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41" r:id="rId1"/>
  </p:sldMasterIdLst>
  <p:notesMasterIdLst>
    <p:notesMasterId r:id="rId180"/>
  </p:notesMasterIdLst>
  <p:sldIdLst>
    <p:sldId id="1795" r:id="rId2"/>
    <p:sldId id="1892" r:id="rId3"/>
    <p:sldId id="1896" r:id="rId4"/>
    <p:sldId id="1907" r:id="rId5"/>
    <p:sldId id="1890" r:id="rId6"/>
    <p:sldId id="1898" r:id="rId7"/>
    <p:sldId id="1899" r:id="rId8"/>
    <p:sldId id="1942" r:id="rId9"/>
    <p:sldId id="2974" r:id="rId10"/>
    <p:sldId id="2976" r:id="rId11"/>
    <p:sldId id="2977" r:id="rId12"/>
    <p:sldId id="1919" r:id="rId13"/>
    <p:sldId id="1900" r:id="rId14"/>
    <p:sldId id="1918" r:id="rId15"/>
    <p:sldId id="1909" r:id="rId16"/>
    <p:sldId id="1908" r:id="rId17"/>
    <p:sldId id="1902" r:id="rId18"/>
    <p:sldId id="1903" r:id="rId19"/>
    <p:sldId id="1904" r:id="rId20"/>
    <p:sldId id="1905" r:id="rId21"/>
    <p:sldId id="2978" r:id="rId22"/>
    <p:sldId id="2980" r:id="rId23"/>
    <p:sldId id="2981" r:id="rId24"/>
    <p:sldId id="2982" r:id="rId25"/>
    <p:sldId id="2983" r:id="rId26"/>
    <p:sldId id="1901" r:id="rId27"/>
    <p:sldId id="1906" r:id="rId28"/>
    <p:sldId id="1856" r:id="rId29"/>
    <p:sldId id="2985" r:id="rId30"/>
    <p:sldId id="2986" r:id="rId31"/>
    <p:sldId id="2984" r:id="rId32"/>
    <p:sldId id="1931" r:id="rId33"/>
    <p:sldId id="1914" r:id="rId34"/>
    <p:sldId id="2988" r:id="rId35"/>
    <p:sldId id="2989" r:id="rId36"/>
    <p:sldId id="2990" r:id="rId37"/>
    <p:sldId id="2992" r:id="rId38"/>
    <p:sldId id="2991" r:id="rId39"/>
    <p:sldId id="2987" r:id="rId40"/>
    <p:sldId id="1920" r:id="rId41"/>
    <p:sldId id="1917" r:id="rId42"/>
    <p:sldId id="1922" r:id="rId43"/>
    <p:sldId id="1924" r:id="rId44"/>
    <p:sldId id="1923" r:id="rId45"/>
    <p:sldId id="1925" r:id="rId46"/>
    <p:sldId id="1926" r:id="rId47"/>
    <p:sldId id="1927" r:id="rId48"/>
    <p:sldId id="1928" r:id="rId49"/>
    <p:sldId id="2994" r:id="rId50"/>
    <p:sldId id="2995" r:id="rId51"/>
    <p:sldId id="2996" r:id="rId52"/>
    <p:sldId id="2997" r:id="rId53"/>
    <p:sldId id="2998" r:id="rId54"/>
    <p:sldId id="2999" r:id="rId55"/>
    <p:sldId id="3000" r:id="rId56"/>
    <p:sldId id="3001" r:id="rId57"/>
    <p:sldId id="2993" r:id="rId58"/>
    <p:sldId id="3003" r:id="rId59"/>
    <p:sldId id="3004" r:id="rId60"/>
    <p:sldId id="3005" r:id="rId61"/>
    <p:sldId id="3006" r:id="rId62"/>
    <p:sldId id="3007" r:id="rId63"/>
    <p:sldId id="3008" r:id="rId64"/>
    <p:sldId id="3029" r:id="rId65"/>
    <p:sldId id="3030" r:id="rId66"/>
    <p:sldId id="3031" r:id="rId67"/>
    <p:sldId id="3032" r:id="rId68"/>
    <p:sldId id="3034" r:id="rId69"/>
    <p:sldId id="3035" r:id="rId70"/>
    <p:sldId id="3036" r:id="rId71"/>
    <p:sldId id="3037" r:id="rId72"/>
    <p:sldId id="3038" r:id="rId73"/>
    <p:sldId id="3039" r:id="rId74"/>
    <p:sldId id="3040" r:id="rId75"/>
    <p:sldId id="1930" r:id="rId76"/>
    <p:sldId id="1932" r:id="rId77"/>
    <p:sldId id="1934" r:id="rId78"/>
    <p:sldId id="1933" r:id="rId79"/>
    <p:sldId id="1915" r:id="rId80"/>
    <p:sldId id="3022" r:id="rId81"/>
    <p:sldId id="1936" r:id="rId82"/>
    <p:sldId id="3044" r:id="rId83"/>
    <p:sldId id="3023" r:id="rId84"/>
    <p:sldId id="3026" r:id="rId85"/>
    <p:sldId id="3027" r:id="rId86"/>
    <p:sldId id="3028" r:id="rId87"/>
    <p:sldId id="3055" r:id="rId88"/>
    <p:sldId id="3009" r:id="rId89"/>
    <p:sldId id="2972" r:id="rId90"/>
    <p:sldId id="3056" r:id="rId91"/>
    <p:sldId id="3050" r:id="rId92"/>
    <p:sldId id="2970" r:id="rId93"/>
    <p:sldId id="2971" r:id="rId94"/>
    <p:sldId id="1938" r:id="rId95"/>
    <p:sldId id="2952" r:id="rId96"/>
    <p:sldId id="3010" r:id="rId97"/>
    <p:sldId id="2956" r:id="rId98"/>
    <p:sldId id="3011" r:id="rId99"/>
    <p:sldId id="2957" r:id="rId100"/>
    <p:sldId id="2958" r:id="rId101"/>
    <p:sldId id="3057" r:id="rId102"/>
    <p:sldId id="2960" r:id="rId103"/>
    <p:sldId id="2961" r:id="rId104"/>
    <p:sldId id="2962" r:id="rId105"/>
    <p:sldId id="3058" r:id="rId106"/>
    <p:sldId id="3059" r:id="rId107"/>
    <p:sldId id="3060" r:id="rId108"/>
    <p:sldId id="3012" r:id="rId109"/>
    <p:sldId id="3061" r:id="rId110"/>
    <p:sldId id="3013" r:id="rId111"/>
    <p:sldId id="3014" r:id="rId112"/>
    <p:sldId id="3062" r:id="rId113"/>
    <p:sldId id="2969" r:id="rId114"/>
    <p:sldId id="3015" r:id="rId115"/>
    <p:sldId id="2966" r:id="rId116"/>
    <p:sldId id="2968" r:id="rId117"/>
    <p:sldId id="3017" r:id="rId118"/>
    <p:sldId id="3046" r:id="rId119"/>
    <p:sldId id="3016" r:id="rId120"/>
    <p:sldId id="3019" r:id="rId121"/>
    <p:sldId id="1940" r:id="rId122"/>
    <p:sldId id="3020" r:id="rId123"/>
    <p:sldId id="1941" r:id="rId124"/>
    <p:sldId id="1830" r:id="rId125"/>
    <p:sldId id="1820" r:id="rId126"/>
    <p:sldId id="1821" r:id="rId127"/>
    <p:sldId id="1822" r:id="rId128"/>
    <p:sldId id="1823" r:id="rId129"/>
    <p:sldId id="1824" r:id="rId130"/>
    <p:sldId id="1825" r:id="rId131"/>
    <p:sldId id="1826" r:id="rId132"/>
    <p:sldId id="1832" r:id="rId133"/>
    <p:sldId id="1833" r:id="rId134"/>
    <p:sldId id="1809" r:id="rId135"/>
    <p:sldId id="1810" r:id="rId136"/>
    <p:sldId id="1811" r:id="rId137"/>
    <p:sldId id="1812" r:id="rId138"/>
    <p:sldId id="1813" r:id="rId139"/>
    <p:sldId id="1814" r:id="rId140"/>
    <p:sldId id="1859" r:id="rId141"/>
    <p:sldId id="1815" r:id="rId142"/>
    <p:sldId id="1816" r:id="rId143"/>
    <p:sldId id="1867" r:id="rId144"/>
    <p:sldId id="1861" r:id="rId145"/>
    <p:sldId id="1834" r:id="rId146"/>
    <p:sldId id="1860" r:id="rId147"/>
    <p:sldId id="1862" r:id="rId148"/>
    <p:sldId id="1863" r:id="rId149"/>
    <p:sldId id="1864" r:id="rId150"/>
    <p:sldId id="1865" r:id="rId151"/>
    <p:sldId id="1846" r:id="rId152"/>
    <p:sldId id="1847" r:id="rId153"/>
    <p:sldId id="1848" r:id="rId154"/>
    <p:sldId id="1849" r:id="rId155"/>
    <p:sldId id="1850" r:id="rId156"/>
    <p:sldId id="1851" r:id="rId157"/>
    <p:sldId id="1840" r:id="rId158"/>
    <p:sldId id="1866" r:id="rId159"/>
    <p:sldId id="1760" r:id="rId160"/>
    <p:sldId id="3043" r:id="rId161"/>
    <p:sldId id="3047" r:id="rId162"/>
    <p:sldId id="3052" r:id="rId163"/>
    <p:sldId id="3051" r:id="rId164"/>
    <p:sldId id="3053" r:id="rId165"/>
    <p:sldId id="3054" r:id="rId166"/>
    <p:sldId id="3063" r:id="rId167"/>
    <p:sldId id="3064" r:id="rId168"/>
    <p:sldId id="3065" r:id="rId169"/>
    <p:sldId id="3066" r:id="rId170"/>
    <p:sldId id="3048" r:id="rId171"/>
    <p:sldId id="3042" r:id="rId172"/>
    <p:sldId id="1870" r:id="rId173"/>
    <p:sldId id="3041" r:id="rId174"/>
    <p:sldId id="1880" r:id="rId175"/>
    <p:sldId id="1911" r:id="rId176"/>
    <p:sldId id="3067" r:id="rId177"/>
    <p:sldId id="1912" r:id="rId178"/>
    <p:sldId id="1913" r:id="rId179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E7E725"/>
    <a:srgbClr val="EEECE1"/>
    <a:srgbClr val="48C4A1"/>
    <a:srgbClr val="F48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7" autoAdjust="0"/>
    <p:restoredTop sz="85057" autoAdjust="0"/>
  </p:normalViewPr>
  <p:slideViewPr>
    <p:cSldViewPr>
      <p:cViewPr varScale="1">
        <p:scale>
          <a:sx n="110" d="100"/>
          <a:sy n="110" d="100"/>
        </p:scale>
        <p:origin x="874" y="41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8/19/2021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04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lienbildplatzhalt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3556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fld id="{EBECBE7C-B5F7-48BF-9BBE-504714552698}" type="slidenum">
              <a:rPr lang="en-GB" altLang="de-DE" sz="1200" b="0">
                <a:solidFill>
                  <a:schemeClr val="tx1"/>
                </a:solidFill>
              </a:rPr>
              <a:pPr/>
              <a:t>1</a:t>
            </a:fld>
            <a:endParaRPr lang="en-GB" altLang="de-DE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88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2451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07622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33804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16612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58379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17918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971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8677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0673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7755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36895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813144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00821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94437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70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19278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64677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15152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00234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80300123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97744510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406322051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99953590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145164385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1177967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96231658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67931091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193562060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256379376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131402855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262431112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397429974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23055425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244658909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813047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377833996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025134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955691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238623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0838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306335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116996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335704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099362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1515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958588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775551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817301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348844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429568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59670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877746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052172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24154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730122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16824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9454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55673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84282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35436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75789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80784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46522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37908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81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18920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</a:t>
            </a:r>
            <a:r>
              <a:rPr lang="en-US" baseline="0" dirty="0"/>
              <a:t> give you a sense of what it means to leverage SDN-like control in legacy networks I will rely on the following motivating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9C75C-B68B-DA41-BFA3-29DB7F49B626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93274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</a:t>
            </a:r>
            <a:r>
              <a:rPr lang="en-US" baseline="0" dirty="0"/>
              <a:t> give you a sense of what it means to leverage SDN-like control in legacy networks I will rely on the following motivating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9C75C-B68B-DA41-BFA3-29DB7F49B626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899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</a:t>
            </a:r>
            <a:r>
              <a:rPr lang="en-US" baseline="0" dirty="0"/>
              <a:t> give you a sense of what it means to leverage SDN-like control in legacy networks I will rely on the following motivating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9C75C-B68B-DA41-BFA3-29DB7F49B626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8241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</a:t>
            </a:r>
            <a:r>
              <a:rPr lang="en-US" baseline="0" dirty="0"/>
              <a:t> give you a sense of what it means to leverage SDN-like control in legacy networks I will rely on the following motivating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9C75C-B68B-DA41-BFA3-29DB7F49B626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2685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19525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093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49628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8306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 dirty="0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1421297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4800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65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985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802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188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1541600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2912252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25046025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2637156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41518601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1412139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1115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145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3753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4506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8532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61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294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5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3901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2090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1385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2567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0717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7225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9163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7443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4086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711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1015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5832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1590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7118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408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3918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6276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2330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0452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284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0540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36870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2285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27107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3627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731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9989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0474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13911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well, when a link disrupt a path, </a:t>
            </a:r>
            <a:r>
              <a:rPr lang="en-US" dirty="0" err="1"/>
              <a:t>ww</a:t>
            </a:r>
            <a:r>
              <a:rPr lang="en-US" dirty="0"/>
              <a:t> need to reconfigure the forwarding tables in the network to reroute the traffic onto another path. This operations actually takes time and meanwhile packets are being dropped.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47734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09466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75942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9079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8482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351657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8625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39352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78795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0586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7092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43447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274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34716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590717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79320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5073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731181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6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CE07EA8-58EC-4267-970F-4643A5BAE219}" type="datetime1">
              <a:rPr lang="en-US" smtClean="0">
                <a:solidFill>
                  <a:srgbClr val="FFFFFF"/>
                </a:solidFill>
              </a:rPr>
              <a:t>8/19/2021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696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FA5F-CFC9-47B7-960C-85BDDD77178B}" type="datetime1">
              <a:rPr lang="en-US" smtClean="0"/>
              <a:t>8/19/2021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68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031-10DD-42DE-95D1-480C97F11B68}" type="datetime1">
              <a:rPr lang="en-US" smtClean="0"/>
              <a:t>8/19/2021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528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 bwMode="auto">
          <a:xfrm>
            <a:off x="0" y="2042963"/>
            <a:ext cx="9153000" cy="3105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" name="Rechteck 9"/>
          <p:cNvSpPr/>
          <p:nvPr userDrawn="1"/>
        </p:nvSpPr>
        <p:spPr bwMode="ltGray">
          <a:xfrm>
            <a:off x="0" y="1032310"/>
            <a:ext cx="9144000" cy="101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white">
          <a:xfrm>
            <a:off x="305991" y="1162250"/>
            <a:ext cx="8532018" cy="459569"/>
          </a:xfrm>
        </p:spPr>
        <p:txBody>
          <a:bodyPr anchor="b">
            <a:no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Enter presentation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5991" y="1693320"/>
            <a:ext cx="8532019" cy="220103"/>
          </a:xfrm>
        </p:spPr>
        <p:txBody>
          <a:bodyPr>
            <a:noAutofit/>
          </a:bodyPr>
          <a:lstStyle>
            <a:lvl1pPr marL="0" indent="0" algn="l">
              <a:buNone/>
              <a:defRPr sz="1350" baseline="0">
                <a:solidFill>
                  <a:schemeClr val="bg1"/>
                </a:solidFill>
                <a:latin typeface="Source Sans Pro Semibold" panose="020B0603030403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Enter 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8172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42A2319-CD13-BE4D-9C63-5A9EBFDCEC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2021-08-19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7540BA4-CF98-2846-8D40-8EA647BC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C55E1E5B-E1F9-C645-91AF-7753BF8D8E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2400"/>
            <a:ext cx="7559674" cy="3612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16505C-17CD-824D-868E-E1A8F726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9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53B94-1107-44BD-B322-2058B1882761}" type="datetime1">
              <a:rPr lang="en-US" smtClean="0"/>
              <a:t>8/19/2021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5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BF2C-2B45-4609-865F-441D3FF82816}" type="datetime1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417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2CD41-C97C-4CA9-8BA2-0567F5EAABB9}" type="datetime1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7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111D6-8DB9-49E8-AFAF-63EAEF727CB6}" type="datetime1">
              <a:rPr lang="en-US" smtClean="0"/>
              <a:t>8/19/2021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26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FE89-70FC-4A83-AE47-751C6CDC5228}" type="datetime1">
              <a:rPr lang="en-US" smtClean="0"/>
              <a:t>8/19/2021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499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14F3C-FDA9-4E00-BD33-004BC1A5AC3F}" type="datetime1">
              <a:rPr lang="en-US" smtClean="0"/>
              <a:t>8/19/2021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69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5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72CDB-8E39-4CA7-82AF-06AB4874F457}" type="datetime1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342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A316-AEB4-48D1-9DA0-8A49200FB1CF}" type="datetime1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5200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AFBEA-322A-4309-8CD3-CDEC04016AD6}" type="datetime1">
              <a:rPr lang="en-US" smtClean="0"/>
              <a:t>8/19/2021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141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4" r:id="rId12"/>
    <p:sldLayoutId id="2147483855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microsoft.com/office/2007/relationships/hdphoto" Target="../media/hdphoto1.wdp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60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microsoft.com/office/2007/relationships/hdphoto" Target="../media/hdphoto1.wdp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60.png"/><Relationship Id="rId4" Type="http://schemas.openxmlformats.org/officeDocument/2006/relationships/image" Target="../media/image3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EIS-Tools/AalWiNes" TargetMode="External"/><Relationship Id="rId4" Type="http://schemas.openxmlformats.org/officeDocument/2006/relationships/hyperlink" Target="https://demo.aalwines.cs.aau.dk/" TargetMode="Externa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vie.ac.at/ct/stefan/frr-survey.pdf" TargetMode="External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ivie.ac.at/ct/stefan/conext18.pdf" TargetMode="External"/><Relationship Id="rId3" Type="http://schemas.openxmlformats.org/officeDocument/2006/relationships/hyperlink" Target="https://www.univie.ac.at/ct/stefan/apocs21resilience.pdf" TargetMode="External"/><Relationship Id="rId7" Type="http://schemas.openxmlformats.org/officeDocument/2006/relationships/hyperlink" Target="https://www.univie.ac.at/ct/stefan/conext20.pdf" TargetMode="External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univie.ac.at/ct/stefan/tacas21.pdf" TargetMode="External"/><Relationship Id="rId5" Type="http://schemas.openxmlformats.org/officeDocument/2006/relationships/hyperlink" Target="https://www.univie.ac.at/ct/stefan/tdsc20.pdf" TargetMode="External"/><Relationship Id="rId4" Type="http://schemas.openxmlformats.org/officeDocument/2006/relationships/hyperlink" Target="https://www.univie.ac.at/ct/stefan/disc20.pdf" TargetMode="External"/><Relationship Id="rId9" Type="http://schemas.openxmlformats.org/officeDocument/2006/relationships/hyperlink" Target="https://www.univie.ac.at/ct/stefan/infocom18prefixnet.pdf" TargetMode="Externa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vie.ac.at/ct/stefan/disc21.pdf" TargetMode="External"/><Relationship Id="rId7" Type="http://schemas.openxmlformats.org/officeDocument/2006/relationships/hyperlink" Target="https://www.univie.ac.at/ct/stefan/conext19failover.pdf" TargetMode="Externa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univie.ac.at/ct/stefan/ton18failover.pdf" TargetMode="External"/><Relationship Id="rId5" Type="http://schemas.openxmlformats.org/officeDocument/2006/relationships/hyperlink" Target="https://www.univie.ac.at/ct/stefan/infocom2019e.pdf" TargetMode="External"/><Relationship Id="rId4" Type="http://schemas.openxmlformats.org/officeDocument/2006/relationships/hyperlink" Target="https://www.univie.ac.at/ct/stefan/dsn19.pdf" TargetMode="Externa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3">
            <a:extLst>
              <a:ext uri="{FF2B5EF4-FFF2-40B4-BE49-F238E27FC236}">
                <a16:creationId xmlns:a16="http://schemas.microsoft.com/office/drawing/2014/main" id="{D6B3B5E1-C6DE-4451-802B-D853BB8F1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991" y="1707356"/>
            <a:ext cx="8532019" cy="220266"/>
          </a:xfrm>
        </p:spPr>
        <p:txBody>
          <a:bodyPr/>
          <a:lstStyle/>
          <a:p>
            <a:pPr defTabSz="685817">
              <a:spcBef>
                <a:spcPts val="751"/>
              </a:spcBef>
              <a:defRPr/>
            </a:pPr>
            <a:r>
              <a:rPr lang="de-DE" dirty="0"/>
              <a:t>Stefan Schmid</a:t>
            </a:r>
            <a:endParaRPr lang="de-AT" dirty="0"/>
          </a:p>
        </p:txBody>
      </p:sp>
      <p:sp>
        <p:nvSpPr>
          <p:cNvPr id="22532" name="Titel 5">
            <a:extLst>
              <a:ext uri="{FF2B5EF4-FFF2-40B4-BE49-F238E27FC236}">
                <a16:creationId xmlns:a16="http://schemas.microsoft.com/office/drawing/2014/main" id="{B4795E43-BB4C-4FC0-A060-094971ED6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91" y="1347614"/>
            <a:ext cx="8532019" cy="4595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Disconnected cooperation in resilient networks and </a:t>
            </a:r>
            <a:br>
              <a:rPr lang="en-US" b="1" dirty="0"/>
            </a:br>
            <a:r>
              <a:rPr lang="en-US" b="1" dirty="0"/>
              <a:t>the algorithmic challenges of local fast re-routing</a:t>
            </a:r>
            <a:endParaRPr lang="de-AT" altLang="de-DE" sz="33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335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title"/>
          </p:nvPr>
        </p:nvSpPr>
        <p:spPr>
          <a:xfrm>
            <a:off x="1" y="51470"/>
            <a:ext cx="9143999" cy="857250"/>
          </a:xfrm>
        </p:spPr>
        <p:txBody>
          <a:bodyPr>
            <a:noAutofit/>
          </a:bodyPr>
          <a:lstStyle/>
          <a:p>
            <a:r>
              <a:rPr lang="en-AT" sz="3200" dirty="0"/>
              <a:t>Approaches for Failover</a:t>
            </a:r>
            <a:endParaRPr lang="en-IN" sz="3200" dirty="0"/>
          </a:p>
        </p:txBody>
      </p:sp>
      <p:sp>
        <p:nvSpPr>
          <p:cNvPr id="2" name="AutoShape 2" descr="Image result for snowden"/>
          <p:cNvSpPr>
            <a:spLocks noChangeAspect="1" noChangeArrowheads="1"/>
          </p:cNvSpPr>
          <p:nvPr/>
        </p:nvSpPr>
        <p:spPr bwMode="auto">
          <a:xfrm>
            <a:off x="155575" y="18444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4EF20-E046-498A-B889-5A5EDB4E807A}"/>
              </a:ext>
            </a:extLst>
          </p:cNvPr>
          <p:cNvSpPr/>
          <p:nvPr/>
        </p:nvSpPr>
        <p:spPr>
          <a:xfrm>
            <a:off x="4860032" y="1244478"/>
            <a:ext cx="3312368" cy="36315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ED754EF-5B0E-454D-88C5-0995E0FAF152}"/>
              </a:ext>
            </a:extLst>
          </p:cNvPr>
          <p:cNvSpPr/>
          <p:nvPr/>
        </p:nvSpPr>
        <p:spPr>
          <a:xfrm>
            <a:off x="827584" y="1244478"/>
            <a:ext cx="3312368" cy="36315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BBABCA7-5252-4363-9F11-841B553B4102}"/>
              </a:ext>
            </a:extLst>
          </p:cNvPr>
          <p:cNvSpPr txBox="1">
            <a:spLocks/>
          </p:cNvSpPr>
          <p:nvPr/>
        </p:nvSpPr>
        <p:spPr>
          <a:xfrm>
            <a:off x="1403648" y="1014668"/>
            <a:ext cx="2304256" cy="85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de-DE" sz="17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T" sz="2400" b="1" dirty="0">
                <a:cs typeface="Calibri" panose="020F0502020204030204" pitchFamily="34" charset="0"/>
              </a:rPr>
              <a:t>I</a:t>
            </a:r>
            <a:r>
              <a:rPr lang="de-DE" sz="2400" b="1" dirty="0">
                <a:cs typeface="Calibri" panose="020F0502020204030204" pitchFamily="34" charset="0"/>
              </a:rPr>
              <a:t>n</a:t>
            </a:r>
            <a:r>
              <a:rPr lang="en-AT" sz="2400" b="1" dirty="0">
                <a:cs typeface="Calibri" panose="020F0502020204030204" pitchFamily="34" charset="0"/>
              </a:rPr>
              <a:t> </a:t>
            </a:r>
            <a:r>
              <a:rPr lang="en-US" sz="2400" b="1" dirty="0">
                <a:cs typeface="Calibri" panose="020F0502020204030204" pitchFamily="34" charset="0"/>
              </a:rPr>
              <a:t>C</a:t>
            </a:r>
            <a:r>
              <a:rPr lang="en-AT" sz="2400" b="1" dirty="0">
                <a:cs typeface="Calibri" panose="020F0502020204030204" pitchFamily="34" charset="0"/>
              </a:rPr>
              <a:t>o</a:t>
            </a:r>
            <a:r>
              <a:rPr lang="de-DE" sz="2400" b="1" dirty="0">
                <a:cs typeface="Calibri" panose="020F0502020204030204" pitchFamily="34" charset="0"/>
              </a:rPr>
              <a:t>n</a:t>
            </a:r>
            <a:r>
              <a:rPr lang="en-AT" sz="2400" b="1" dirty="0">
                <a:cs typeface="Calibri" panose="020F0502020204030204" pitchFamily="34" charset="0"/>
              </a:rPr>
              <a:t>t</a:t>
            </a:r>
            <a:r>
              <a:rPr lang="de-DE" sz="2400" b="1" dirty="0">
                <a:cs typeface="Calibri" panose="020F0502020204030204" pitchFamily="34" charset="0"/>
              </a:rPr>
              <a:t>r</a:t>
            </a:r>
            <a:r>
              <a:rPr lang="en-AT" sz="2400" b="1" dirty="0">
                <a:cs typeface="Calibri" panose="020F0502020204030204" pitchFamily="34" charset="0"/>
              </a:rPr>
              <a:t>o</a:t>
            </a:r>
            <a:r>
              <a:rPr lang="de-DE" sz="2400" b="1" dirty="0">
                <a:cs typeface="Calibri" panose="020F0502020204030204" pitchFamily="34" charset="0"/>
              </a:rPr>
              <a:t>l</a:t>
            </a:r>
            <a:r>
              <a:rPr lang="en-AT" sz="2400" b="1" dirty="0">
                <a:cs typeface="Calibri" panose="020F0502020204030204" pitchFamily="34" charset="0"/>
              </a:rPr>
              <a:t> </a:t>
            </a:r>
            <a:r>
              <a:rPr lang="de-DE" sz="2400" b="1" dirty="0">
                <a:cs typeface="Calibri" panose="020F0502020204030204" pitchFamily="34" charset="0"/>
              </a:rPr>
              <a:t>P</a:t>
            </a:r>
            <a:r>
              <a:rPr lang="en-AT" sz="2400" b="1" dirty="0">
                <a:cs typeface="Calibri" panose="020F0502020204030204" pitchFamily="34" charset="0"/>
              </a:rPr>
              <a:t>l</a:t>
            </a:r>
            <a:r>
              <a:rPr lang="de-DE" sz="2400" b="1" dirty="0">
                <a:cs typeface="Calibri" panose="020F0502020204030204" pitchFamily="34" charset="0"/>
              </a:rPr>
              <a:t>a</a:t>
            </a:r>
            <a:r>
              <a:rPr lang="en-AT" sz="2400" b="1" dirty="0">
                <a:cs typeface="Calibri" panose="020F0502020204030204" pitchFamily="34" charset="0"/>
              </a:rPr>
              <a:t>n</a:t>
            </a:r>
            <a:r>
              <a:rPr lang="de-DE" sz="2400" b="1" dirty="0">
                <a:cs typeface="Calibri" panose="020F0502020204030204" pitchFamily="34" charset="0"/>
              </a:rPr>
              <a:t>e</a:t>
            </a:r>
            <a:endParaRPr lang="en-AT" sz="2400" b="1" dirty="0">
              <a:cs typeface="Calibri" panose="020F0502020204030204" pitchFamily="34" charset="0"/>
            </a:endParaRPr>
          </a:p>
          <a:p>
            <a:endParaRPr lang="en-AT" sz="1800" b="1" dirty="0">
              <a:solidFill>
                <a:srgbClr val="3366FF"/>
              </a:solidFill>
              <a:cs typeface="Calibri" panose="020F0502020204030204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91721C8-954A-4957-BD30-296E79E398C6}"/>
              </a:ext>
            </a:extLst>
          </p:cNvPr>
          <p:cNvSpPr txBox="1">
            <a:spLocks/>
          </p:cNvSpPr>
          <p:nvPr/>
        </p:nvSpPr>
        <p:spPr>
          <a:xfrm>
            <a:off x="971600" y="1901076"/>
            <a:ext cx="2988840" cy="28328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T" sz="1900" dirty="0"/>
              <a:t>D</a:t>
            </a:r>
            <a:r>
              <a:rPr lang="de-DE" sz="1900" dirty="0"/>
              <a:t>i</a:t>
            </a:r>
            <a:r>
              <a:rPr lang="en-AT" sz="1900" dirty="0"/>
              <a:t>s</a:t>
            </a:r>
            <a:r>
              <a:rPr lang="de-DE" sz="1900" dirty="0"/>
              <a:t>t</a:t>
            </a:r>
            <a:r>
              <a:rPr lang="en-AT" sz="1900" dirty="0"/>
              <a:t>r</a:t>
            </a:r>
            <a:r>
              <a:rPr lang="de-DE" sz="1900" dirty="0"/>
              <a:t>i</a:t>
            </a:r>
            <a:r>
              <a:rPr lang="en-AT" sz="1900" dirty="0"/>
              <a:t>b</a:t>
            </a:r>
            <a:r>
              <a:rPr lang="de-DE" sz="1900" dirty="0"/>
              <a:t>u</a:t>
            </a:r>
            <a:r>
              <a:rPr lang="en-AT" sz="1900" dirty="0"/>
              <a:t>t</a:t>
            </a:r>
            <a:r>
              <a:rPr lang="de-DE" sz="1900" dirty="0"/>
              <a:t>e</a:t>
            </a:r>
            <a:r>
              <a:rPr lang="en-AT" sz="1900" dirty="0"/>
              <a:t>d </a:t>
            </a:r>
            <a:r>
              <a:rPr lang="de-DE" sz="1900" dirty="0"/>
              <a:t>r</a:t>
            </a:r>
            <a:r>
              <a:rPr lang="en-AT" sz="1900" dirty="0"/>
              <a:t>e</a:t>
            </a:r>
            <a:r>
              <a:rPr lang="de-DE" sz="1900" dirty="0"/>
              <a:t>c</a:t>
            </a:r>
            <a:r>
              <a:rPr lang="en-AT" sz="1900" dirty="0"/>
              <a:t>o</a:t>
            </a:r>
            <a:r>
              <a:rPr lang="de-DE" sz="1900" dirty="0"/>
              <a:t>m</a:t>
            </a:r>
            <a:r>
              <a:rPr lang="en-AT" sz="1900" dirty="0"/>
              <a:t>p</a:t>
            </a:r>
            <a:r>
              <a:rPr lang="de-DE" sz="1900" dirty="0"/>
              <a:t>u</a:t>
            </a:r>
            <a:r>
              <a:rPr lang="en-AT" sz="1900" dirty="0"/>
              <a:t>t</a:t>
            </a:r>
            <a:r>
              <a:rPr lang="de-DE" sz="1900" dirty="0"/>
              <a:t>a</a:t>
            </a:r>
            <a:r>
              <a:rPr lang="en-AT" sz="1900" dirty="0"/>
              <a:t>t</a:t>
            </a:r>
            <a:r>
              <a:rPr lang="de-DE" sz="1900" dirty="0"/>
              <a:t>i</a:t>
            </a:r>
            <a:r>
              <a:rPr lang="en-AT" sz="1900" dirty="0"/>
              <a:t>o</a:t>
            </a:r>
            <a:r>
              <a:rPr lang="de-DE" sz="1900" dirty="0"/>
              <a:t>n</a:t>
            </a:r>
            <a:r>
              <a:rPr lang="en-AT" sz="1900" dirty="0"/>
              <a:t> </a:t>
            </a:r>
            <a:r>
              <a:rPr lang="de-DE" sz="1900" dirty="0"/>
              <a:t>o</a:t>
            </a:r>
            <a:r>
              <a:rPr lang="en-AT" sz="1900" dirty="0"/>
              <a:t>f </a:t>
            </a:r>
            <a:r>
              <a:rPr lang="de-DE" sz="1900" dirty="0"/>
              <a:t>s</a:t>
            </a:r>
            <a:r>
              <a:rPr lang="en-AT" sz="1900" dirty="0"/>
              <a:t>h</a:t>
            </a:r>
            <a:r>
              <a:rPr lang="de-DE" sz="1900" dirty="0"/>
              <a:t>o</a:t>
            </a:r>
            <a:r>
              <a:rPr lang="en-AT" sz="1900" dirty="0"/>
              <a:t>r</a:t>
            </a:r>
            <a:r>
              <a:rPr lang="de-DE" sz="1900" dirty="0"/>
              <a:t>t</a:t>
            </a:r>
            <a:r>
              <a:rPr lang="en-AT" sz="1900" dirty="0"/>
              <a:t>e</a:t>
            </a:r>
            <a:r>
              <a:rPr lang="de-DE" sz="1900" dirty="0"/>
              <a:t>s</a:t>
            </a:r>
            <a:r>
              <a:rPr lang="en-AT" sz="1900" dirty="0"/>
              <a:t>t </a:t>
            </a:r>
            <a:r>
              <a:rPr lang="de-DE" sz="1900" dirty="0"/>
              <a:t>p</a:t>
            </a:r>
            <a:r>
              <a:rPr lang="en-AT" sz="1900" dirty="0"/>
              <a:t>a</a:t>
            </a:r>
            <a:r>
              <a:rPr lang="de-DE" sz="1900" dirty="0"/>
              <a:t>t</a:t>
            </a:r>
            <a:r>
              <a:rPr lang="en-AT" sz="1900" dirty="0"/>
              <a:t>h</a:t>
            </a:r>
            <a:r>
              <a:rPr lang="de-DE" sz="1900" dirty="0"/>
              <a:t>s</a:t>
            </a:r>
            <a:r>
              <a:rPr lang="en-AT" sz="1900" dirty="0"/>
              <a:t> (“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e-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c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o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n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v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g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n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c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en-AT" sz="1900" dirty="0"/>
              <a:t>”)</a:t>
            </a:r>
          </a:p>
          <a:p>
            <a:r>
              <a:rPr lang="en-AT" sz="1900" dirty="0"/>
              <a:t>Centralized </a:t>
            </a:r>
            <a:r>
              <a:rPr lang="en-AT" sz="1900" dirty="0" err="1"/>
              <a:t>recomputa</a:t>
            </a:r>
            <a:r>
              <a:rPr lang="de-DE" sz="1900" dirty="0"/>
              <a:t>t</a:t>
            </a:r>
            <a:r>
              <a:rPr lang="en-AT" sz="1900" dirty="0"/>
              <a:t>i</a:t>
            </a:r>
            <a:r>
              <a:rPr lang="de-DE" sz="1900" dirty="0"/>
              <a:t>o</a:t>
            </a:r>
            <a:r>
              <a:rPr lang="en-AT" sz="1900" dirty="0"/>
              <a:t>n </a:t>
            </a:r>
            <a:r>
              <a:rPr lang="de-DE" sz="1900" dirty="0"/>
              <a:t>o</a:t>
            </a:r>
            <a:r>
              <a:rPr lang="en-AT" sz="1900" dirty="0"/>
              <a:t>f </a:t>
            </a:r>
            <a:r>
              <a:rPr lang="de-DE" sz="1900" dirty="0"/>
              <a:t>p</a:t>
            </a:r>
            <a:r>
              <a:rPr lang="en-AT" sz="1900" dirty="0"/>
              <a:t>a</a:t>
            </a:r>
            <a:r>
              <a:rPr lang="de-DE" sz="1900" dirty="0"/>
              <a:t>t</a:t>
            </a:r>
            <a:r>
              <a:rPr lang="en-AT" sz="1900" dirty="0"/>
              <a:t>h</a:t>
            </a:r>
            <a:r>
              <a:rPr lang="de-DE" sz="1900" dirty="0"/>
              <a:t>s</a:t>
            </a:r>
            <a:r>
              <a:rPr lang="en-AT" sz="1900" dirty="0"/>
              <a:t> (</a:t>
            </a:r>
            <a:r>
              <a:rPr lang="de-DE" sz="1900" dirty="0"/>
              <a:t>S</a:t>
            </a:r>
            <a:r>
              <a:rPr lang="en-AT" sz="1900" dirty="0"/>
              <a:t>D</a:t>
            </a:r>
            <a:r>
              <a:rPr lang="de-DE" sz="1900" dirty="0"/>
              <a:t>N</a:t>
            </a:r>
            <a:r>
              <a:rPr lang="en-AT" sz="1900" dirty="0"/>
              <a:t>)</a:t>
            </a:r>
          </a:p>
          <a:p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L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i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n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k-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v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s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a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l</a:t>
            </a:r>
            <a:r>
              <a:rPr lang="en-AT" sz="1900" dirty="0"/>
              <a:t> algorithms (</a:t>
            </a:r>
            <a:r>
              <a:rPr lang="de-DE" sz="1900" dirty="0"/>
              <a:t>e</a:t>
            </a:r>
            <a:r>
              <a:rPr lang="en-AT" sz="1900" dirty="0"/>
              <a:t>.</a:t>
            </a:r>
            <a:r>
              <a:rPr lang="de-DE" sz="1900" dirty="0"/>
              <a:t>g</a:t>
            </a:r>
            <a:r>
              <a:rPr lang="en-AT" sz="1900" dirty="0"/>
              <a:t>., </a:t>
            </a:r>
            <a:r>
              <a:rPr lang="de-DE" sz="1900" dirty="0"/>
              <a:t>G</a:t>
            </a:r>
            <a:r>
              <a:rPr lang="en-AT" sz="1900" dirty="0"/>
              <a:t>a</a:t>
            </a:r>
            <a:r>
              <a:rPr lang="de-DE" sz="1900" dirty="0"/>
              <a:t>f</a:t>
            </a:r>
            <a:r>
              <a:rPr lang="en-AT" sz="1900" dirty="0"/>
              <a:t>n</a:t>
            </a:r>
            <a:r>
              <a:rPr lang="de-DE" sz="1900" dirty="0"/>
              <a:t>i</a:t>
            </a:r>
            <a:r>
              <a:rPr lang="en-AT" sz="1900" dirty="0"/>
              <a:t> </a:t>
            </a:r>
            <a:r>
              <a:rPr lang="de-DE" sz="1900" dirty="0"/>
              <a:t>e</a:t>
            </a:r>
            <a:r>
              <a:rPr lang="en-AT" sz="1900" dirty="0"/>
              <a:t>t </a:t>
            </a:r>
            <a:r>
              <a:rPr lang="de-DE" sz="1900" dirty="0"/>
              <a:t>a</a:t>
            </a:r>
            <a:r>
              <a:rPr lang="en-AT" sz="1900" dirty="0"/>
              <a:t>l.)</a:t>
            </a:r>
            <a:endParaRPr lang="de-DE" sz="1900" dirty="0"/>
          </a:p>
          <a:p>
            <a:endParaRPr lang="de-DE" sz="2200" dirty="0"/>
          </a:p>
          <a:p>
            <a:endParaRPr lang="de-DE" sz="2200" dirty="0"/>
          </a:p>
          <a:p>
            <a:endParaRPr lang="de-DE" sz="2200" dirty="0"/>
          </a:p>
          <a:p>
            <a:pPr marL="0" indent="0">
              <a:buNone/>
            </a:pPr>
            <a:endParaRPr lang="en-AT" sz="2200" dirty="0"/>
          </a:p>
          <a:p>
            <a:pPr marL="0" indent="0">
              <a:buNone/>
            </a:pPr>
            <a:endParaRPr lang="de-DE" sz="220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EE27962-8B5A-4EE1-B290-0B8C3363C872}"/>
              </a:ext>
            </a:extLst>
          </p:cNvPr>
          <p:cNvSpPr txBox="1">
            <a:spLocks/>
          </p:cNvSpPr>
          <p:nvPr/>
        </p:nvSpPr>
        <p:spPr>
          <a:xfrm>
            <a:off x="5543599" y="1043826"/>
            <a:ext cx="1944216" cy="85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de-DE" sz="17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T" sz="2400" b="1" dirty="0">
                <a:cs typeface="Calibri" panose="020F0502020204030204" pitchFamily="34" charset="0"/>
              </a:rPr>
              <a:t>I</a:t>
            </a:r>
            <a:r>
              <a:rPr lang="de-DE" sz="2400" b="1" dirty="0">
                <a:cs typeface="Calibri" panose="020F0502020204030204" pitchFamily="34" charset="0"/>
              </a:rPr>
              <a:t>n</a:t>
            </a:r>
            <a:r>
              <a:rPr lang="en-AT" sz="2400" b="1" dirty="0">
                <a:cs typeface="Calibri" panose="020F0502020204030204" pitchFamily="34" charset="0"/>
              </a:rPr>
              <a:t> </a:t>
            </a:r>
            <a:r>
              <a:rPr lang="en-US" sz="2400" b="1" dirty="0">
                <a:cs typeface="Calibri" panose="020F0502020204030204" pitchFamily="34" charset="0"/>
              </a:rPr>
              <a:t>D</a:t>
            </a:r>
            <a:r>
              <a:rPr lang="en-AT" sz="2400" b="1" dirty="0">
                <a:cs typeface="Calibri" panose="020F0502020204030204" pitchFamily="34" charset="0"/>
              </a:rPr>
              <a:t>a</a:t>
            </a:r>
            <a:r>
              <a:rPr lang="de-DE" sz="2400" b="1" dirty="0">
                <a:cs typeface="Calibri" panose="020F0502020204030204" pitchFamily="34" charset="0"/>
              </a:rPr>
              <a:t>t</a:t>
            </a:r>
            <a:r>
              <a:rPr lang="en-AT" sz="2400" b="1" dirty="0">
                <a:cs typeface="Calibri" panose="020F0502020204030204" pitchFamily="34" charset="0"/>
              </a:rPr>
              <a:t>a </a:t>
            </a:r>
            <a:r>
              <a:rPr lang="de-DE" sz="2400" b="1" dirty="0">
                <a:cs typeface="Calibri" panose="020F0502020204030204" pitchFamily="34" charset="0"/>
              </a:rPr>
              <a:t>P</a:t>
            </a:r>
            <a:r>
              <a:rPr lang="en-AT" sz="2400" b="1" dirty="0">
                <a:cs typeface="Calibri" panose="020F0502020204030204" pitchFamily="34" charset="0"/>
              </a:rPr>
              <a:t>l</a:t>
            </a:r>
            <a:r>
              <a:rPr lang="de-DE" sz="2400" b="1" dirty="0">
                <a:cs typeface="Calibri" panose="020F0502020204030204" pitchFamily="34" charset="0"/>
              </a:rPr>
              <a:t>a</a:t>
            </a:r>
            <a:r>
              <a:rPr lang="en-AT" sz="2400" b="1" dirty="0">
                <a:cs typeface="Calibri" panose="020F0502020204030204" pitchFamily="34" charset="0"/>
              </a:rPr>
              <a:t>n</a:t>
            </a:r>
            <a:r>
              <a:rPr lang="de-DE" sz="2400" b="1" dirty="0">
                <a:cs typeface="Calibri" panose="020F0502020204030204" pitchFamily="34" charset="0"/>
              </a:rPr>
              <a:t>e</a:t>
            </a:r>
            <a:endParaRPr lang="en-AT" sz="2400" b="1" dirty="0">
              <a:cs typeface="Calibri" panose="020F0502020204030204" pitchFamily="34" charset="0"/>
            </a:endParaRPr>
          </a:p>
          <a:p>
            <a:endParaRPr lang="en-AT" sz="1800" b="1" dirty="0">
              <a:solidFill>
                <a:srgbClr val="3366FF"/>
              </a:solidFill>
              <a:cs typeface="Calibri" panose="020F0502020204030204" pitchFamily="34" charset="0"/>
            </a:endParaRP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2334DDD-5A80-4F0C-A665-BA9E4B396C9B}"/>
              </a:ext>
            </a:extLst>
          </p:cNvPr>
          <p:cNvSpPr txBox="1">
            <a:spLocks/>
          </p:cNvSpPr>
          <p:nvPr/>
        </p:nvSpPr>
        <p:spPr>
          <a:xfrm>
            <a:off x="4929699" y="2540622"/>
            <a:ext cx="3312367" cy="225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T" sz="1900" dirty="0"/>
              <a:t>Static forwarding table</a:t>
            </a:r>
          </a:p>
          <a:p>
            <a:r>
              <a:rPr lang="en-AT" sz="1900" dirty="0"/>
              <a:t>Rules p</a:t>
            </a:r>
            <a:r>
              <a:rPr lang="de-DE" sz="1900" dirty="0"/>
              <a:t>r</a:t>
            </a:r>
            <a:r>
              <a:rPr lang="en-AT" sz="1900" dirty="0"/>
              <a:t>e-</a:t>
            </a:r>
            <a:r>
              <a:rPr lang="de-DE" sz="1900" dirty="0"/>
              <a:t>i</a:t>
            </a:r>
            <a:r>
              <a:rPr lang="en-AT" sz="1900" dirty="0"/>
              <a:t>n</a:t>
            </a:r>
            <a:r>
              <a:rPr lang="de-DE" sz="1900" dirty="0"/>
              <a:t>s</a:t>
            </a:r>
            <a:r>
              <a:rPr lang="en-AT" sz="1900" dirty="0"/>
              <a:t>t</a:t>
            </a:r>
            <a:r>
              <a:rPr lang="de-DE" sz="1900" dirty="0"/>
              <a:t>a</a:t>
            </a:r>
            <a:r>
              <a:rPr lang="en-AT" sz="1900" dirty="0"/>
              <a:t>l</a:t>
            </a:r>
            <a:r>
              <a:rPr lang="de-DE" sz="1900" dirty="0"/>
              <a:t>l</a:t>
            </a:r>
            <a:r>
              <a:rPr lang="en-AT" sz="1900" dirty="0"/>
              <a:t>e</a:t>
            </a:r>
            <a:r>
              <a:rPr lang="de-DE" sz="1900" dirty="0"/>
              <a:t>d</a:t>
            </a:r>
            <a:r>
              <a:rPr lang="en-AT" sz="1900" dirty="0"/>
              <a:t> </a:t>
            </a:r>
            <a:r>
              <a:rPr lang="en-AT" sz="2000" b="1" i="1" dirty="0">
                <a:solidFill>
                  <a:srgbClr val="C00000"/>
                </a:solidFill>
              </a:rPr>
              <a:t>before</a:t>
            </a:r>
            <a:r>
              <a:rPr lang="en-US" sz="2000" b="1" i="1" dirty="0">
                <a:solidFill>
                  <a:srgbClr val="C00000"/>
                </a:solidFill>
              </a:rPr>
              <a:t> </a:t>
            </a:r>
            <a:r>
              <a:rPr lang="de-DE" sz="1900" dirty="0"/>
              <a:t>f</a:t>
            </a:r>
            <a:r>
              <a:rPr lang="en-AT" sz="1900" dirty="0"/>
              <a:t>a</a:t>
            </a:r>
            <a:r>
              <a:rPr lang="de-DE" sz="1900" dirty="0"/>
              <a:t>i</a:t>
            </a:r>
            <a:r>
              <a:rPr lang="en-AT" sz="1900" dirty="0"/>
              <a:t>l</a:t>
            </a:r>
            <a:r>
              <a:rPr lang="de-DE" sz="1900" dirty="0"/>
              <a:t>u</a:t>
            </a:r>
            <a:r>
              <a:rPr lang="en-AT" sz="1900" dirty="0"/>
              <a:t>r</a:t>
            </a:r>
            <a:r>
              <a:rPr lang="de-DE" sz="1900" dirty="0"/>
              <a:t>e</a:t>
            </a:r>
            <a:r>
              <a:rPr lang="en-AT" sz="1900" dirty="0"/>
              <a:t>s </a:t>
            </a:r>
            <a:r>
              <a:rPr lang="de-DE" sz="1900" dirty="0"/>
              <a:t>a</a:t>
            </a:r>
            <a:r>
              <a:rPr lang="en-AT" sz="1900" dirty="0"/>
              <a:t>r</a:t>
            </a:r>
            <a:r>
              <a:rPr lang="de-DE" sz="1900" dirty="0"/>
              <a:t>e</a:t>
            </a:r>
            <a:r>
              <a:rPr lang="en-AT" sz="1900" dirty="0"/>
              <a:t> </a:t>
            </a:r>
            <a:r>
              <a:rPr lang="de-DE" sz="1900" dirty="0"/>
              <a:t>k</a:t>
            </a:r>
            <a:r>
              <a:rPr lang="en-AT" sz="1900" dirty="0"/>
              <a:t>n</a:t>
            </a:r>
            <a:r>
              <a:rPr lang="de-DE" sz="1900" dirty="0"/>
              <a:t>o</a:t>
            </a:r>
            <a:r>
              <a:rPr lang="en-AT" sz="1900" dirty="0"/>
              <a:t>w</a:t>
            </a:r>
            <a:r>
              <a:rPr lang="de-DE" sz="1900" dirty="0"/>
              <a:t>n</a:t>
            </a:r>
            <a:endParaRPr lang="de-DE" sz="2200" dirty="0"/>
          </a:p>
          <a:p>
            <a:endParaRPr lang="de-DE" sz="2200" dirty="0"/>
          </a:p>
          <a:p>
            <a:endParaRPr lang="de-DE" sz="2200" dirty="0"/>
          </a:p>
          <a:p>
            <a:pPr marL="0" indent="0">
              <a:buNone/>
            </a:pPr>
            <a:endParaRPr lang="en-AT" sz="2200" dirty="0"/>
          </a:p>
          <a:p>
            <a:pPr marL="0" indent="0">
              <a:buNone/>
            </a:pPr>
            <a:endParaRPr lang="de-DE" sz="2200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5B16C7E-401F-48B1-9961-FBB92537CE1B}"/>
              </a:ext>
            </a:extLst>
          </p:cNvPr>
          <p:cNvSpPr txBox="1">
            <a:spLocks/>
          </p:cNvSpPr>
          <p:nvPr/>
        </p:nvSpPr>
        <p:spPr>
          <a:xfrm>
            <a:off x="4222613" y="2324598"/>
            <a:ext cx="614408" cy="85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de-DE" sz="17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b="1" dirty="0">
                <a:cs typeface="Calibri" panose="020F0502020204030204" pitchFamily="34" charset="0"/>
              </a:rPr>
              <a:t>v</a:t>
            </a:r>
            <a:r>
              <a:rPr lang="en-AT" sz="2400" b="1" dirty="0">
                <a:cs typeface="Calibri" panose="020F0502020204030204" pitchFamily="34" charset="0"/>
              </a:rPr>
              <a:t>s</a:t>
            </a:r>
          </a:p>
          <a:p>
            <a:endParaRPr lang="en-AT" sz="1800" b="1" dirty="0">
              <a:solidFill>
                <a:srgbClr val="3366FF"/>
              </a:solidFill>
              <a:cs typeface="Calibri" panose="020F0502020204030204" pitchFamily="34" charset="0"/>
            </a:endParaRPr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71ED3B64-9030-4591-998E-B2658853CD67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12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7825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 Verbindung mit Pfeil 71"/>
          <p:cNvCxnSpPr/>
          <p:nvPr/>
        </p:nvCxnSpPr>
        <p:spPr>
          <a:xfrm flipV="1">
            <a:off x="4270677" y="2047635"/>
            <a:ext cx="2861875" cy="186688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endCxn id="44" idx="2"/>
          </p:cNvCxnSpPr>
          <p:nvPr/>
        </p:nvCxnSpPr>
        <p:spPr>
          <a:xfrm flipH="1" flipV="1">
            <a:off x="4212867" y="2319437"/>
            <a:ext cx="35098" cy="153637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/>
          <p:nvPr/>
        </p:nvCxnSpPr>
        <p:spPr>
          <a:xfrm>
            <a:off x="4362265" y="3970107"/>
            <a:ext cx="1468587" cy="79994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/>
          <p:nvPr/>
        </p:nvCxnSpPr>
        <p:spPr>
          <a:xfrm>
            <a:off x="7216459" y="2024187"/>
            <a:ext cx="55841" cy="188176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>
            <a:off x="5820528" y="1238278"/>
            <a:ext cx="1410286" cy="81851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>
            <a:off x="4178586" y="2077460"/>
            <a:ext cx="3208014" cy="1942791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/>
          <p:nvPr/>
        </p:nvCxnSpPr>
        <p:spPr>
          <a:xfrm>
            <a:off x="5830852" y="1251507"/>
            <a:ext cx="1406351" cy="26800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5830852" y="1988021"/>
            <a:ext cx="1352345" cy="278202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H="1" flipV="1">
            <a:off x="4273161" y="2108000"/>
            <a:ext cx="1671991" cy="2776347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 flipH="1" flipV="1">
            <a:off x="5820529" y="1278758"/>
            <a:ext cx="8327" cy="35756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>
          <a:xfrm flipV="1">
            <a:off x="4224445" y="1256856"/>
            <a:ext cx="1571309" cy="2725903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/>
          <p:nvPr/>
        </p:nvCxnSpPr>
        <p:spPr>
          <a:xfrm>
            <a:off x="4277066" y="2043249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/>
          <p:nvPr/>
        </p:nvCxnSpPr>
        <p:spPr>
          <a:xfrm>
            <a:off x="4205544" y="3914523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4440180" y="1344014"/>
            <a:ext cx="1120642" cy="65648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V="1">
            <a:off x="5830852" y="3931553"/>
            <a:ext cx="1441448" cy="83849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hape 181"/>
          <p:cNvSpPr/>
          <p:nvPr/>
        </p:nvSpPr>
        <p:spPr>
          <a:xfrm>
            <a:off x="5509010" y="965972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6" name="Shape 159"/>
          <p:cNvSpPr txBox="1">
            <a:spLocks/>
          </p:cNvSpPr>
          <p:nvPr/>
        </p:nvSpPr>
        <p:spPr>
          <a:xfrm>
            <a:off x="5550497" y="1017177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1</a:t>
            </a:r>
            <a:endParaRPr lang="en-US" sz="2400" baseline="-25000" dirty="0"/>
          </a:p>
        </p:txBody>
      </p:sp>
      <p:sp>
        <p:nvSpPr>
          <p:cNvPr id="39" name="Shape 181"/>
          <p:cNvSpPr/>
          <p:nvPr/>
        </p:nvSpPr>
        <p:spPr>
          <a:xfrm>
            <a:off x="6960783" y="361506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0" name="Shape 159"/>
          <p:cNvSpPr txBox="1">
            <a:spLocks/>
          </p:cNvSpPr>
          <p:nvPr/>
        </p:nvSpPr>
        <p:spPr>
          <a:xfrm>
            <a:off x="7002270" y="366627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3</a:t>
            </a:r>
            <a:endParaRPr lang="en-US" sz="2400" baseline="-25000" dirty="0"/>
          </a:p>
        </p:txBody>
      </p:sp>
      <p:sp>
        <p:nvSpPr>
          <p:cNvPr id="41" name="Shape 181"/>
          <p:cNvSpPr/>
          <p:nvPr/>
        </p:nvSpPr>
        <p:spPr>
          <a:xfrm>
            <a:off x="5519335" y="4479163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2" name="Shape 159"/>
          <p:cNvSpPr txBox="1">
            <a:spLocks/>
          </p:cNvSpPr>
          <p:nvPr/>
        </p:nvSpPr>
        <p:spPr>
          <a:xfrm>
            <a:off x="5560822" y="4530368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4</a:t>
            </a:r>
            <a:endParaRPr lang="en-US" sz="2400" baseline="-25000" dirty="0"/>
          </a:p>
        </p:txBody>
      </p:sp>
      <p:sp>
        <p:nvSpPr>
          <p:cNvPr id="43" name="Shape 181"/>
          <p:cNvSpPr/>
          <p:nvPr/>
        </p:nvSpPr>
        <p:spPr>
          <a:xfrm>
            <a:off x="3901349" y="178887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4" name="Shape 159"/>
          <p:cNvSpPr txBox="1">
            <a:spLocks/>
          </p:cNvSpPr>
          <p:nvPr/>
        </p:nvSpPr>
        <p:spPr>
          <a:xfrm>
            <a:off x="3942836" y="184007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AT" sz="2400" dirty="0"/>
              <a:t>t</a:t>
            </a:r>
            <a:endParaRPr lang="en-US" sz="2400" baseline="-25000" dirty="0"/>
          </a:p>
        </p:txBody>
      </p:sp>
      <p:sp>
        <p:nvSpPr>
          <p:cNvPr id="45" name="Shape 181"/>
          <p:cNvSpPr/>
          <p:nvPr/>
        </p:nvSpPr>
        <p:spPr>
          <a:xfrm>
            <a:off x="3936447" y="367908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6" name="Shape 159"/>
          <p:cNvSpPr txBox="1">
            <a:spLocks/>
          </p:cNvSpPr>
          <p:nvPr/>
        </p:nvSpPr>
        <p:spPr>
          <a:xfrm>
            <a:off x="3977934" y="373028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5</a:t>
            </a:r>
            <a:endParaRPr lang="en-US" sz="2400" baseline="-25000" dirty="0"/>
          </a:p>
        </p:txBody>
      </p:sp>
      <p:sp>
        <p:nvSpPr>
          <p:cNvPr id="78" name="Title 2">
            <a:extLst>
              <a:ext uri="{FF2B5EF4-FFF2-40B4-BE49-F238E27FC236}">
                <a16:creationId xmlns:a16="http://schemas.microsoft.com/office/drawing/2014/main" id="{4446E6E8-CA6A-4D5B-9894-A82F2EDB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04664" y="-17592"/>
            <a:ext cx="7555176" cy="857250"/>
          </a:xfrm>
        </p:spPr>
        <p:txBody>
          <a:bodyPr>
            <a:normAutofit/>
          </a:bodyPr>
          <a:lstStyle/>
          <a:p>
            <a:r>
              <a:rPr lang="de-DE" sz="3800" dirty="0"/>
              <a:t>C</a:t>
            </a:r>
            <a:r>
              <a:rPr lang="en-AT" sz="3800" dirty="0"/>
              <a:t>o</a:t>
            </a:r>
            <a:r>
              <a:rPr lang="de-DE" sz="3800" dirty="0"/>
              <a:t>n</a:t>
            </a:r>
            <a:r>
              <a:rPr lang="en-AT" sz="3800" dirty="0"/>
              <a:t>g</a:t>
            </a:r>
            <a:r>
              <a:rPr lang="de-DE" sz="3800" dirty="0"/>
              <a:t>e</a:t>
            </a:r>
            <a:r>
              <a:rPr lang="en-AT" sz="3800" dirty="0"/>
              <a:t>s</a:t>
            </a:r>
            <a:r>
              <a:rPr lang="de-DE" sz="3800" dirty="0"/>
              <a:t>t</a:t>
            </a:r>
            <a:r>
              <a:rPr lang="en-AT" sz="3800" dirty="0"/>
              <a:t>i</a:t>
            </a:r>
            <a:r>
              <a:rPr lang="de-DE" sz="3800" dirty="0"/>
              <a:t>o</a:t>
            </a:r>
            <a:r>
              <a:rPr lang="en-AT" sz="3800" dirty="0"/>
              <a:t>n-</a:t>
            </a:r>
            <a:r>
              <a:rPr lang="de-DE" sz="3800" dirty="0"/>
              <a:t>A</a:t>
            </a:r>
            <a:r>
              <a:rPr lang="en-AT" sz="3800" dirty="0"/>
              <a:t>w</a:t>
            </a:r>
            <a:r>
              <a:rPr lang="de-DE" sz="3800" dirty="0"/>
              <a:t>a</a:t>
            </a:r>
            <a:r>
              <a:rPr lang="en-AT" sz="3800" dirty="0"/>
              <a:t>r</a:t>
            </a:r>
            <a:r>
              <a:rPr lang="de-DE" sz="3800" dirty="0"/>
              <a:t>e</a:t>
            </a:r>
            <a:r>
              <a:rPr lang="en-AT" sz="3800" dirty="0"/>
              <a:t> </a:t>
            </a:r>
            <a:r>
              <a:rPr lang="de-DE" sz="3800" dirty="0"/>
              <a:t>F</a:t>
            </a:r>
            <a:r>
              <a:rPr lang="en-AT" sz="3800" dirty="0"/>
              <a:t>R</a:t>
            </a:r>
            <a:r>
              <a:rPr lang="de-DE" sz="3800" dirty="0"/>
              <a:t>R</a:t>
            </a:r>
          </a:p>
        </p:txBody>
      </p:sp>
      <p:cxnSp>
        <p:nvCxnSpPr>
          <p:cNvPr id="31" name="Gerade Verbindung mit Pfeil 2">
            <a:extLst>
              <a:ext uri="{FF2B5EF4-FFF2-40B4-BE49-F238E27FC236}">
                <a16:creationId xmlns:a16="http://schemas.microsoft.com/office/drawing/2014/main" id="{E1ACF6C1-0C8E-437E-A369-B3B57AF05305}"/>
              </a:ext>
            </a:extLst>
          </p:cNvPr>
          <p:cNvCxnSpPr>
            <a:cxnSpLocks/>
          </p:cNvCxnSpPr>
          <p:nvPr/>
        </p:nvCxnSpPr>
        <p:spPr>
          <a:xfrm flipH="1">
            <a:off x="4490965" y="1398654"/>
            <a:ext cx="972464" cy="5815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3">
            <a:extLst>
              <a:ext uri="{FF2B5EF4-FFF2-40B4-BE49-F238E27FC236}">
                <a16:creationId xmlns:a16="http://schemas.microsoft.com/office/drawing/2014/main" id="{5EB521CB-CF4B-4F79-B2AA-197802DE1729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4482896" y="2056796"/>
            <a:ext cx="2561496" cy="22962"/>
          </a:xfrm>
          <a:prstGeom prst="straightConnector1">
            <a:avLst/>
          </a:prstGeom>
          <a:ln w="76200">
            <a:solidFill>
              <a:srgbClr val="0202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52">
            <a:extLst>
              <a:ext uri="{FF2B5EF4-FFF2-40B4-BE49-F238E27FC236}">
                <a16:creationId xmlns:a16="http://schemas.microsoft.com/office/drawing/2014/main" id="{44E06625-B572-43AB-B655-39224DAEA9F2}"/>
              </a:ext>
            </a:extLst>
          </p:cNvPr>
          <p:cNvCxnSpPr>
            <a:cxnSpLocks/>
          </p:cNvCxnSpPr>
          <p:nvPr/>
        </p:nvCxnSpPr>
        <p:spPr>
          <a:xfrm flipH="1" flipV="1">
            <a:off x="4515338" y="2273088"/>
            <a:ext cx="2410347" cy="145720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181"/>
          <p:cNvSpPr/>
          <p:nvPr/>
        </p:nvSpPr>
        <p:spPr>
          <a:xfrm>
            <a:off x="6925685" y="172485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8" name="Shape 159"/>
          <p:cNvSpPr txBox="1">
            <a:spLocks/>
          </p:cNvSpPr>
          <p:nvPr/>
        </p:nvSpPr>
        <p:spPr>
          <a:xfrm>
            <a:off x="6967172" y="177606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2</a:t>
            </a:r>
            <a:endParaRPr lang="en-US" sz="2400" baseline="-25000" dirty="0"/>
          </a:p>
        </p:txBody>
      </p:sp>
      <p:sp>
        <p:nvSpPr>
          <p:cNvPr id="53" name="Shape 159">
            <a:extLst>
              <a:ext uri="{FF2B5EF4-FFF2-40B4-BE49-F238E27FC236}">
                <a16:creationId xmlns:a16="http://schemas.microsoft.com/office/drawing/2014/main" id="{2945CE9E-0367-44C8-A0C1-1ECB823E9B15}"/>
              </a:ext>
            </a:extLst>
          </p:cNvPr>
          <p:cNvSpPr txBox="1">
            <a:spLocks/>
          </p:cNvSpPr>
          <p:nvPr/>
        </p:nvSpPr>
        <p:spPr>
          <a:xfrm>
            <a:off x="2338416" y="790992"/>
            <a:ext cx="2441926" cy="857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1950" dirty="0"/>
              <a:t>Traffic demand:</a:t>
            </a:r>
          </a:p>
          <a:p>
            <a:pPr>
              <a:buSzPct val="25000"/>
            </a:pPr>
            <a:r>
              <a:rPr lang="en-US" sz="1950" dirty="0"/>
              <a:t>{1,2,3}-&gt;t</a:t>
            </a:r>
          </a:p>
        </p:txBody>
      </p:sp>
      <p:sp>
        <p:nvSpPr>
          <p:cNvPr id="35" name="Shape 159">
            <a:extLst>
              <a:ext uri="{FF2B5EF4-FFF2-40B4-BE49-F238E27FC236}">
                <a16:creationId xmlns:a16="http://schemas.microsoft.com/office/drawing/2014/main" id="{289134B4-F34E-44E8-9A31-6CE8BF5E7545}"/>
              </a:ext>
            </a:extLst>
          </p:cNvPr>
          <p:cNvSpPr txBox="1">
            <a:spLocks/>
          </p:cNvSpPr>
          <p:nvPr/>
        </p:nvSpPr>
        <p:spPr>
          <a:xfrm>
            <a:off x="50568" y="4083918"/>
            <a:ext cx="2954948" cy="114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1800" b="0" dirty="0"/>
              <a:t>Preinstalled failover rules</a:t>
            </a:r>
          </a:p>
          <a:p>
            <a:pPr>
              <a:buSzPct val="25000"/>
            </a:pPr>
            <a:r>
              <a:rPr lang="en-US" sz="1800" b="0" dirty="0"/>
              <a:t>for </a:t>
            </a:r>
            <a:r>
              <a:rPr lang="en-US" sz="1800" b="0" dirty="0">
                <a:solidFill>
                  <a:srgbClr val="FF0000"/>
                </a:solidFill>
              </a:rPr>
              <a:t>red</a:t>
            </a:r>
            <a:r>
              <a:rPr lang="en-AT" sz="1800" b="0" dirty="0">
                <a:solidFill>
                  <a:schemeClr val="tx1"/>
                </a:solidFill>
              </a:rPr>
              <a:t>,</a:t>
            </a:r>
            <a:r>
              <a:rPr lang="en-AT" sz="1800" b="0" dirty="0">
                <a:solidFill>
                  <a:srgbClr val="FF0000"/>
                </a:solidFill>
              </a:rPr>
              <a:t> </a:t>
            </a:r>
            <a:r>
              <a:rPr lang="en-AT" sz="1800" b="0" dirty="0">
                <a:solidFill>
                  <a:srgbClr val="0202CA"/>
                </a:solidFill>
              </a:rPr>
              <a:t>blue </a:t>
            </a:r>
            <a:r>
              <a:rPr lang="en-AT" sz="1800" b="0" dirty="0">
                <a:solidFill>
                  <a:schemeClr val="tx1"/>
                </a:solidFill>
              </a:rPr>
              <a:t>and</a:t>
            </a:r>
            <a:r>
              <a:rPr lang="en-AT" sz="1800" b="0" dirty="0">
                <a:solidFill>
                  <a:srgbClr val="0202CA"/>
                </a:solidFill>
              </a:rPr>
              <a:t> </a:t>
            </a:r>
            <a:r>
              <a:rPr lang="en-AT" sz="1800" b="0" dirty="0">
                <a:solidFill>
                  <a:srgbClr val="00B050"/>
                </a:solidFill>
              </a:rPr>
              <a:t>g</a:t>
            </a:r>
            <a:r>
              <a:rPr lang="de-DE" sz="1800" b="0" dirty="0">
                <a:solidFill>
                  <a:srgbClr val="00B050"/>
                </a:solidFill>
              </a:rPr>
              <a:t>r</a:t>
            </a:r>
            <a:r>
              <a:rPr lang="en-AT" sz="1800" b="0" dirty="0">
                <a:solidFill>
                  <a:srgbClr val="00B050"/>
                </a:solidFill>
              </a:rPr>
              <a:t>e</a:t>
            </a:r>
            <a:r>
              <a:rPr lang="de-DE" sz="1800" b="0" dirty="0">
                <a:solidFill>
                  <a:srgbClr val="00B050"/>
                </a:solidFill>
              </a:rPr>
              <a:t>e</a:t>
            </a:r>
            <a:r>
              <a:rPr lang="en-AT" sz="1800" b="0" dirty="0">
                <a:solidFill>
                  <a:srgbClr val="00B050"/>
                </a:solidFill>
              </a:rPr>
              <a:t>n</a:t>
            </a:r>
            <a:r>
              <a:rPr lang="en-AT" sz="1800" b="0" dirty="0">
                <a:solidFill>
                  <a:srgbClr val="FF0000"/>
                </a:solidFill>
              </a:rPr>
              <a:t> </a:t>
            </a:r>
            <a:r>
              <a:rPr lang="en-US" sz="1800" b="0" dirty="0"/>
              <a:t> flow</a:t>
            </a:r>
            <a:r>
              <a:rPr lang="en-AT" sz="1800" b="0" dirty="0"/>
              <a:t>s</a:t>
            </a:r>
            <a:endParaRPr lang="en-US" sz="1800" b="0" dirty="0"/>
          </a:p>
        </p:txBody>
      </p:sp>
      <p:sp>
        <p:nvSpPr>
          <p:cNvPr id="61" name="Shape 159">
            <a:extLst>
              <a:ext uri="{FF2B5EF4-FFF2-40B4-BE49-F238E27FC236}">
                <a16:creationId xmlns:a16="http://schemas.microsoft.com/office/drawing/2014/main" id="{ABB7C4F4-AB0D-4061-B989-73370D6C54EE}"/>
              </a:ext>
            </a:extLst>
          </p:cNvPr>
          <p:cNvSpPr txBox="1">
            <a:spLocks/>
          </p:cNvSpPr>
          <p:nvPr/>
        </p:nvSpPr>
        <p:spPr>
          <a:xfrm>
            <a:off x="5142163" y="-36535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2,3,4,5,…</a:t>
            </a:r>
          </a:p>
        </p:txBody>
      </p:sp>
      <p:sp>
        <p:nvSpPr>
          <p:cNvPr id="63" name="Shape 159">
            <a:extLst>
              <a:ext uri="{FF2B5EF4-FFF2-40B4-BE49-F238E27FC236}">
                <a16:creationId xmlns:a16="http://schemas.microsoft.com/office/drawing/2014/main" id="{7E9C7271-CCED-4B3D-8D14-F791C117A1B5}"/>
              </a:ext>
            </a:extLst>
          </p:cNvPr>
          <p:cNvSpPr txBox="1">
            <a:spLocks/>
          </p:cNvSpPr>
          <p:nvPr/>
        </p:nvSpPr>
        <p:spPr>
          <a:xfrm>
            <a:off x="7550136" y="1265193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3,4,5,…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202CA"/>
                </a:solidFill>
              </a:rPr>
              <a:t>flow 2-&gt;</a:t>
            </a:r>
            <a:r>
              <a:rPr lang="en-AT" sz="1400" b="0" dirty="0">
                <a:solidFill>
                  <a:srgbClr val="0202CA"/>
                </a:solidFill>
              </a:rPr>
              <a:t>t</a:t>
            </a:r>
            <a:r>
              <a:rPr lang="en-US" sz="1400" b="0" dirty="0">
                <a:solidFill>
                  <a:srgbClr val="0202CA"/>
                </a:solidFill>
              </a:rPr>
              <a:t>: 3,4,5,…</a:t>
            </a:r>
          </a:p>
        </p:txBody>
      </p:sp>
      <p:sp>
        <p:nvSpPr>
          <p:cNvPr id="64" name="Shape 159">
            <a:extLst>
              <a:ext uri="{FF2B5EF4-FFF2-40B4-BE49-F238E27FC236}">
                <a16:creationId xmlns:a16="http://schemas.microsoft.com/office/drawing/2014/main" id="{D7845A13-2733-4B8C-817A-DCA8C71F22D4}"/>
              </a:ext>
            </a:extLst>
          </p:cNvPr>
          <p:cNvSpPr txBox="1">
            <a:spLocks/>
          </p:cNvSpPr>
          <p:nvPr/>
        </p:nvSpPr>
        <p:spPr>
          <a:xfrm>
            <a:off x="7575592" y="3163322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202CA"/>
                </a:solidFill>
              </a:rPr>
              <a:t>flow 2-&gt;</a:t>
            </a:r>
            <a:r>
              <a:rPr lang="en-AT" sz="1400" b="0" dirty="0">
                <a:solidFill>
                  <a:srgbClr val="0202CA"/>
                </a:solidFill>
              </a:rPr>
              <a:t>t</a:t>
            </a:r>
            <a:r>
              <a:rPr lang="en-US" sz="1400" b="0" dirty="0">
                <a:solidFill>
                  <a:srgbClr val="0202CA"/>
                </a:solidFill>
              </a:rPr>
              <a:t>: 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0B050"/>
                </a:solidFill>
              </a:rPr>
              <a:t>flow 3-&gt;</a:t>
            </a:r>
            <a:r>
              <a:rPr lang="en-AT" sz="1400" b="0" dirty="0">
                <a:solidFill>
                  <a:srgbClr val="00B050"/>
                </a:solidFill>
              </a:rPr>
              <a:t>t</a:t>
            </a:r>
            <a:r>
              <a:rPr lang="en-US" sz="1400" b="0" dirty="0">
                <a:solidFill>
                  <a:srgbClr val="00B050"/>
                </a:solidFill>
              </a:rPr>
              <a:t>: 4,5,…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1027088-4E9D-42FE-B630-96BFC7DF5DCA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49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711536"/>
      </p:ext>
    </p:extLst>
  </p:cSld>
  <p:clrMapOvr>
    <a:masterClrMapping/>
  </p:clrMapOvr>
  <p:transition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 Verbindung mit Pfeil 71"/>
          <p:cNvCxnSpPr/>
          <p:nvPr/>
        </p:nvCxnSpPr>
        <p:spPr>
          <a:xfrm flipV="1">
            <a:off x="4270677" y="2047635"/>
            <a:ext cx="2861875" cy="186688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endCxn id="44" idx="2"/>
          </p:cNvCxnSpPr>
          <p:nvPr/>
        </p:nvCxnSpPr>
        <p:spPr>
          <a:xfrm flipH="1" flipV="1">
            <a:off x="4212867" y="2319437"/>
            <a:ext cx="35098" cy="153637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/>
          <p:nvPr/>
        </p:nvCxnSpPr>
        <p:spPr>
          <a:xfrm>
            <a:off x="4362265" y="3970107"/>
            <a:ext cx="1468587" cy="79994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/>
          <p:nvPr/>
        </p:nvCxnSpPr>
        <p:spPr>
          <a:xfrm>
            <a:off x="7216459" y="2024187"/>
            <a:ext cx="55841" cy="188176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>
            <a:off x="5820528" y="1238278"/>
            <a:ext cx="1410286" cy="81851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>
            <a:off x="4178586" y="2077460"/>
            <a:ext cx="3208014" cy="1942791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/>
          <p:nvPr/>
        </p:nvCxnSpPr>
        <p:spPr>
          <a:xfrm>
            <a:off x="5830852" y="1251507"/>
            <a:ext cx="1406351" cy="26800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5830852" y="1988021"/>
            <a:ext cx="1352345" cy="278202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H="1" flipV="1">
            <a:off x="4273161" y="2108000"/>
            <a:ext cx="1671991" cy="2776347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 flipH="1" flipV="1">
            <a:off x="5820529" y="1278758"/>
            <a:ext cx="8327" cy="35756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>
          <a:xfrm flipV="1">
            <a:off x="4224445" y="1256856"/>
            <a:ext cx="1571309" cy="2725903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/>
          <p:nvPr/>
        </p:nvCxnSpPr>
        <p:spPr>
          <a:xfrm>
            <a:off x="4277066" y="2043249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/>
          <p:nvPr/>
        </p:nvCxnSpPr>
        <p:spPr>
          <a:xfrm>
            <a:off x="4205544" y="3914523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4440180" y="1344014"/>
            <a:ext cx="1120642" cy="65648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V="1">
            <a:off x="5830852" y="3931553"/>
            <a:ext cx="1441448" cy="83849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hape 181"/>
          <p:cNvSpPr/>
          <p:nvPr/>
        </p:nvSpPr>
        <p:spPr>
          <a:xfrm>
            <a:off x="5509010" y="965972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6" name="Shape 159"/>
          <p:cNvSpPr txBox="1">
            <a:spLocks/>
          </p:cNvSpPr>
          <p:nvPr/>
        </p:nvSpPr>
        <p:spPr>
          <a:xfrm>
            <a:off x="5550497" y="1017177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1</a:t>
            </a:r>
            <a:endParaRPr lang="en-US" sz="2400" baseline="-25000" dirty="0"/>
          </a:p>
        </p:txBody>
      </p:sp>
      <p:sp>
        <p:nvSpPr>
          <p:cNvPr id="39" name="Shape 181"/>
          <p:cNvSpPr/>
          <p:nvPr/>
        </p:nvSpPr>
        <p:spPr>
          <a:xfrm>
            <a:off x="6960783" y="361506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0" name="Shape 159"/>
          <p:cNvSpPr txBox="1">
            <a:spLocks/>
          </p:cNvSpPr>
          <p:nvPr/>
        </p:nvSpPr>
        <p:spPr>
          <a:xfrm>
            <a:off x="7002270" y="366627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3</a:t>
            </a:r>
            <a:endParaRPr lang="en-US" sz="2400" baseline="-25000" dirty="0"/>
          </a:p>
        </p:txBody>
      </p:sp>
      <p:sp>
        <p:nvSpPr>
          <p:cNvPr id="41" name="Shape 181"/>
          <p:cNvSpPr/>
          <p:nvPr/>
        </p:nvSpPr>
        <p:spPr>
          <a:xfrm>
            <a:off x="5519335" y="4479163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2" name="Shape 159"/>
          <p:cNvSpPr txBox="1">
            <a:spLocks/>
          </p:cNvSpPr>
          <p:nvPr/>
        </p:nvSpPr>
        <p:spPr>
          <a:xfrm>
            <a:off x="5560822" y="4530368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4</a:t>
            </a:r>
            <a:endParaRPr lang="en-US" sz="2400" baseline="-25000" dirty="0"/>
          </a:p>
        </p:txBody>
      </p:sp>
      <p:sp>
        <p:nvSpPr>
          <p:cNvPr id="43" name="Shape 181"/>
          <p:cNvSpPr/>
          <p:nvPr/>
        </p:nvSpPr>
        <p:spPr>
          <a:xfrm>
            <a:off x="3901349" y="178887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4" name="Shape 159"/>
          <p:cNvSpPr txBox="1">
            <a:spLocks/>
          </p:cNvSpPr>
          <p:nvPr/>
        </p:nvSpPr>
        <p:spPr>
          <a:xfrm>
            <a:off x="3942836" y="184007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AT" sz="2400" dirty="0"/>
              <a:t>t</a:t>
            </a:r>
            <a:endParaRPr lang="en-US" sz="2400" baseline="-25000" dirty="0"/>
          </a:p>
        </p:txBody>
      </p:sp>
      <p:sp>
        <p:nvSpPr>
          <p:cNvPr id="45" name="Shape 181"/>
          <p:cNvSpPr/>
          <p:nvPr/>
        </p:nvSpPr>
        <p:spPr>
          <a:xfrm>
            <a:off x="3936447" y="367908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6" name="Shape 159"/>
          <p:cNvSpPr txBox="1">
            <a:spLocks/>
          </p:cNvSpPr>
          <p:nvPr/>
        </p:nvSpPr>
        <p:spPr>
          <a:xfrm>
            <a:off x="3977934" y="373028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5</a:t>
            </a:r>
            <a:endParaRPr lang="en-US" sz="2400" baseline="-25000" dirty="0"/>
          </a:p>
        </p:txBody>
      </p:sp>
      <p:sp>
        <p:nvSpPr>
          <p:cNvPr id="78" name="Title 2">
            <a:extLst>
              <a:ext uri="{FF2B5EF4-FFF2-40B4-BE49-F238E27FC236}">
                <a16:creationId xmlns:a16="http://schemas.microsoft.com/office/drawing/2014/main" id="{4446E6E8-CA6A-4D5B-9894-A82F2EDB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04664" y="-17592"/>
            <a:ext cx="7555176" cy="857250"/>
          </a:xfrm>
        </p:spPr>
        <p:txBody>
          <a:bodyPr>
            <a:normAutofit/>
          </a:bodyPr>
          <a:lstStyle/>
          <a:p>
            <a:r>
              <a:rPr lang="de-DE" sz="3800" dirty="0"/>
              <a:t>C</a:t>
            </a:r>
            <a:r>
              <a:rPr lang="en-AT" sz="3800" dirty="0"/>
              <a:t>o</a:t>
            </a:r>
            <a:r>
              <a:rPr lang="de-DE" sz="3800" dirty="0"/>
              <a:t>n</a:t>
            </a:r>
            <a:r>
              <a:rPr lang="en-AT" sz="3800" dirty="0"/>
              <a:t>g</a:t>
            </a:r>
            <a:r>
              <a:rPr lang="de-DE" sz="3800" dirty="0"/>
              <a:t>e</a:t>
            </a:r>
            <a:r>
              <a:rPr lang="en-AT" sz="3800" dirty="0"/>
              <a:t>s</a:t>
            </a:r>
            <a:r>
              <a:rPr lang="de-DE" sz="3800" dirty="0"/>
              <a:t>t</a:t>
            </a:r>
            <a:r>
              <a:rPr lang="en-AT" sz="3800" dirty="0"/>
              <a:t>i</a:t>
            </a:r>
            <a:r>
              <a:rPr lang="de-DE" sz="3800" dirty="0"/>
              <a:t>o</a:t>
            </a:r>
            <a:r>
              <a:rPr lang="en-AT" sz="3800" dirty="0"/>
              <a:t>n-</a:t>
            </a:r>
            <a:r>
              <a:rPr lang="de-DE" sz="3800" dirty="0"/>
              <a:t>A</a:t>
            </a:r>
            <a:r>
              <a:rPr lang="en-AT" sz="3800" dirty="0"/>
              <a:t>w</a:t>
            </a:r>
            <a:r>
              <a:rPr lang="de-DE" sz="3800" dirty="0"/>
              <a:t>a</a:t>
            </a:r>
            <a:r>
              <a:rPr lang="en-AT" sz="3800" dirty="0"/>
              <a:t>r</a:t>
            </a:r>
            <a:r>
              <a:rPr lang="de-DE" sz="3800" dirty="0"/>
              <a:t>e</a:t>
            </a:r>
            <a:r>
              <a:rPr lang="en-AT" sz="3800" dirty="0"/>
              <a:t> </a:t>
            </a:r>
            <a:r>
              <a:rPr lang="de-DE" sz="3800" dirty="0"/>
              <a:t>F</a:t>
            </a:r>
            <a:r>
              <a:rPr lang="en-AT" sz="3800" dirty="0"/>
              <a:t>R</a:t>
            </a:r>
            <a:r>
              <a:rPr lang="de-DE" sz="3800" dirty="0"/>
              <a:t>R</a:t>
            </a:r>
          </a:p>
        </p:txBody>
      </p:sp>
      <p:cxnSp>
        <p:nvCxnSpPr>
          <p:cNvPr id="31" name="Gerade Verbindung mit Pfeil 2">
            <a:extLst>
              <a:ext uri="{FF2B5EF4-FFF2-40B4-BE49-F238E27FC236}">
                <a16:creationId xmlns:a16="http://schemas.microsoft.com/office/drawing/2014/main" id="{E1ACF6C1-0C8E-437E-A369-B3B57AF05305}"/>
              </a:ext>
            </a:extLst>
          </p:cNvPr>
          <p:cNvCxnSpPr>
            <a:cxnSpLocks/>
          </p:cNvCxnSpPr>
          <p:nvPr/>
        </p:nvCxnSpPr>
        <p:spPr>
          <a:xfrm flipH="1">
            <a:off x="4490965" y="1398654"/>
            <a:ext cx="972464" cy="5815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3">
            <a:extLst>
              <a:ext uri="{FF2B5EF4-FFF2-40B4-BE49-F238E27FC236}">
                <a16:creationId xmlns:a16="http://schemas.microsoft.com/office/drawing/2014/main" id="{5EB521CB-CF4B-4F79-B2AA-197802DE1729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4482896" y="2056796"/>
            <a:ext cx="2561496" cy="22962"/>
          </a:xfrm>
          <a:prstGeom prst="straightConnector1">
            <a:avLst/>
          </a:prstGeom>
          <a:ln w="76200">
            <a:solidFill>
              <a:srgbClr val="0202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52">
            <a:extLst>
              <a:ext uri="{FF2B5EF4-FFF2-40B4-BE49-F238E27FC236}">
                <a16:creationId xmlns:a16="http://schemas.microsoft.com/office/drawing/2014/main" id="{44E06625-B572-43AB-B655-39224DAEA9F2}"/>
              </a:ext>
            </a:extLst>
          </p:cNvPr>
          <p:cNvCxnSpPr>
            <a:cxnSpLocks/>
          </p:cNvCxnSpPr>
          <p:nvPr/>
        </p:nvCxnSpPr>
        <p:spPr>
          <a:xfrm flipH="1" flipV="1">
            <a:off x="4515338" y="2273088"/>
            <a:ext cx="2410347" cy="145720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181"/>
          <p:cNvSpPr/>
          <p:nvPr/>
        </p:nvSpPr>
        <p:spPr>
          <a:xfrm>
            <a:off x="6925685" y="172485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8" name="Shape 159"/>
          <p:cNvSpPr txBox="1">
            <a:spLocks/>
          </p:cNvSpPr>
          <p:nvPr/>
        </p:nvSpPr>
        <p:spPr>
          <a:xfrm>
            <a:off x="6967172" y="177606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2</a:t>
            </a:r>
            <a:endParaRPr lang="en-US" sz="2400" baseline="-25000" dirty="0"/>
          </a:p>
        </p:txBody>
      </p:sp>
      <p:sp>
        <p:nvSpPr>
          <p:cNvPr id="53" name="Shape 159">
            <a:extLst>
              <a:ext uri="{FF2B5EF4-FFF2-40B4-BE49-F238E27FC236}">
                <a16:creationId xmlns:a16="http://schemas.microsoft.com/office/drawing/2014/main" id="{2945CE9E-0367-44C8-A0C1-1ECB823E9B15}"/>
              </a:ext>
            </a:extLst>
          </p:cNvPr>
          <p:cNvSpPr txBox="1">
            <a:spLocks/>
          </p:cNvSpPr>
          <p:nvPr/>
        </p:nvSpPr>
        <p:spPr>
          <a:xfrm>
            <a:off x="2338416" y="790992"/>
            <a:ext cx="2441926" cy="857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1950" dirty="0"/>
              <a:t>Traffic demand:</a:t>
            </a:r>
          </a:p>
          <a:p>
            <a:pPr>
              <a:buSzPct val="25000"/>
            </a:pPr>
            <a:r>
              <a:rPr lang="en-US" sz="1950" dirty="0"/>
              <a:t>{1,2,3}-&gt;t</a:t>
            </a:r>
          </a:p>
        </p:txBody>
      </p:sp>
      <p:sp>
        <p:nvSpPr>
          <p:cNvPr id="35" name="Shape 159">
            <a:extLst>
              <a:ext uri="{FF2B5EF4-FFF2-40B4-BE49-F238E27FC236}">
                <a16:creationId xmlns:a16="http://schemas.microsoft.com/office/drawing/2014/main" id="{289134B4-F34E-44E8-9A31-6CE8BF5E7545}"/>
              </a:ext>
            </a:extLst>
          </p:cNvPr>
          <p:cNvSpPr txBox="1">
            <a:spLocks/>
          </p:cNvSpPr>
          <p:nvPr/>
        </p:nvSpPr>
        <p:spPr>
          <a:xfrm>
            <a:off x="50568" y="4083918"/>
            <a:ext cx="2954948" cy="114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1800" b="0" dirty="0"/>
              <a:t>Preinstalled failover rules</a:t>
            </a:r>
          </a:p>
          <a:p>
            <a:pPr>
              <a:buSzPct val="25000"/>
            </a:pPr>
            <a:r>
              <a:rPr lang="en-US" sz="1800" b="0" dirty="0"/>
              <a:t>for </a:t>
            </a:r>
            <a:r>
              <a:rPr lang="en-US" sz="1800" b="0" dirty="0">
                <a:solidFill>
                  <a:srgbClr val="FF0000"/>
                </a:solidFill>
              </a:rPr>
              <a:t>red</a:t>
            </a:r>
            <a:r>
              <a:rPr lang="en-AT" sz="1800" b="0" dirty="0">
                <a:solidFill>
                  <a:schemeClr val="tx1"/>
                </a:solidFill>
              </a:rPr>
              <a:t>,</a:t>
            </a:r>
            <a:r>
              <a:rPr lang="en-AT" sz="1800" b="0" dirty="0">
                <a:solidFill>
                  <a:srgbClr val="FF0000"/>
                </a:solidFill>
              </a:rPr>
              <a:t> </a:t>
            </a:r>
            <a:r>
              <a:rPr lang="en-AT" sz="1800" b="0" dirty="0">
                <a:solidFill>
                  <a:srgbClr val="0202CA"/>
                </a:solidFill>
              </a:rPr>
              <a:t>blue </a:t>
            </a:r>
            <a:r>
              <a:rPr lang="en-AT" sz="1800" b="0" dirty="0">
                <a:solidFill>
                  <a:schemeClr val="tx1"/>
                </a:solidFill>
              </a:rPr>
              <a:t>and</a:t>
            </a:r>
            <a:r>
              <a:rPr lang="en-AT" sz="1800" b="0" dirty="0">
                <a:solidFill>
                  <a:srgbClr val="0202CA"/>
                </a:solidFill>
              </a:rPr>
              <a:t> </a:t>
            </a:r>
            <a:r>
              <a:rPr lang="en-AT" sz="1800" b="0" dirty="0">
                <a:solidFill>
                  <a:srgbClr val="00B050"/>
                </a:solidFill>
              </a:rPr>
              <a:t>g</a:t>
            </a:r>
            <a:r>
              <a:rPr lang="de-DE" sz="1800" b="0" dirty="0">
                <a:solidFill>
                  <a:srgbClr val="00B050"/>
                </a:solidFill>
              </a:rPr>
              <a:t>r</a:t>
            </a:r>
            <a:r>
              <a:rPr lang="en-AT" sz="1800" b="0" dirty="0">
                <a:solidFill>
                  <a:srgbClr val="00B050"/>
                </a:solidFill>
              </a:rPr>
              <a:t>e</a:t>
            </a:r>
            <a:r>
              <a:rPr lang="de-DE" sz="1800" b="0" dirty="0">
                <a:solidFill>
                  <a:srgbClr val="00B050"/>
                </a:solidFill>
              </a:rPr>
              <a:t>e</a:t>
            </a:r>
            <a:r>
              <a:rPr lang="en-AT" sz="1800" b="0" dirty="0">
                <a:solidFill>
                  <a:srgbClr val="00B050"/>
                </a:solidFill>
              </a:rPr>
              <a:t>n</a:t>
            </a:r>
            <a:r>
              <a:rPr lang="en-AT" sz="1800" b="0" dirty="0">
                <a:solidFill>
                  <a:srgbClr val="FF0000"/>
                </a:solidFill>
              </a:rPr>
              <a:t> </a:t>
            </a:r>
            <a:r>
              <a:rPr lang="en-US" sz="1800" b="0" dirty="0"/>
              <a:t> flow</a:t>
            </a:r>
            <a:r>
              <a:rPr lang="en-AT" sz="1800" b="0" dirty="0"/>
              <a:t>s</a:t>
            </a:r>
            <a:endParaRPr lang="en-US" sz="1800" b="0" dirty="0"/>
          </a:p>
        </p:txBody>
      </p:sp>
      <p:sp>
        <p:nvSpPr>
          <p:cNvPr id="61" name="Shape 159">
            <a:extLst>
              <a:ext uri="{FF2B5EF4-FFF2-40B4-BE49-F238E27FC236}">
                <a16:creationId xmlns:a16="http://schemas.microsoft.com/office/drawing/2014/main" id="{ABB7C4F4-AB0D-4061-B989-73370D6C54EE}"/>
              </a:ext>
            </a:extLst>
          </p:cNvPr>
          <p:cNvSpPr txBox="1">
            <a:spLocks/>
          </p:cNvSpPr>
          <p:nvPr/>
        </p:nvSpPr>
        <p:spPr>
          <a:xfrm>
            <a:off x="5142163" y="-36535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2,3,4,5,…</a:t>
            </a:r>
          </a:p>
        </p:txBody>
      </p:sp>
      <p:sp>
        <p:nvSpPr>
          <p:cNvPr id="63" name="Shape 159">
            <a:extLst>
              <a:ext uri="{FF2B5EF4-FFF2-40B4-BE49-F238E27FC236}">
                <a16:creationId xmlns:a16="http://schemas.microsoft.com/office/drawing/2014/main" id="{7E9C7271-CCED-4B3D-8D14-F791C117A1B5}"/>
              </a:ext>
            </a:extLst>
          </p:cNvPr>
          <p:cNvSpPr txBox="1">
            <a:spLocks/>
          </p:cNvSpPr>
          <p:nvPr/>
        </p:nvSpPr>
        <p:spPr>
          <a:xfrm>
            <a:off x="7550136" y="1265193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3,4,5,…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202CA"/>
                </a:solidFill>
              </a:rPr>
              <a:t>flow 2-&gt;</a:t>
            </a:r>
            <a:r>
              <a:rPr lang="en-AT" sz="1400" b="0" dirty="0">
                <a:solidFill>
                  <a:srgbClr val="0202CA"/>
                </a:solidFill>
              </a:rPr>
              <a:t>t</a:t>
            </a:r>
            <a:r>
              <a:rPr lang="en-US" sz="1400" b="0" dirty="0">
                <a:solidFill>
                  <a:srgbClr val="0202CA"/>
                </a:solidFill>
              </a:rPr>
              <a:t>: 3,4,5,…</a:t>
            </a:r>
          </a:p>
        </p:txBody>
      </p:sp>
      <p:sp>
        <p:nvSpPr>
          <p:cNvPr id="64" name="Shape 159">
            <a:extLst>
              <a:ext uri="{FF2B5EF4-FFF2-40B4-BE49-F238E27FC236}">
                <a16:creationId xmlns:a16="http://schemas.microsoft.com/office/drawing/2014/main" id="{D7845A13-2733-4B8C-817A-DCA8C71F22D4}"/>
              </a:ext>
            </a:extLst>
          </p:cNvPr>
          <p:cNvSpPr txBox="1">
            <a:spLocks/>
          </p:cNvSpPr>
          <p:nvPr/>
        </p:nvSpPr>
        <p:spPr>
          <a:xfrm>
            <a:off x="7575592" y="3163322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202CA"/>
                </a:solidFill>
              </a:rPr>
              <a:t>flow 2-&gt;</a:t>
            </a:r>
            <a:r>
              <a:rPr lang="en-AT" sz="1400" b="0" dirty="0">
                <a:solidFill>
                  <a:srgbClr val="0202CA"/>
                </a:solidFill>
              </a:rPr>
              <a:t>t</a:t>
            </a:r>
            <a:r>
              <a:rPr lang="en-US" sz="1400" b="0" dirty="0">
                <a:solidFill>
                  <a:srgbClr val="0202CA"/>
                </a:solidFill>
              </a:rPr>
              <a:t>: 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0B050"/>
                </a:solidFill>
              </a:rPr>
              <a:t>flow 3-&gt;</a:t>
            </a:r>
            <a:r>
              <a:rPr lang="en-AT" sz="1400" b="0" dirty="0">
                <a:solidFill>
                  <a:srgbClr val="00B050"/>
                </a:solidFill>
              </a:rPr>
              <a:t>t</a:t>
            </a:r>
            <a:r>
              <a:rPr lang="en-US" sz="1400" b="0" dirty="0">
                <a:solidFill>
                  <a:srgbClr val="00B050"/>
                </a:solidFill>
              </a:rPr>
              <a:t>: 4,5,…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1027088-4E9D-42FE-B630-96BFC7DF5DCA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49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EFB35F6-B9FC-4F6E-8A86-4D6D8A4AF5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550" y="1386341"/>
            <a:ext cx="420528" cy="42052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C45EE99-0FB9-4E66-9B8B-21A06C0345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133" y="1843178"/>
            <a:ext cx="420528" cy="42052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59C4619-8F22-4815-A5A4-D1CD89468A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864" y="3085581"/>
            <a:ext cx="420528" cy="42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2256"/>
      </p:ext>
    </p:extLst>
  </p:cSld>
  <p:clrMapOvr>
    <a:masterClrMapping/>
  </p:clrMapOvr>
  <p:transition spd="slow"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 Verbindung mit Pfeil 71"/>
          <p:cNvCxnSpPr/>
          <p:nvPr/>
        </p:nvCxnSpPr>
        <p:spPr>
          <a:xfrm flipV="1">
            <a:off x="4270677" y="2047635"/>
            <a:ext cx="2861875" cy="186688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endCxn id="44" idx="2"/>
          </p:cNvCxnSpPr>
          <p:nvPr/>
        </p:nvCxnSpPr>
        <p:spPr>
          <a:xfrm flipH="1" flipV="1">
            <a:off x="4212867" y="2319437"/>
            <a:ext cx="35098" cy="153637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/>
          <p:nvPr/>
        </p:nvCxnSpPr>
        <p:spPr>
          <a:xfrm>
            <a:off x="4362265" y="3970107"/>
            <a:ext cx="1468587" cy="79994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/>
          <p:nvPr/>
        </p:nvCxnSpPr>
        <p:spPr>
          <a:xfrm>
            <a:off x="7216459" y="2024187"/>
            <a:ext cx="55841" cy="188176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>
            <a:off x="5820528" y="1238278"/>
            <a:ext cx="1410286" cy="81851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>
            <a:off x="4178586" y="2077460"/>
            <a:ext cx="3208014" cy="1942791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/>
          <p:nvPr/>
        </p:nvCxnSpPr>
        <p:spPr>
          <a:xfrm>
            <a:off x="5830852" y="1251507"/>
            <a:ext cx="1406351" cy="26800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5830852" y="1988021"/>
            <a:ext cx="1352345" cy="278202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H="1" flipV="1">
            <a:off x="4273161" y="2108000"/>
            <a:ext cx="1671991" cy="2776347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 flipH="1" flipV="1">
            <a:off x="5820529" y="1278758"/>
            <a:ext cx="8327" cy="35756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>
          <a:xfrm flipV="1">
            <a:off x="4224445" y="1256856"/>
            <a:ext cx="1571309" cy="2725903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/>
          <p:nvPr/>
        </p:nvCxnSpPr>
        <p:spPr>
          <a:xfrm>
            <a:off x="4277066" y="2043249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/>
          <p:nvPr/>
        </p:nvCxnSpPr>
        <p:spPr>
          <a:xfrm>
            <a:off x="4205544" y="3914523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4440180" y="1344014"/>
            <a:ext cx="1120642" cy="65648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V="1">
            <a:off x="5830852" y="3931553"/>
            <a:ext cx="1441448" cy="83849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hape 181"/>
          <p:cNvSpPr/>
          <p:nvPr/>
        </p:nvSpPr>
        <p:spPr>
          <a:xfrm>
            <a:off x="5509010" y="965972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6" name="Shape 159"/>
          <p:cNvSpPr txBox="1">
            <a:spLocks/>
          </p:cNvSpPr>
          <p:nvPr/>
        </p:nvSpPr>
        <p:spPr>
          <a:xfrm>
            <a:off x="5550497" y="1017177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1</a:t>
            </a:r>
            <a:endParaRPr lang="en-US" sz="2400" baseline="-25000" dirty="0"/>
          </a:p>
        </p:txBody>
      </p:sp>
      <p:sp>
        <p:nvSpPr>
          <p:cNvPr id="39" name="Shape 181"/>
          <p:cNvSpPr/>
          <p:nvPr/>
        </p:nvSpPr>
        <p:spPr>
          <a:xfrm>
            <a:off x="6960783" y="361506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0" name="Shape 159"/>
          <p:cNvSpPr txBox="1">
            <a:spLocks/>
          </p:cNvSpPr>
          <p:nvPr/>
        </p:nvSpPr>
        <p:spPr>
          <a:xfrm>
            <a:off x="7002270" y="366627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3</a:t>
            </a:r>
            <a:endParaRPr lang="en-US" sz="2400" baseline="-25000" dirty="0"/>
          </a:p>
        </p:txBody>
      </p:sp>
      <p:sp>
        <p:nvSpPr>
          <p:cNvPr id="41" name="Shape 181"/>
          <p:cNvSpPr/>
          <p:nvPr/>
        </p:nvSpPr>
        <p:spPr>
          <a:xfrm>
            <a:off x="5519335" y="4479163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2" name="Shape 159"/>
          <p:cNvSpPr txBox="1">
            <a:spLocks/>
          </p:cNvSpPr>
          <p:nvPr/>
        </p:nvSpPr>
        <p:spPr>
          <a:xfrm>
            <a:off x="5560822" y="4530368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4</a:t>
            </a:r>
            <a:endParaRPr lang="en-US" sz="2400" baseline="-25000" dirty="0"/>
          </a:p>
        </p:txBody>
      </p:sp>
      <p:sp>
        <p:nvSpPr>
          <p:cNvPr id="43" name="Shape 181"/>
          <p:cNvSpPr/>
          <p:nvPr/>
        </p:nvSpPr>
        <p:spPr>
          <a:xfrm>
            <a:off x="3901349" y="178887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4" name="Shape 159"/>
          <p:cNvSpPr txBox="1">
            <a:spLocks/>
          </p:cNvSpPr>
          <p:nvPr/>
        </p:nvSpPr>
        <p:spPr>
          <a:xfrm>
            <a:off x="3942836" y="184007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AT" sz="2400" dirty="0"/>
              <a:t>t</a:t>
            </a:r>
            <a:endParaRPr lang="en-US" sz="2400" baseline="-25000" dirty="0"/>
          </a:p>
        </p:txBody>
      </p:sp>
      <p:sp>
        <p:nvSpPr>
          <p:cNvPr id="45" name="Shape 181"/>
          <p:cNvSpPr/>
          <p:nvPr/>
        </p:nvSpPr>
        <p:spPr>
          <a:xfrm>
            <a:off x="3936447" y="367908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6" name="Shape 159"/>
          <p:cNvSpPr txBox="1">
            <a:spLocks/>
          </p:cNvSpPr>
          <p:nvPr/>
        </p:nvSpPr>
        <p:spPr>
          <a:xfrm>
            <a:off x="3977934" y="373028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5</a:t>
            </a:r>
            <a:endParaRPr lang="en-US" sz="2400" baseline="-25000" dirty="0"/>
          </a:p>
        </p:txBody>
      </p:sp>
      <p:sp>
        <p:nvSpPr>
          <p:cNvPr id="78" name="Title 2">
            <a:extLst>
              <a:ext uri="{FF2B5EF4-FFF2-40B4-BE49-F238E27FC236}">
                <a16:creationId xmlns:a16="http://schemas.microsoft.com/office/drawing/2014/main" id="{4446E6E8-CA6A-4D5B-9894-A82F2EDB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04664" y="-17592"/>
            <a:ext cx="7555176" cy="857250"/>
          </a:xfrm>
        </p:spPr>
        <p:txBody>
          <a:bodyPr>
            <a:normAutofit/>
          </a:bodyPr>
          <a:lstStyle/>
          <a:p>
            <a:r>
              <a:rPr lang="de-DE" sz="3800" dirty="0"/>
              <a:t>C</a:t>
            </a:r>
            <a:r>
              <a:rPr lang="en-AT" sz="3800" dirty="0"/>
              <a:t>o</a:t>
            </a:r>
            <a:r>
              <a:rPr lang="de-DE" sz="3800" dirty="0"/>
              <a:t>n</a:t>
            </a:r>
            <a:r>
              <a:rPr lang="en-AT" sz="3800" dirty="0"/>
              <a:t>g</a:t>
            </a:r>
            <a:r>
              <a:rPr lang="de-DE" sz="3800" dirty="0"/>
              <a:t>e</a:t>
            </a:r>
            <a:r>
              <a:rPr lang="en-AT" sz="3800" dirty="0"/>
              <a:t>s</a:t>
            </a:r>
            <a:r>
              <a:rPr lang="de-DE" sz="3800" dirty="0"/>
              <a:t>t</a:t>
            </a:r>
            <a:r>
              <a:rPr lang="en-AT" sz="3800" dirty="0"/>
              <a:t>i</a:t>
            </a:r>
            <a:r>
              <a:rPr lang="de-DE" sz="3800" dirty="0"/>
              <a:t>o</a:t>
            </a:r>
            <a:r>
              <a:rPr lang="en-AT" sz="3800" dirty="0"/>
              <a:t>n-</a:t>
            </a:r>
            <a:r>
              <a:rPr lang="de-DE" sz="3800" dirty="0"/>
              <a:t>A</a:t>
            </a:r>
            <a:r>
              <a:rPr lang="en-AT" sz="3800" dirty="0"/>
              <a:t>w</a:t>
            </a:r>
            <a:r>
              <a:rPr lang="de-DE" sz="3800" dirty="0"/>
              <a:t>a</a:t>
            </a:r>
            <a:r>
              <a:rPr lang="en-AT" sz="3800" dirty="0"/>
              <a:t>r</a:t>
            </a:r>
            <a:r>
              <a:rPr lang="de-DE" sz="3800" dirty="0"/>
              <a:t>e</a:t>
            </a:r>
            <a:r>
              <a:rPr lang="en-AT" sz="3800" dirty="0"/>
              <a:t> </a:t>
            </a:r>
            <a:r>
              <a:rPr lang="de-DE" sz="3800" dirty="0"/>
              <a:t>F</a:t>
            </a:r>
            <a:r>
              <a:rPr lang="en-AT" sz="3800" dirty="0"/>
              <a:t>R</a:t>
            </a:r>
            <a:r>
              <a:rPr lang="de-DE" sz="3800" dirty="0"/>
              <a:t>R</a:t>
            </a:r>
          </a:p>
        </p:txBody>
      </p:sp>
      <p:sp>
        <p:nvSpPr>
          <p:cNvPr id="37" name="Shape 181"/>
          <p:cNvSpPr/>
          <p:nvPr/>
        </p:nvSpPr>
        <p:spPr>
          <a:xfrm>
            <a:off x="6925685" y="172485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8" name="Shape 159"/>
          <p:cNvSpPr txBox="1">
            <a:spLocks/>
          </p:cNvSpPr>
          <p:nvPr/>
        </p:nvSpPr>
        <p:spPr>
          <a:xfrm>
            <a:off x="6967172" y="177606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2</a:t>
            </a:r>
            <a:endParaRPr lang="en-US" sz="2400" baseline="-25000" dirty="0"/>
          </a:p>
        </p:txBody>
      </p:sp>
      <p:sp>
        <p:nvSpPr>
          <p:cNvPr id="53" name="Shape 159">
            <a:extLst>
              <a:ext uri="{FF2B5EF4-FFF2-40B4-BE49-F238E27FC236}">
                <a16:creationId xmlns:a16="http://schemas.microsoft.com/office/drawing/2014/main" id="{2945CE9E-0367-44C8-A0C1-1ECB823E9B15}"/>
              </a:ext>
            </a:extLst>
          </p:cNvPr>
          <p:cNvSpPr txBox="1">
            <a:spLocks/>
          </p:cNvSpPr>
          <p:nvPr/>
        </p:nvSpPr>
        <p:spPr>
          <a:xfrm>
            <a:off x="2338416" y="790992"/>
            <a:ext cx="2441926" cy="857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1950" dirty="0"/>
              <a:t>Traffic demand:</a:t>
            </a:r>
          </a:p>
          <a:p>
            <a:pPr>
              <a:buSzPct val="25000"/>
            </a:pPr>
            <a:r>
              <a:rPr lang="en-US" sz="1950" dirty="0"/>
              <a:t>{1,2,3}-&gt;t</a:t>
            </a:r>
          </a:p>
        </p:txBody>
      </p:sp>
      <p:sp>
        <p:nvSpPr>
          <p:cNvPr id="35" name="Shape 159">
            <a:extLst>
              <a:ext uri="{FF2B5EF4-FFF2-40B4-BE49-F238E27FC236}">
                <a16:creationId xmlns:a16="http://schemas.microsoft.com/office/drawing/2014/main" id="{289134B4-F34E-44E8-9A31-6CE8BF5E7545}"/>
              </a:ext>
            </a:extLst>
          </p:cNvPr>
          <p:cNvSpPr txBox="1">
            <a:spLocks/>
          </p:cNvSpPr>
          <p:nvPr/>
        </p:nvSpPr>
        <p:spPr>
          <a:xfrm>
            <a:off x="50568" y="4083918"/>
            <a:ext cx="2954948" cy="114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b="0" dirty="0">
                <a:solidFill>
                  <a:srgbClr val="C00000"/>
                </a:solidFill>
              </a:rPr>
              <a:t>F</a:t>
            </a:r>
            <a:r>
              <a:rPr lang="en-AT" sz="2400" b="0" dirty="0">
                <a:solidFill>
                  <a:srgbClr val="C00000"/>
                </a:solidFill>
              </a:rPr>
              <a:t>i</a:t>
            </a:r>
            <a:r>
              <a:rPr lang="de-DE" sz="2400" b="0" dirty="0">
                <a:solidFill>
                  <a:srgbClr val="C00000"/>
                </a:solidFill>
              </a:rPr>
              <a:t>n</a:t>
            </a:r>
            <a:r>
              <a:rPr lang="en-AT" sz="2400" b="0" dirty="0">
                <a:solidFill>
                  <a:srgbClr val="C00000"/>
                </a:solidFill>
              </a:rPr>
              <a:t>a</a:t>
            </a:r>
            <a:r>
              <a:rPr lang="de-DE" sz="2400" b="0" dirty="0">
                <a:solidFill>
                  <a:srgbClr val="C00000"/>
                </a:solidFill>
              </a:rPr>
              <a:t>l</a:t>
            </a:r>
            <a:r>
              <a:rPr lang="en-AT" sz="2400" b="0" dirty="0">
                <a:solidFill>
                  <a:srgbClr val="C00000"/>
                </a:solidFill>
              </a:rPr>
              <a:t>l</a:t>
            </a:r>
            <a:r>
              <a:rPr lang="de-DE" sz="2400" b="0" dirty="0">
                <a:solidFill>
                  <a:srgbClr val="C00000"/>
                </a:solidFill>
              </a:rPr>
              <a:t>y</a:t>
            </a:r>
            <a:r>
              <a:rPr lang="en-AT" sz="2400" b="0" dirty="0">
                <a:solidFill>
                  <a:srgbClr val="C00000"/>
                </a:solidFill>
              </a:rPr>
              <a:t>, </a:t>
            </a:r>
            <a:r>
              <a:rPr lang="de-DE" sz="2400" b="0" i="1" dirty="0">
                <a:solidFill>
                  <a:srgbClr val="C00000"/>
                </a:solidFill>
              </a:rPr>
              <a:t>t</a:t>
            </a:r>
            <a:r>
              <a:rPr lang="en-AT" sz="2400" b="0" dirty="0">
                <a:solidFill>
                  <a:srgbClr val="C00000"/>
                </a:solidFill>
              </a:rPr>
              <a:t> </a:t>
            </a:r>
            <a:r>
              <a:rPr lang="de-DE" sz="2400" b="0" dirty="0">
                <a:solidFill>
                  <a:srgbClr val="C00000"/>
                </a:solidFill>
              </a:rPr>
              <a:t>i</a:t>
            </a:r>
            <a:r>
              <a:rPr lang="en-AT" sz="2400" b="0" dirty="0">
                <a:solidFill>
                  <a:srgbClr val="C00000"/>
                </a:solidFill>
              </a:rPr>
              <a:t>s </a:t>
            </a:r>
            <a:r>
              <a:rPr lang="de-DE" sz="2400" b="0" dirty="0">
                <a:solidFill>
                  <a:srgbClr val="C00000"/>
                </a:solidFill>
              </a:rPr>
              <a:t>r</a:t>
            </a:r>
            <a:r>
              <a:rPr lang="en-AT" sz="2400" b="0" dirty="0">
                <a:solidFill>
                  <a:srgbClr val="C00000"/>
                </a:solidFill>
              </a:rPr>
              <a:t>e</a:t>
            </a:r>
            <a:r>
              <a:rPr lang="de-DE" sz="2400" b="0" dirty="0">
                <a:solidFill>
                  <a:srgbClr val="C00000"/>
                </a:solidFill>
              </a:rPr>
              <a:t>a</a:t>
            </a:r>
            <a:r>
              <a:rPr lang="en-AT" sz="2400" b="0" dirty="0">
                <a:solidFill>
                  <a:srgbClr val="C00000"/>
                </a:solidFill>
              </a:rPr>
              <a:t>c</a:t>
            </a:r>
            <a:r>
              <a:rPr lang="de-DE" sz="2400" b="0" dirty="0">
                <a:solidFill>
                  <a:srgbClr val="C00000"/>
                </a:solidFill>
              </a:rPr>
              <a:t>h</a:t>
            </a:r>
            <a:r>
              <a:rPr lang="en-AT" sz="2400" b="0" dirty="0">
                <a:solidFill>
                  <a:srgbClr val="C00000"/>
                </a:solidFill>
              </a:rPr>
              <a:t>e</a:t>
            </a:r>
            <a:r>
              <a:rPr lang="de-DE" sz="2400" b="0" dirty="0">
                <a:solidFill>
                  <a:srgbClr val="C00000"/>
                </a:solidFill>
              </a:rPr>
              <a:t>d</a:t>
            </a:r>
            <a:r>
              <a:rPr lang="en-AT" sz="2400" b="0" dirty="0">
                <a:solidFill>
                  <a:srgbClr val="C00000"/>
                </a:solidFill>
              </a:rPr>
              <a:t>!</a:t>
            </a:r>
            <a:endParaRPr lang="en-US" sz="2400" b="0" dirty="0">
              <a:solidFill>
                <a:srgbClr val="C00000"/>
              </a:solidFill>
            </a:endParaRPr>
          </a:p>
        </p:txBody>
      </p:sp>
      <p:cxnSp>
        <p:nvCxnSpPr>
          <p:cNvPr id="59" name="Gerade Verbindung mit Pfeil 52">
            <a:extLst>
              <a:ext uri="{FF2B5EF4-FFF2-40B4-BE49-F238E27FC236}">
                <a16:creationId xmlns:a16="http://schemas.microsoft.com/office/drawing/2014/main" id="{2FC5BAEB-6FEC-4498-8E80-1E4B0A4B6064}"/>
              </a:ext>
            </a:extLst>
          </p:cNvPr>
          <p:cNvCxnSpPr>
            <a:cxnSpLocks/>
          </p:cNvCxnSpPr>
          <p:nvPr/>
        </p:nvCxnSpPr>
        <p:spPr>
          <a:xfrm>
            <a:off x="6072798" y="1331448"/>
            <a:ext cx="859277" cy="5430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0">
            <a:extLst>
              <a:ext uri="{FF2B5EF4-FFF2-40B4-BE49-F238E27FC236}">
                <a16:creationId xmlns:a16="http://schemas.microsoft.com/office/drawing/2014/main" id="{A4CE458C-BCC2-45DC-8224-5E7125008B4E}"/>
              </a:ext>
            </a:extLst>
          </p:cNvPr>
          <p:cNvCxnSpPr>
            <a:cxnSpLocks/>
          </p:cNvCxnSpPr>
          <p:nvPr/>
        </p:nvCxnSpPr>
        <p:spPr>
          <a:xfrm>
            <a:off x="7251667" y="2390152"/>
            <a:ext cx="25243" cy="12476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2">
            <a:extLst>
              <a:ext uri="{FF2B5EF4-FFF2-40B4-BE49-F238E27FC236}">
                <a16:creationId xmlns:a16="http://schemas.microsoft.com/office/drawing/2014/main" id="{E3188CD1-E18E-49E4-977D-9CE42CEE84B7}"/>
              </a:ext>
            </a:extLst>
          </p:cNvPr>
          <p:cNvCxnSpPr>
            <a:cxnSpLocks/>
          </p:cNvCxnSpPr>
          <p:nvPr/>
        </p:nvCxnSpPr>
        <p:spPr>
          <a:xfrm flipH="1">
            <a:off x="6100882" y="4131945"/>
            <a:ext cx="831193" cy="4879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5">
            <a:extLst>
              <a:ext uri="{FF2B5EF4-FFF2-40B4-BE49-F238E27FC236}">
                <a16:creationId xmlns:a16="http://schemas.microsoft.com/office/drawing/2014/main" id="{D11D6B6D-3CF2-4E07-8071-62F62C2D1D0B}"/>
              </a:ext>
            </a:extLst>
          </p:cNvPr>
          <p:cNvCxnSpPr>
            <a:cxnSpLocks/>
          </p:cNvCxnSpPr>
          <p:nvPr/>
        </p:nvCxnSpPr>
        <p:spPr>
          <a:xfrm flipH="1" flipV="1">
            <a:off x="4448803" y="2374666"/>
            <a:ext cx="1167889" cy="20483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E78EE81F-DBFB-46A9-9EB4-7AE0F20D21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550" y="1386341"/>
            <a:ext cx="420528" cy="42052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4E9A8E2-4C6C-405F-AA12-EDD878B911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133" y="1843178"/>
            <a:ext cx="420528" cy="42052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1B137E2-89D1-470A-9059-2DE4701EAD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864" y="3085581"/>
            <a:ext cx="420528" cy="42052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F5A599B3-BD5A-49D4-8910-1DF989D51E69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49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6" name="Shape 159">
            <a:extLst>
              <a:ext uri="{FF2B5EF4-FFF2-40B4-BE49-F238E27FC236}">
                <a16:creationId xmlns:a16="http://schemas.microsoft.com/office/drawing/2014/main" id="{FF12E757-75D1-4BCE-B85C-50CCBB9924A0}"/>
              </a:ext>
            </a:extLst>
          </p:cNvPr>
          <p:cNvSpPr txBox="1">
            <a:spLocks/>
          </p:cNvSpPr>
          <p:nvPr/>
        </p:nvSpPr>
        <p:spPr>
          <a:xfrm>
            <a:off x="5142163" y="-36535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2,3,4,5,…</a:t>
            </a:r>
          </a:p>
        </p:txBody>
      </p:sp>
      <p:sp>
        <p:nvSpPr>
          <p:cNvPr id="58" name="Shape 159">
            <a:extLst>
              <a:ext uri="{FF2B5EF4-FFF2-40B4-BE49-F238E27FC236}">
                <a16:creationId xmlns:a16="http://schemas.microsoft.com/office/drawing/2014/main" id="{1ACF16F7-4488-46B7-B559-B99BBBA0D2FF}"/>
              </a:ext>
            </a:extLst>
          </p:cNvPr>
          <p:cNvSpPr txBox="1">
            <a:spLocks/>
          </p:cNvSpPr>
          <p:nvPr/>
        </p:nvSpPr>
        <p:spPr>
          <a:xfrm>
            <a:off x="7550136" y="1265193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3,4,5,…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202CA"/>
                </a:solidFill>
              </a:rPr>
              <a:t>flow 2-&gt;</a:t>
            </a:r>
            <a:r>
              <a:rPr lang="en-AT" sz="1400" b="0" dirty="0">
                <a:solidFill>
                  <a:srgbClr val="0202CA"/>
                </a:solidFill>
              </a:rPr>
              <a:t>t</a:t>
            </a:r>
            <a:r>
              <a:rPr lang="en-US" sz="1400" b="0" dirty="0">
                <a:solidFill>
                  <a:srgbClr val="0202CA"/>
                </a:solidFill>
              </a:rPr>
              <a:t>: 3,4,5,…</a:t>
            </a:r>
          </a:p>
        </p:txBody>
      </p:sp>
      <p:sp>
        <p:nvSpPr>
          <p:cNvPr id="75" name="Shape 159">
            <a:extLst>
              <a:ext uri="{FF2B5EF4-FFF2-40B4-BE49-F238E27FC236}">
                <a16:creationId xmlns:a16="http://schemas.microsoft.com/office/drawing/2014/main" id="{59FEF995-C061-4774-B6AB-0A8303210DA4}"/>
              </a:ext>
            </a:extLst>
          </p:cNvPr>
          <p:cNvSpPr txBox="1">
            <a:spLocks/>
          </p:cNvSpPr>
          <p:nvPr/>
        </p:nvSpPr>
        <p:spPr>
          <a:xfrm>
            <a:off x="7575592" y="3163322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202CA"/>
                </a:solidFill>
              </a:rPr>
              <a:t>flow 2-&gt;</a:t>
            </a:r>
            <a:r>
              <a:rPr lang="en-AT" sz="1400" b="0" dirty="0">
                <a:solidFill>
                  <a:srgbClr val="0202CA"/>
                </a:solidFill>
              </a:rPr>
              <a:t>t</a:t>
            </a:r>
            <a:r>
              <a:rPr lang="en-US" sz="1400" b="0" dirty="0">
                <a:solidFill>
                  <a:srgbClr val="0202CA"/>
                </a:solidFill>
              </a:rPr>
              <a:t>: 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0B050"/>
                </a:solidFill>
              </a:rPr>
              <a:t>flow 3-&gt;</a:t>
            </a:r>
            <a:r>
              <a:rPr lang="en-AT" sz="1400" b="0" dirty="0">
                <a:solidFill>
                  <a:srgbClr val="00B050"/>
                </a:solidFill>
              </a:rPr>
              <a:t>t</a:t>
            </a:r>
            <a:r>
              <a:rPr lang="en-US" sz="1400" b="0" dirty="0">
                <a:solidFill>
                  <a:srgbClr val="00B050"/>
                </a:solidFill>
              </a:rPr>
              <a:t>: 4,5,…</a:t>
            </a:r>
          </a:p>
        </p:txBody>
      </p:sp>
    </p:spTree>
    <p:extLst>
      <p:ext uri="{BB962C8B-B14F-4D97-AF65-F5344CB8AC3E}">
        <p14:creationId xmlns:p14="http://schemas.microsoft.com/office/powerpoint/2010/main" val="2292195225"/>
      </p:ext>
    </p:extLst>
  </p:cSld>
  <p:clrMapOvr>
    <a:masterClrMapping/>
  </p:clrMapOvr>
  <p:transition spd="slow"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 Verbindung mit Pfeil 71"/>
          <p:cNvCxnSpPr/>
          <p:nvPr/>
        </p:nvCxnSpPr>
        <p:spPr>
          <a:xfrm flipV="1">
            <a:off x="4270677" y="2047635"/>
            <a:ext cx="2861875" cy="186688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endCxn id="44" idx="2"/>
          </p:cNvCxnSpPr>
          <p:nvPr/>
        </p:nvCxnSpPr>
        <p:spPr>
          <a:xfrm flipH="1" flipV="1">
            <a:off x="4212867" y="2319437"/>
            <a:ext cx="35098" cy="153637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/>
          <p:nvPr/>
        </p:nvCxnSpPr>
        <p:spPr>
          <a:xfrm>
            <a:off x="4362265" y="3970107"/>
            <a:ext cx="1468587" cy="79994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/>
          <p:nvPr/>
        </p:nvCxnSpPr>
        <p:spPr>
          <a:xfrm>
            <a:off x="7216459" y="2024187"/>
            <a:ext cx="55841" cy="188176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>
            <a:off x="5820528" y="1238278"/>
            <a:ext cx="1410286" cy="81851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>
            <a:off x="4178586" y="2077460"/>
            <a:ext cx="3208014" cy="1942791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/>
          <p:nvPr/>
        </p:nvCxnSpPr>
        <p:spPr>
          <a:xfrm>
            <a:off x="5830852" y="1251507"/>
            <a:ext cx="1406351" cy="26800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5830852" y="1988021"/>
            <a:ext cx="1352345" cy="278202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H="1" flipV="1">
            <a:off x="4273161" y="2108000"/>
            <a:ext cx="1671991" cy="2776347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 flipH="1" flipV="1">
            <a:off x="5820529" y="1278758"/>
            <a:ext cx="8327" cy="35756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>
          <a:xfrm flipV="1">
            <a:off x="4224445" y="1256856"/>
            <a:ext cx="1571309" cy="2725903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/>
          <p:nvPr/>
        </p:nvCxnSpPr>
        <p:spPr>
          <a:xfrm>
            <a:off x="4277066" y="2043249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/>
          <p:nvPr/>
        </p:nvCxnSpPr>
        <p:spPr>
          <a:xfrm>
            <a:off x="4205544" y="3914523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4440180" y="1344014"/>
            <a:ext cx="1120642" cy="65648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V="1">
            <a:off x="5830852" y="3931553"/>
            <a:ext cx="1441448" cy="83849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hape 181"/>
          <p:cNvSpPr/>
          <p:nvPr/>
        </p:nvSpPr>
        <p:spPr>
          <a:xfrm>
            <a:off x="5509010" y="965972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6" name="Shape 159"/>
          <p:cNvSpPr txBox="1">
            <a:spLocks/>
          </p:cNvSpPr>
          <p:nvPr/>
        </p:nvSpPr>
        <p:spPr>
          <a:xfrm>
            <a:off x="5550497" y="1017177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1</a:t>
            </a:r>
            <a:endParaRPr lang="en-US" sz="2400" baseline="-25000" dirty="0"/>
          </a:p>
        </p:txBody>
      </p:sp>
      <p:sp>
        <p:nvSpPr>
          <p:cNvPr id="39" name="Shape 181"/>
          <p:cNvSpPr/>
          <p:nvPr/>
        </p:nvSpPr>
        <p:spPr>
          <a:xfrm>
            <a:off x="6960783" y="361506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0" name="Shape 159"/>
          <p:cNvSpPr txBox="1">
            <a:spLocks/>
          </p:cNvSpPr>
          <p:nvPr/>
        </p:nvSpPr>
        <p:spPr>
          <a:xfrm>
            <a:off x="7002270" y="366627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3</a:t>
            </a:r>
            <a:endParaRPr lang="en-US" sz="2400" baseline="-25000" dirty="0"/>
          </a:p>
        </p:txBody>
      </p:sp>
      <p:sp>
        <p:nvSpPr>
          <p:cNvPr id="41" name="Shape 181"/>
          <p:cNvSpPr/>
          <p:nvPr/>
        </p:nvSpPr>
        <p:spPr>
          <a:xfrm>
            <a:off x="5519335" y="4479163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2" name="Shape 159"/>
          <p:cNvSpPr txBox="1">
            <a:spLocks/>
          </p:cNvSpPr>
          <p:nvPr/>
        </p:nvSpPr>
        <p:spPr>
          <a:xfrm>
            <a:off x="5560822" y="4530368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4</a:t>
            </a:r>
            <a:endParaRPr lang="en-US" sz="2400" baseline="-25000" dirty="0"/>
          </a:p>
        </p:txBody>
      </p:sp>
      <p:sp>
        <p:nvSpPr>
          <p:cNvPr id="43" name="Shape 181"/>
          <p:cNvSpPr/>
          <p:nvPr/>
        </p:nvSpPr>
        <p:spPr>
          <a:xfrm>
            <a:off x="3901349" y="178887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4" name="Shape 159"/>
          <p:cNvSpPr txBox="1">
            <a:spLocks/>
          </p:cNvSpPr>
          <p:nvPr/>
        </p:nvSpPr>
        <p:spPr>
          <a:xfrm>
            <a:off x="3942836" y="184007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AT" sz="2400" dirty="0"/>
              <a:t>t</a:t>
            </a:r>
            <a:endParaRPr lang="en-US" sz="2400" baseline="-25000" dirty="0"/>
          </a:p>
        </p:txBody>
      </p:sp>
      <p:sp>
        <p:nvSpPr>
          <p:cNvPr id="45" name="Shape 181"/>
          <p:cNvSpPr/>
          <p:nvPr/>
        </p:nvSpPr>
        <p:spPr>
          <a:xfrm>
            <a:off x="3936447" y="367908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6" name="Shape 159"/>
          <p:cNvSpPr txBox="1">
            <a:spLocks/>
          </p:cNvSpPr>
          <p:nvPr/>
        </p:nvSpPr>
        <p:spPr>
          <a:xfrm>
            <a:off x="3977934" y="373028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5</a:t>
            </a:r>
            <a:endParaRPr lang="en-US" sz="2400" baseline="-25000" dirty="0"/>
          </a:p>
        </p:txBody>
      </p:sp>
      <p:sp>
        <p:nvSpPr>
          <p:cNvPr id="78" name="Title 2">
            <a:extLst>
              <a:ext uri="{FF2B5EF4-FFF2-40B4-BE49-F238E27FC236}">
                <a16:creationId xmlns:a16="http://schemas.microsoft.com/office/drawing/2014/main" id="{4446E6E8-CA6A-4D5B-9894-A82F2EDB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04664" y="-17592"/>
            <a:ext cx="7555176" cy="857250"/>
          </a:xfrm>
        </p:spPr>
        <p:txBody>
          <a:bodyPr>
            <a:normAutofit/>
          </a:bodyPr>
          <a:lstStyle/>
          <a:p>
            <a:r>
              <a:rPr lang="de-DE" sz="3800" dirty="0"/>
              <a:t>C</a:t>
            </a:r>
            <a:r>
              <a:rPr lang="en-AT" sz="3800" dirty="0"/>
              <a:t>o</a:t>
            </a:r>
            <a:r>
              <a:rPr lang="de-DE" sz="3800" dirty="0"/>
              <a:t>n</a:t>
            </a:r>
            <a:r>
              <a:rPr lang="en-AT" sz="3800" dirty="0"/>
              <a:t>g</a:t>
            </a:r>
            <a:r>
              <a:rPr lang="de-DE" sz="3800" dirty="0"/>
              <a:t>e</a:t>
            </a:r>
            <a:r>
              <a:rPr lang="en-AT" sz="3800" dirty="0"/>
              <a:t>s</a:t>
            </a:r>
            <a:r>
              <a:rPr lang="de-DE" sz="3800" dirty="0"/>
              <a:t>t</a:t>
            </a:r>
            <a:r>
              <a:rPr lang="en-AT" sz="3800" dirty="0"/>
              <a:t>i</a:t>
            </a:r>
            <a:r>
              <a:rPr lang="de-DE" sz="3800" dirty="0"/>
              <a:t>o</a:t>
            </a:r>
            <a:r>
              <a:rPr lang="en-AT" sz="3800" dirty="0"/>
              <a:t>n-</a:t>
            </a:r>
            <a:r>
              <a:rPr lang="de-DE" sz="3800" dirty="0"/>
              <a:t>A</a:t>
            </a:r>
            <a:r>
              <a:rPr lang="en-AT" sz="3800" dirty="0"/>
              <a:t>w</a:t>
            </a:r>
            <a:r>
              <a:rPr lang="de-DE" sz="3800" dirty="0"/>
              <a:t>a</a:t>
            </a:r>
            <a:r>
              <a:rPr lang="en-AT" sz="3800" dirty="0"/>
              <a:t>r</a:t>
            </a:r>
            <a:r>
              <a:rPr lang="de-DE" sz="3800" dirty="0"/>
              <a:t>e</a:t>
            </a:r>
            <a:r>
              <a:rPr lang="en-AT" sz="3800" dirty="0"/>
              <a:t> </a:t>
            </a:r>
            <a:r>
              <a:rPr lang="de-DE" sz="3800" dirty="0"/>
              <a:t>F</a:t>
            </a:r>
            <a:r>
              <a:rPr lang="en-AT" sz="3800" dirty="0"/>
              <a:t>R</a:t>
            </a:r>
            <a:r>
              <a:rPr lang="de-DE" sz="3800" dirty="0"/>
              <a:t>R</a:t>
            </a:r>
          </a:p>
        </p:txBody>
      </p:sp>
      <p:sp>
        <p:nvSpPr>
          <p:cNvPr id="37" name="Shape 181"/>
          <p:cNvSpPr/>
          <p:nvPr/>
        </p:nvSpPr>
        <p:spPr>
          <a:xfrm>
            <a:off x="6925685" y="172485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8" name="Shape 159"/>
          <p:cNvSpPr txBox="1">
            <a:spLocks/>
          </p:cNvSpPr>
          <p:nvPr/>
        </p:nvSpPr>
        <p:spPr>
          <a:xfrm>
            <a:off x="6967172" y="177606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2</a:t>
            </a:r>
            <a:endParaRPr lang="en-US" sz="2400" baseline="-25000" dirty="0"/>
          </a:p>
        </p:txBody>
      </p:sp>
      <p:sp>
        <p:nvSpPr>
          <p:cNvPr id="53" name="Shape 159">
            <a:extLst>
              <a:ext uri="{FF2B5EF4-FFF2-40B4-BE49-F238E27FC236}">
                <a16:creationId xmlns:a16="http://schemas.microsoft.com/office/drawing/2014/main" id="{2945CE9E-0367-44C8-A0C1-1ECB823E9B15}"/>
              </a:ext>
            </a:extLst>
          </p:cNvPr>
          <p:cNvSpPr txBox="1">
            <a:spLocks/>
          </p:cNvSpPr>
          <p:nvPr/>
        </p:nvSpPr>
        <p:spPr>
          <a:xfrm>
            <a:off x="2338416" y="790992"/>
            <a:ext cx="2441926" cy="857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1950" dirty="0"/>
              <a:t>Traffic demand:</a:t>
            </a:r>
          </a:p>
          <a:p>
            <a:pPr>
              <a:buSzPct val="25000"/>
            </a:pPr>
            <a:r>
              <a:rPr lang="en-US" sz="1950" dirty="0"/>
              <a:t>{1,2,3}-&gt;t</a:t>
            </a:r>
          </a:p>
        </p:txBody>
      </p:sp>
      <p:sp>
        <p:nvSpPr>
          <p:cNvPr id="35" name="Shape 159">
            <a:extLst>
              <a:ext uri="{FF2B5EF4-FFF2-40B4-BE49-F238E27FC236}">
                <a16:creationId xmlns:a16="http://schemas.microsoft.com/office/drawing/2014/main" id="{289134B4-F34E-44E8-9A31-6CE8BF5E7545}"/>
              </a:ext>
            </a:extLst>
          </p:cNvPr>
          <p:cNvSpPr txBox="1">
            <a:spLocks/>
          </p:cNvSpPr>
          <p:nvPr/>
        </p:nvSpPr>
        <p:spPr>
          <a:xfrm>
            <a:off x="1515655" y="2511471"/>
            <a:ext cx="2954948" cy="114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AT" sz="2400" b="0" dirty="0">
                <a:solidFill>
                  <a:srgbClr val="C00000"/>
                </a:solidFill>
              </a:rPr>
              <a:t>Max load is 3 </a:t>
            </a:r>
            <a:r>
              <a:rPr lang="en-AT" sz="2400" b="0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endParaRPr lang="en-US" sz="2400" b="0" dirty="0">
              <a:solidFill>
                <a:srgbClr val="C00000"/>
              </a:solidFill>
            </a:endParaRPr>
          </a:p>
        </p:txBody>
      </p:sp>
      <p:cxnSp>
        <p:nvCxnSpPr>
          <p:cNvPr id="59" name="Gerade Verbindung mit Pfeil 52">
            <a:extLst>
              <a:ext uri="{FF2B5EF4-FFF2-40B4-BE49-F238E27FC236}">
                <a16:creationId xmlns:a16="http://schemas.microsoft.com/office/drawing/2014/main" id="{2FC5BAEB-6FEC-4498-8E80-1E4B0A4B6064}"/>
              </a:ext>
            </a:extLst>
          </p:cNvPr>
          <p:cNvCxnSpPr>
            <a:cxnSpLocks/>
          </p:cNvCxnSpPr>
          <p:nvPr/>
        </p:nvCxnSpPr>
        <p:spPr>
          <a:xfrm>
            <a:off x="6072798" y="1331448"/>
            <a:ext cx="859277" cy="5430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0">
            <a:extLst>
              <a:ext uri="{FF2B5EF4-FFF2-40B4-BE49-F238E27FC236}">
                <a16:creationId xmlns:a16="http://schemas.microsoft.com/office/drawing/2014/main" id="{A4CE458C-BCC2-45DC-8224-5E7125008B4E}"/>
              </a:ext>
            </a:extLst>
          </p:cNvPr>
          <p:cNvCxnSpPr>
            <a:cxnSpLocks/>
          </p:cNvCxnSpPr>
          <p:nvPr/>
        </p:nvCxnSpPr>
        <p:spPr>
          <a:xfrm>
            <a:off x="7251667" y="2390152"/>
            <a:ext cx="25243" cy="12476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2">
            <a:extLst>
              <a:ext uri="{FF2B5EF4-FFF2-40B4-BE49-F238E27FC236}">
                <a16:creationId xmlns:a16="http://schemas.microsoft.com/office/drawing/2014/main" id="{E3188CD1-E18E-49E4-977D-9CE42CEE84B7}"/>
              </a:ext>
            </a:extLst>
          </p:cNvPr>
          <p:cNvCxnSpPr>
            <a:cxnSpLocks/>
          </p:cNvCxnSpPr>
          <p:nvPr/>
        </p:nvCxnSpPr>
        <p:spPr>
          <a:xfrm flipH="1">
            <a:off x="6100882" y="4131945"/>
            <a:ext cx="831193" cy="4879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5">
            <a:extLst>
              <a:ext uri="{FF2B5EF4-FFF2-40B4-BE49-F238E27FC236}">
                <a16:creationId xmlns:a16="http://schemas.microsoft.com/office/drawing/2014/main" id="{D11D6B6D-3CF2-4E07-8071-62F62C2D1D0B}"/>
              </a:ext>
            </a:extLst>
          </p:cNvPr>
          <p:cNvCxnSpPr>
            <a:cxnSpLocks/>
          </p:cNvCxnSpPr>
          <p:nvPr/>
        </p:nvCxnSpPr>
        <p:spPr>
          <a:xfrm flipH="1" flipV="1">
            <a:off x="4448803" y="2374666"/>
            <a:ext cx="1167889" cy="20483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54">
            <a:extLst>
              <a:ext uri="{FF2B5EF4-FFF2-40B4-BE49-F238E27FC236}">
                <a16:creationId xmlns:a16="http://schemas.microsoft.com/office/drawing/2014/main" id="{77E3A9B3-A4F8-4E10-8CB3-A5F2FE7AE628}"/>
              </a:ext>
            </a:extLst>
          </p:cNvPr>
          <p:cNvCxnSpPr>
            <a:cxnSpLocks/>
          </p:cNvCxnSpPr>
          <p:nvPr/>
        </p:nvCxnSpPr>
        <p:spPr>
          <a:xfrm>
            <a:off x="7368747" y="2353093"/>
            <a:ext cx="16631" cy="1261974"/>
          </a:xfrm>
          <a:prstGeom prst="straightConnector1">
            <a:avLst/>
          </a:prstGeom>
          <a:ln w="76200">
            <a:solidFill>
              <a:srgbClr val="0202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55">
            <a:extLst>
              <a:ext uri="{FF2B5EF4-FFF2-40B4-BE49-F238E27FC236}">
                <a16:creationId xmlns:a16="http://schemas.microsoft.com/office/drawing/2014/main" id="{4BA43C5C-72B8-4209-B9CF-8E5AF7E1C39C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6100882" y="4248040"/>
            <a:ext cx="919390" cy="52200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57">
            <a:extLst>
              <a:ext uri="{FF2B5EF4-FFF2-40B4-BE49-F238E27FC236}">
                <a16:creationId xmlns:a16="http://schemas.microsoft.com/office/drawing/2014/main" id="{76839011-7FD7-459A-97C1-65E01BC340B5}"/>
              </a:ext>
            </a:extLst>
          </p:cNvPr>
          <p:cNvCxnSpPr>
            <a:cxnSpLocks/>
          </p:cNvCxnSpPr>
          <p:nvPr/>
        </p:nvCxnSpPr>
        <p:spPr>
          <a:xfrm flipH="1">
            <a:off x="6162748" y="4301814"/>
            <a:ext cx="1030888" cy="652467"/>
          </a:xfrm>
          <a:prstGeom prst="straightConnector1">
            <a:avLst/>
          </a:prstGeom>
          <a:ln w="76200">
            <a:solidFill>
              <a:srgbClr val="0202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68">
            <a:extLst>
              <a:ext uri="{FF2B5EF4-FFF2-40B4-BE49-F238E27FC236}">
                <a16:creationId xmlns:a16="http://schemas.microsoft.com/office/drawing/2014/main" id="{B61E719F-38B5-4194-9E6F-E22DC96A8747}"/>
              </a:ext>
            </a:extLst>
          </p:cNvPr>
          <p:cNvCxnSpPr>
            <a:cxnSpLocks/>
          </p:cNvCxnSpPr>
          <p:nvPr/>
        </p:nvCxnSpPr>
        <p:spPr>
          <a:xfrm flipH="1" flipV="1">
            <a:off x="4574511" y="2234135"/>
            <a:ext cx="1176030" cy="208751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57">
            <a:extLst>
              <a:ext uri="{FF2B5EF4-FFF2-40B4-BE49-F238E27FC236}">
                <a16:creationId xmlns:a16="http://schemas.microsoft.com/office/drawing/2014/main" id="{C08F56DE-661D-4DAF-BEFD-D20CE4E50348}"/>
              </a:ext>
            </a:extLst>
          </p:cNvPr>
          <p:cNvCxnSpPr>
            <a:cxnSpLocks/>
          </p:cNvCxnSpPr>
          <p:nvPr/>
        </p:nvCxnSpPr>
        <p:spPr>
          <a:xfrm flipH="1" flipV="1">
            <a:off x="4304481" y="2487796"/>
            <a:ext cx="1141859" cy="1957291"/>
          </a:xfrm>
          <a:prstGeom prst="straightConnector1">
            <a:avLst/>
          </a:prstGeom>
          <a:ln w="76200">
            <a:solidFill>
              <a:srgbClr val="0202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03DB859C-01EC-4409-8189-F685835EE1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550" y="1386341"/>
            <a:ext cx="420528" cy="42052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21E7B9C-0A90-4B7A-9890-D659BEA6BD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133" y="1843178"/>
            <a:ext cx="420528" cy="42052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651FF72-65F1-418D-86A9-C4DBF3FE47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864" y="3085581"/>
            <a:ext cx="420528" cy="42052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4AB57DE8-231B-4C52-A174-DF7820229494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49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6" name="Shape 159">
            <a:extLst>
              <a:ext uri="{FF2B5EF4-FFF2-40B4-BE49-F238E27FC236}">
                <a16:creationId xmlns:a16="http://schemas.microsoft.com/office/drawing/2014/main" id="{979DF505-B322-4790-9DF9-65B92B373BEC}"/>
              </a:ext>
            </a:extLst>
          </p:cNvPr>
          <p:cNvSpPr txBox="1">
            <a:spLocks/>
          </p:cNvSpPr>
          <p:nvPr/>
        </p:nvSpPr>
        <p:spPr>
          <a:xfrm>
            <a:off x="5142163" y="-36535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2,3,4,5,…</a:t>
            </a:r>
          </a:p>
        </p:txBody>
      </p:sp>
      <p:sp>
        <p:nvSpPr>
          <p:cNvPr id="58" name="Shape 159">
            <a:extLst>
              <a:ext uri="{FF2B5EF4-FFF2-40B4-BE49-F238E27FC236}">
                <a16:creationId xmlns:a16="http://schemas.microsoft.com/office/drawing/2014/main" id="{933C544B-3575-4E8B-96AF-E4DCDB27788E}"/>
              </a:ext>
            </a:extLst>
          </p:cNvPr>
          <p:cNvSpPr txBox="1">
            <a:spLocks/>
          </p:cNvSpPr>
          <p:nvPr/>
        </p:nvSpPr>
        <p:spPr>
          <a:xfrm>
            <a:off x="7550136" y="1265193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3,4,5,…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202CA"/>
                </a:solidFill>
              </a:rPr>
              <a:t>flow 2-&gt;</a:t>
            </a:r>
            <a:r>
              <a:rPr lang="en-AT" sz="1400" b="0" dirty="0">
                <a:solidFill>
                  <a:srgbClr val="0202CA"/>
                </a:solidFill>
              </a:rPr>
              <a:t>t</a:t>
            </a:r>
            <a:r>
              <a:rPr lang="en-US" sz="1400" b="0" dirty="0">
                <a:solidFill>
                  <a:srgbClr val="0202CA"/>
                </a:solidFill>
              </a:rPr>
              <a:t>: 3,4,5,…</a:t>
            </a:r>
          </a:p>
        </p:txBody>
      </p:sp>
      <p:sp>
        <p:nvSpPr>
          <p:cNvPr id="81" name="Shape 159">
            <a:extLst>
              <a:ext uri="{FF2B5EF4-FFF2-40B4-BE49-F238E27FC236}">
                <a16:creationId xmlns:a16="http://schemas.microsoft.com/office/drawing/2014/main" id="{F2DB8F26-DB56-46DE-AE43-216B7C439590}"/>
              </a:ext>
            </a:extLst>
          </p:cNvPr>
          <p:cNvSpPr txBox="1">
            <a:spLocks/>
          </p:cNvSpPr>
          <p:nvPr/>
        </p:nvSpPr>
        <p:spPr>
          <a:xfrm>
            <a:off x="7575592" y="3163322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202CA"/>
                </a:solidFill>
              </a:rPr>
              <a:t>flow 2-&gt;</a:t>
            </a:r>
            <a:r>
              <a:rPr lang="en-AT" sz="1400" b="0" dirty="0">
                <a:solidFill>
                  <a:srgbClr val="0202CA"/>
                </a:solidFill>
              </a:rPr>
              <a:t>t</a:t>
            </a:r>
            <a:r>
              <a:rPr lang="en-US" sz="1400" b="0" dirty="0">
                <a:solidFill>
                  <a:srgbClr val="0202CA"/>
                </a:solidFill>
              </a:rPr>
              <a:t>: 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0B050"/>
                </a:solidFill>
              </a:rPr>
              <a:t>flow 3-&gt;</a:t>
            </a:r>
            <a:r>
              <a:rPr lang="en-AT" sz="1400" b="0" dirty="0">
                <a:solidFill>
                  <a:srgbClr val="00B050"/>
                </a:solidFill>
              </a:rPr>
              <a:t>t</a:t>
            </a:r>
            <a:r>
              <a:rPr lang="en-US" sz="1400" b="0" dirty="0">
                <a:solidFill>
                  <a:srgbClr val="00B050"/>
                </a:solidFill>
              </a:rPr>
              <a:t>: 4,5,…</a:t>
            </a:r>
          </a:p>
        </p:txBody>
      </p:sp>
    </p:spTree>
    <p:extLst>
      <p:ext uri="{BB962C8B-B14F-4D97-AF65-F5344CB8AC3E}">
        <p14:creationId xmlns:p14="http://schemas.microsoft.com/office/powerpoint/2010/main" val="1608822196"/>
      </p:ext>
    </p:extLst>
  </p:cSld>
  <p:clrMapOvr>
    <a:masterClrMapping/>
  </p:clrMapOvr>
  <p:transition spd="slow"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 Verbindung mit Pfeil 71"/>
          <p:cNvCxnSpPr/>
          <p:nvPr/>
        </p:nvCxnSpPr>
        <p:spPr>
          <a:xfrm flipV="1">
            <a:off x="4270677" y="2047635"/>
            <a:ext cx="2861875" cy="186688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endCxn id="44" idx="2"/>
          </p:cNvCxnSpPr>
          <p:nvPr/>
        </p:nvCxnSpPr>
        <p:spPr>
          <a:xfrm flipH="1" flipV="1">
            <a:off x="4212867" y="2319437"/>
            <a:ext cx="35098" cy="153637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/>
          <p:nvPr/>
        </p:nvCxnSpPr>
        <p:spPr>
          <a:xfrm>
            <a:off x="4362265" y="3970107"/>
            <a:ext cx="1468587" cy="79994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/>
          <p:nvPr/>
        </p:nvCxnSpPr>
        <p:spPr>
          <a:xfrm>
            <a:off x="7216459" y="2024187"/>
            <a:ext cx="55841" cy="188176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>
            <a:off x="5820528" y="1238278"/>
            <a:ext cx="1410286" cy="81851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>
            <a:off x="4178586" y="2077460"/>
            <a:ext cx="3208014" cy="1942791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/>
          <p:nvPr/>
        </p:nvCxnSpPr>
        <p:spPr>
          <a:xfrm>
            <a:off x="5830852" y="1251507"/>
            <a:ext cx="1406351" cy="26800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5830852" y="1988021"/>
            <a:ext cx="1352345" cy="278202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H="1" flipV="1">
            <a:off x="4273161" y="2108000"/>
            <a:ext cx="1671991" cy="2776347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 flipH="1" flipV="1">
            <a:off x="5820529" y="1278758"/>
            <a:ext cx="8327" cy="35756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>
          <a:xfrm flipV="1">
            <a:off x="4224445" y="1256856"/>
            <a:ext cx="1571309" cy="2725903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/>
          <p:nvPr/>
        </p:nvCxnSpPr>
        <p:spPr>
          <a:xfrm>
            <a:off x="4277066" y="2043249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/>
          <p:nvPr/>
        </p:nvCxnSpPr>
        <p:spPr>
          <a:xfrm>
            <a:off x="4205544" y="3914523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4440180" y="1344014"/>
            <a:ext cx="1120642" cy="65648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V="1">
            <a:off x="5830852" y="3931553"/>
            <a:ext cx="1441448" cy="83849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hape 181"/>
          <p:cNvSpPr/>
          <p:nvPr/>
        </p:nvSpPr>
        <p:spPr>
          <a:xfrm>
            <a:off x="5509010" y="965972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6" name="Shape 159"/>
          <p:cNvSpPr txBox="1">
            <a:spLocks/>
          </p:cNvSpPr>
          <p:nvPr/>
        </p:nvSpPr>
        <p:spPr>
          <a:xfrm>
            <a:off x="5550497" y="1017177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1</a:t>
            </a:r>
            <a:endParaRPr lang="en-US" sz="2400" baseline="-25000" dirty="0"/>
          </a:p>
        </p:txBody>
      </p:sp>
      <p:sp>
        <p:nvSpPr>
          <p:cNvPr id="39" name="Shape 181"/>
          <p:cNvSpPr/>
          <p:nvPr/>
        </p:nvSpPr>
        <p:spPr>
          <a:xfrm>
            <a:off x="6960783" y="361506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0" name="Shape 159"/>
          <p:cNvSpPr txBox="1">
            <a:spLocks/>
          </p:cNvSpPr>
          <p:nvPr/>
        </p:nvSpPr>
        <p:spPr>
          <a:xfrm>
            <a:off x="7002270" y="366627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3</a:t>
            </a:r>
            <a:endParaRPr lang="en-US" sz="2400" baseline="-25000" dirty="0"/>
          </a:p>
        </p:txBody>
      </p:sp>
      <p:sp>
        <p:nvSpPr>
          <p:cNvPr id="41" name="Shape 181"/>
          <p:cNvSpPr/>
          <p:nvPr/>
        </p:nvSpPr>
        <p:spPr>
          <a:xfrm>
            <a:off x="5519335" y="4479163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2" name="Shape 159"/>
          <p:cNvSpPr txBox="1">
            <a:spLocks/>
          </p:cNvSpPr>
          <p:nvPr/>
        </p:nvSpPr>
        <p:spPr>
          <a:xfrm>
            <a:off x="5560822" y="4530368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4</a:t>
            </a:r>
            <a:endParaRPr lang="en-US" sz="2400" baseline="-25000" dirty="0"/>
          </a:p>
        </p:txBody>
      </p:sp>
      <p:sp>
        <p:nvSpPr>
          <p:cNvPr id="43" name="Shape 181"/>
          <p:cNvSpPr/>
          <p:nvPr/>
        </p:nvSpPr>
        <p:spPr>
          <a:xfrm>
            <a:off x="3901349" y="178887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4" name="Shape 159"/>
          <p:cNvSpPr txBox="1">
            <a:spLocks/>
          </p:cNvSpPr>
          <p:nvPr/>
        </p:nvSpPr>
        <p:spPr>
          <a:xfrm>
            <a:off x="3942836" y="184007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AT" sz="2400" dirty="0"/>
              <a:t>t</a:t>
            </a:r>
            <a:endParaRPr lang="en-US" sz="2400" baseline="-25000" dirty="0"/>
          </a:p>
        </p:txBody>
      </p:sp>
      <p:sp>
        <p:nvSpPr>
          <p:cNvPr id="45" name="Shape 181"/>
          <p:cNvSpPr/>
          <p:nvPr/>
        </p:nvSpPr>
        <p:spPr>
          <a:xfrm>
            <a:off x="3936447" y="367908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6" name="Shape 159"/>
          <p:cNvSpPr txBox="1">
            <a:spLocks/>
          </p:cNvSpPr>
          <p:nvPr/>
        </p:nvSpPr>
        <p:spPr>
          <a:xfrm>
            <a:off x="3977934" y="373028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5</a:t>
            </a:r>
            <a:endParaRPr lang="en-US" sz="2400" baseline="-25000" dirty="0"/>
          </a:p>
        </p:txBody>
      </p:sp>
      <p:sp>
        <p:nvSpPr>
          <p:cNvPr id="78" name="Title 2">
            <a:extLst>
              <a:ext uri="{FF2B5EF4-FFF2-40B4-BE49-F238E27FC236}">
                <a16:creationId xmlns:a16="http://schemas.microsoft.com/office/drawing/2014/main" id="{4446E6E8-CA6A-4D5B-9894-A82F2EDB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04664" y="-17592"/>
            <a:ext cx="7555176" cy="857250"/>
          </a:xfrm>
        </p:spPr>
        <p:txBody>
          <a:bodyPr>
            <a:normAutofit/>
          </a:bodyPr>
          <a:lstStyle/>
          <a:p>
            <a:r>
              <a:rPr lang="de-DE" sz="3800" dirty="0"/>
              <a:t>C</a:t>
            </a:r>
            <a:r>
              <a:rPr lang="en-AT" sz="3800" dirty="0"/>
              <a:t>o</a:t>
            </a:r>
            <a:r>
              <a:rPr lang="de-DE" sz="3800" dirty="0"/>
              <a:t>n</a:t>
            </a:r>
            <a:r>
              <a:rPr lang="en-AT" sz="3800" dirty="0"/>
              <a:t>g</a:t>
            </a:r>
            <a:r>
              <a:rPr lang="de-DE" sz="3800" dirty="0"/>
              <a:t>e</a:t>
            </a:r>
            <a:r>
              <a:rPr lang="en-AT" sz="3800" dirty="0"/>
              <a:t>s</a:t>
            </a:r>
            <a:r>
              <a:rPr lang="de-DE" sz="3800" dirty="0"/>
              <a:t>t</a:t>
            </a:r>
            <a:r>
              <a:rPr lang="en-AT" sz="3800" dirty="0"/>
              <a:t>i</a:t>
            </a:r>
            <a:r>
              <a:rPr lang="de-DE" sz="3800" dirty="0"/>
              <a:t>o</a:t>
            </a:r>
            <a:r>
              <a:rPr lang="en-AT" sz="3800" dirty="0"/>
              <a:t>n-</a:t>
            </a:r>
            <a:r>
              <a:rPr lang="de-DE" sz="3800" dirty="0"/>
              <a:t>A</a:t>
            </a:r>
            <a:r>
              <a:rPr lang="en-AT" sz="3800" dirty="0"/>
              <a:t>w</a:t>
            </a:r>
            <a:r>
              <a:rPr lang="de-DE" sz="3800" dirty="0"/>
              <a:t>a</a:t>
            </a:r>
            <a:r>
              <a:rPr lang="en-AT" sz="3800" dirty="0"/>
              <a:t>r</a:t>
            </a:r>
            <a:r>
              <a:rPr lang="de-DE" sz="3800" dirty="0"/>
              <a:t>e</a:t>
            </a:r>
            <a:r>
              <a:rPr lang="en-AT" sz="3800" dirty="0"/>
              <a:t> </a:t>
            </a:r>
            <a:r>
              <a:rPr lang="de-DE" sz="3800" dirty="0"/>
              <a:t>F</a:t>
            </a:r>
            <a:r>
              <a:rPr lang="en-AT" sz="3800" dirty="0"/>
              <a:t>R</a:t>
            </a:r>
            <a:r>
              <a:rPr lang="de-DE" sz="3800" dirty="0"/>
              <a:t>R</a:t>
            </a:r>
          </a:p>
        </p:txBody>
      </p:sp>
      <p:sp>
        <p:nvSpPr>
          <p:cNvPr id="37" name="Shape 181"/>
          <p:cNvSpPr/>
          <p:nvPr/>
        </p:nvSpPr>
        <p:spPr>
          <a:xfrm>
            <a:off x="6925685" y="172485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8" name="Shape 159"/>
          <p:cNvSpPr txBox="1">
            <a:spLocks/>
          </p:cNvSpPr>
          <p:nvPr/>
        </p:nvSpPr>
        <p:spPr>
          <a:xfrm>
            <a:off x="6967172" y="177606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2</a:t>
            </a:r>
            <a:endParaRPr lang="en-US" sz="2400" baseline="-25000" dirty="0"/>
          </a:p>
        </p:txBody>
      </p:sp>
      <p:sp>
        <p:nvSpPr>
          <p:cNvPr id="53" name="Shape 159">
            <a:extLst>
              <a:ext uri="{FF2B5EF4-FFF2-40B4-BE49-F238E27FC236}">
                <a16:creationId xmlns:a16="http://schemas.microsoft.com/office/drawing/2014/main" id="{2945CE9E-0367-44C8-A0C1-1ECB823E9B15}"/>
              </a:ext>
            </a:extLst>
          </p:cNvPr>
          <p:cNvSpPr txBox="1">
            <a:spLocks/>
          </p:cNvSpPr>
          <p:nvPr/>
        </p:nvSpPr>
        <p:spPr>
          <a:xfrm>
            <a:off x="2338416" y="790992"/>
            <a:ext cx="2441926" cy="857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1950" dirty="0"/>
              <a:t>Traffic demand:</a:t>
            </a:r>
          </a:p>
          <a:p>
            <a:pPr>
              <a:buSzPct val="25000"/>
            </a:pPr>
            <a:r>
              <a:rPr lang="en-US" sz="1950" dirty="0"/>
              <a:t>{1,2,3}-&gt;t</a:t>
            </a:r>
          </a:p>
        </p:txBody>
      </p:sp>
      <p:sp>
        <p:nvSpPr>
          <p:cNvPr id="35" name="Shape 159">
            <a:extLst>
              <a:ext uri="{FF2B5EF4-FFF2-40B4-BE49-F238E27FC236}">
                <a16:creationId xmlns:a16="http://schemas.microsoft.com/office/drawing/2014/main" id="{289134B4-F34E-44E8-9A31-6CE8BF5E7545}"/>
              </a:ext>
            </a:extLst>
          </p:cNvPr>
          <p:cNvSpPr txBox="1">
            <a:spLocks/>
          </p:cNvSpPr>
          <p:nvPr/>
        </p:nvSpPr>
        <p:spPr>
          <a:xfrm>
            <a:off x="1376048" y="2511124"/>
            <a:ext cx="2954948" cy="114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de-DE" sz="2400" b="0" dirty="0">
                <a:solidFill>
                  <a:srgbClr val="C00000"/>
                </a:solidFill>
              </a:rPr>
              <a:t>A</a:t>
            </a:r>
            <a:r>
              <a:rPr lang="en-AT" sz="2400" b="0" dirty="0">
                <a:solidFill>
                  <a:srgbClr val="C00000"/>
                </a:solidFill>
              </a:rPr>
              <a:t> </a:t>
            </a:r>
            <a:r>
              <a:rPr lang="de-DE" sz="2400" b="0" dirty="0">
                <a:solidFill>
                  <a:srgbClr val="C00000"/>
                </a:solidFill>
              </a:rPr>
              <a:t>b</a:t>
            </a:r>
            <a:r>
              <a:rPr lang="en-AT" sz="2400" b="0" dirty="0">
                <a:solidFill>
                  <a:srgbClr val="C00000"/>
                </a:solidFill>
              </a:rPr>
              <a:t>e</a:t>
            </a:r>
            <a:r>
              <a:rPr lang="de-DE" sz="2400" b="0" dirty="0">
                <a:solidFill>
                  <a:srgbClr val="C00000"/>
                </a:solidFill>
              </a:rPr>
              <a:t>t</a:t>
            </a:r>
            <a:r>
              <a:rPr lang="en-AT" sz="2400" b="0" dirty="0">
                <a:solidFill>
                  <a:srgbClr val="C00000"/>
                </a:solidFill>
              </a:rPr>
              <a:t>t</a:t>
            </a:r>
            <a:r>
              <a:rPr lang="de-DE" sz="2400" b="0" dirty="0">
                <a:solidFill>
                  <a:srgbClr val="C00000"/>
                </a:solidFill>
              </a:rPr>
              <a:t>e</a:t>
            </a:r>
            <a:r>
              <a:rPr lang="en-AT" sz="2400" b="0" dirty="0">
                <a:solidFill>
                  <a:srgbClr val="C00000"/>
                </a:solidFill>
              </a:rPr>
              <a:t>r </a:t>
            </a:r>
            <a:r>
              <a:rPr lang="de-DE" sz="2400" b="0" dirty="0">
                <a:solidFill>
                  <a:srgbClr val="C00000"/>
                </a:solidFill>
              </a:rPr>
              <a:t>s</a:t>
            </a:r>
            <a:r>
              <a:rPr lang="en-AT" sz="2400" b="0" dirty="0">
                <a:solidFill>
                  <a:srgbClr val="C00000"/>
                </a:solidFill>
              </a:rPr>
              <a:t>o</a:t>
            </a:r>
            <a:r>
              <a:rPr lang="de-DE" sz="2400" b="0" dirty="0">
                <a:solidFill>
                  <a:srgbClr val="C00000"/>
                </a:solidFill>
              </a:rPr>
              <a:t>l</a:t>
            </a:r>
            <a:r>
              <a:rPr lang="en-AT" sz="2400" b="0" dirty="0">
                <a:solidFill>
                  <a:srgbClr val="C00000"/>
                </a:solidFill>
              </a:rPr>
              <a:t>u</a:t>
            </a:r>
            <a:r>
              <a:rPr lang="de-DE" sz="2400" b="0" dirty="0">
                <a:solidFill>
                  <a:srgbClr val="C00000"/>
                </a:solidFill>
              </a:rPr>
              <a:t>t</a:t>
            </a:r>
            <a:r>
              <a:rPr lang="en-AT" sz="2400" b="0" dirty="0">
                <a:solidFill>
                  <a:srgbClr val="C00000"/>
                </a:solidFill>
              </a:rPr>
              <a:t>i</a:t>
            </a:r>
            <a:r>
              <a:rPr lang="de-DE" sz="2400" b="0" dirty="0">
                <a:solidFill>
                  <a:srgbClr val="C00000"/>
                </a:solidFill>
              </a:rPr>
              <a:t>o</a:t>
            </a:r>
            <a:r>
              <a:rPr lang="en-AT" sz="2400" b="0" dirty="0">
                <a:solidFill>
                  <a:srgbClr val="C00000"/>
                </a:solidFill>
              </a:rPr>
              <a:t>n:</a:t>
            </a:r>
          </a:p>
          <a:p>
            <a:pPr>
              <a:buSzPct val="25000"/>
            </a:pPr>
            <a:r>
              <a:rPr lang="en-AT" sz="2400" b="0" dirty="0">
                <a:solidFill>
                  <a:srgbClr val="C00000"/>
                </a:solidFill>
              </a:rPr>
              <a:t>load 2 </a:t>
            </a:r>
            <a:r>
              <a:rPr lang="en-AT" sz="2400" b="0" dirty="0">
                <a:solidFill>
                  <a:srgbClr val="C00000"/>
                </a:solidFill>
                <a:sym typeface="Wingdings" panose="05000000000000000000" pitchFamily="2" charset="2"/>
              </a:rPr>
              <a:t></a:t>
            </a:r>
            <a:endParaRPr lang="en-US" sz="2400" b="0" dirty="0">
              <a:solidFill>
                <a:srgbClr val="C00000"/>
              </a:solidFill>
            </a:endParaRPr>
          </a:p>
        </p:txBody>
      </p:sp>
      <p:cxnSp>
        <p:nvCxnSpPr>
          <p:cNvPr id="59" name="Gerade Verbindung mit Pfeil 52">
            <a:extLst>
              <a:ext uri="{FF2B5EF4-FFF2-40B4-BE49-F238E27FC236}">
                <a16:creationId xmlns:a16="http://schemas.microsoft.com/office/drawing/2014/main" id="{2FC5BAEB-6FEC-4498-8E80-1E4B0A4B6064}"/>
              </a:ext>
            </a:extLst>
          </p:cNvPr>
          <p:cNvCxnSpPr>
            <a:cxnSpLocks/>
          </p:cNvCxnSpPr>
          <p:nvPr/>
        </p:nvCxnSpPr>
        <p:spPr>
          <a:xfrm>
            <a:off x="6072798" y="1331448"/>
            <a:ext cx="859277" cy="5430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0">
            <a:extLst>
              <a:ext uri="{FF2B5EF4-FFF2-40B4-BE49-F238E27FC236}">
                <a16:creationId xmlns:a16="http://schemas.microsoft.com/office/drawing/2014/main" id="{A4CE458C-BCC2-45DC-8224-5E7125008B4E}"/>
              </a:ext>
            </a:extLst>
          </p:cNvPr>
          <p:cNvCxnSpPr>
            <a:cxnSpLocks/>
          </p:cNvCxnSpPr>
          <p:nvPr/>
        </p:nvCxnSpPr>
        <p:spPr>
          <a:xfrm flipH="1">
            <a:off x="4572001" y="2234135"/>
            <a:ext cx="2232247" cy="14449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2">
            <a:extLst>
              <a:ext uri="{FF2B5EF4-FFF2-40B4-BE49-F238E27FC236}">
                <a16:creationId xmlns:a16="http://schemas.microsoft.com/office/drawing/2014/main" id="{E3188CD1-E18E-49E4-977D-9CE42CEE84B7}"/>
              </a:ext>
            </a:extLst>
          </p:cNvPr>
          <p:cNvCxnSpPr>
            <a:cxnSpLocks/>
          </p:cNvCxnSpPr>
          <p:nvPr/>
        </p:nvCxnSpPr>
        <p:spPr>
          <a:xfrm flipV="1">
            <a:off x="4208034" y="2475896"/>
            <a:ext cx="0" cy="11169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54">
            <a:extLst>
              <a:ext uri="{FF2B5EF4-FFF2-40B4-BE49-F238E27FC236}">
                <a16:creationId xmlns:a16="http://schemas.microsoft.com/office/drawing/2014/main" id="{77E3A9B3-A4F8-4E10-8CB3-A5F2FE7AE628}"/>
              </a:ext>
            </a:extLst>
          </p:cNvPr>
          <p:cNvCxnSpPr>
            <a:cxnSpLocks/>
          </p:cNvCxnSpPr>
          <p:nvPr/>
        </p:nvCxnSpPr>
        <p:spPr>
          <a:xfrm>
            <a:off x="7368747" y="2353093"/>
            <a:ext cx="16631" cy="1261974"/>
          </a:xfrm>
          <a:prstGeom prst="straightConnector1">
            <a:avLst/>
          </a:prstGeom>
          <a:ln w="76200">
            <a:solidFill>
              <a:srgbClr val="0202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55">
            <a:extLst>
              <a:ext uri="{FF2B5EF4-FFF2-40B4-BE49-F238E27FC236}">
                <a16:creationId xmlns:a16="http://schemas.microsoft.com/office/drawing/2014/main" id="{4BA43C5C-72B8-4209-B9CF-8E5AF7E1C39C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6100882" y="4248040"/>
            <a:ext cx="919390" cy="52200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57">
            <a:extLst>
              <a:ext uri="{FF2B5EF4-FFF2-40B4-BE49-F238E27FC236}">
                <a16:creationId xmlns:a16="http://schemas.microsoft.com/office/drawing/2014/main" id="{76839011-7FD7-459A-97C1-65E01BC340B5}"/>
              </a:ext>
            </a:extLst>
          </p:cNvPr>
          <p:cNvCxnSpPr>
            <a:cxnSpLocks/>
          </p:cNvCxnSpPr>
          <p:nvPr/>
        </p:nvCxnSpPr>
        <p:spPr>
          <a:xfrm flipH="1">
            <a:off x="6162748" y="4301814"/>
            <a:ext cx="1030888" cy="652467"/>
          </a:xfrm>
          <a:prstGeom prst="straightConnector1">
            <a:avLst/>
          </a:prstGeom>
          <a:ln w="76200">
            <a:solidFill>
              <a:srgbClr val="0202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68">
            <a:extLst>
              <a:ext uri="{FF2B5EF4-FFF2-40B4-BE49-F238E27FC236}">
                <a16:creationId xmlns:a16="http://schemas.microsoft.com/office/drawing/2014/main" id="{B61E719F-38B5-4194-9E6F-E22DC96A8747}"/>
              </a:ext>
            </a:extLst>
          </p:cNvPr>
          <p:cNvCxnSpPr>
            <a:cxnSpLocks/>
          </p:cNvCxnSpPr>
          <p:nvPr/>
        </p:nvCxnSpPr>
        <p:spPr>
          <a:xfrm flipH="1" flipV="1">
            <a:off x="4595774" y="2407473"/>
            <a:ext cx="1109751" cy="193591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57">
            <a:extLst>
              <a:ext uri="{FF2B5EF4-FFF2-40B4-BE49-F238E27FC236}">
                <a16:creationId xmlns:a16="http://schemas.microsoft.com/office/drawing/2014/main" id="{C08F56DE-661D-4DAF-BEFD-D20CE4E50348}"/>
              </a:ext>
            </a:extLst>
          </p:cNvPr>
          <p:cNvCxnSpPr>
            <a:cxnSpLocks/>
          </p:cNvCxnSpPr>
          <p:nvPr/>
        </p:nvCxnSpPr>
        <p:spPr>
          <a:xfrm flipH="1" flipV="1">
            <a:off x="4388830" y="2468632"/>
            <a:ext cx="1141859" cy="1957291"/>
          </a:xfrm>
          <a:prstGeom prst="straightConnector1">
            <a:avLst/>
          </a:prstGeom>
          <a:ln w="76200">
            <a:solidFill>
              <a:srgbClr val="0202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E75AAC53-7C75-4F6A-8A26-B7A4E54536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550" y="1386341"/>
            <a:ext cx="420528" cy="42052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42EC3E2-AEFB-43CE-9929-2A0535704A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133" y="1843178"/>
            <a:ext cx="420528" cy="42052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CB5ECF9-E133-45EC-8A97-30C720777D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864" y="3085581"/>
            <a:ext cx="420528" cy="42052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E1871DFE-342D-4C3C-B47C-F5D4B87C9C95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49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6" name="Shape 159">
            <a:extLst>
              <a:ext uri="{FF2B5EF4-FFF2-40B4-BE49-F238E27FC236}">
                <a16:creationId xmlns:a16="http://schemas.microsoft.com/office/drawing/2014/main" id="{E4F39D38-1927-4BB0-8BDE-6DC4D18D5C80}"/>
              </a:ext>
            </a:extLst>
          </p:cNvPr>
          <p:cNvSpPr txBox="1">
            <a:spLocks/>
          </p:cNvSpPr>
          <p:nvPr/>
        </p:nvSpPr>
        <p:spPr>
          <a:xfrm>
            <a:off x="5142163" y="-36535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2,3,4,5,…</a:t>
            </a:r>
          </a:p>
        </p:txBody>
      </p:sp>
      <p:sp>
        <p:nvSpPr>
          <p:cNvPr id="58" name="Shape 159">
            <a:extLst>
              <a:ext uri="{FF2B5EF4-FFF2-40B4-BE49-F238E27FC236}">
                <a16:creationId xmlns:a16="http://schemas.microsoft.com/office/drawing/2014/main" id="{9C0A2186-6A27-4C1B-8C74-CAAB30191933}"/>
              </a:ext>
            </a:extLst>
          </p:cNvPr>
          <p:cNvSpPr txBox="1">
            <a:spLocks/>
          </p:cNvSpPr>
          <p:nvPr/>
        </p:nvSpPr>
        <p:spPr>
          <a:xfrm>
            <a:off x="7550136" y="1265193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</a:t>
            </a:r>
            <a:r>
              <a:rPr lang="en-US" sz="1400" dirty="0">
                <a:solidFill>
                  <a:srgbClr val="FF0000"/>
                </a:solidFill>
              </a:rPr>
              <a:t>5</a:t>
            </a:r>
            <a:r>
              <a:rPr lang="en-US" sz="1400" b="0" dirty="0">
                <a:solidFill>
                  <a:srgbClr val="FF0000"/>
                </a:solidFill>
              </a:rPr>
              <a:t>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202CA"/>
                </a:solidFill>
              </a:rPr>
              <a:t>flow 2-&gt;</a:t>
            </a:r>
            <a:r>
              <a:rPr lang="en-AT" sz="1400" b="0" dirty="0">
                <a:solidFill>
                  <a:srgbClr val="0202CA"/>
                </a:solidFill>
              </a:rPr>
              <a:t>t</a:t>
            </a:r>
            <a:r>
              <a:rPr lang="en-US" sz="1400" b="0" dirty="0">
                <a:solidFill>
                  <a:srgbClr val="0202CA"/>
                </a:solidFill>
              </a:rPr>
              <a:t>: 3,4,5,…</a:t>
            </a:r>
          </a:p>
        </p:txBody>
      </p:sp>
      <p:sp>
        <p:nvSpPr>
          <p:cNvPr id="69" name="Shape 159">
            <a:extLst>
              <a:ext uri="{FF2B5EF4-FFF2-40B4-BE49-F238E27FC236}">
                <a16:creationId xmlns:a16="http://schemas.microsoft.com/office/drawing/2014/main" id="{BCB55A1C-7B3D-4932-8E2D-EAB2D3192B41}"/>
              </a:ext>
            </a:extLst>
          </p:cNvPr>
          <p:cNvSpPr txBox="1">
            <a:spLocks/>
          </p:cNvSpPr>
          <p:nvPr/>
        </p:nvSpPr>
        <p:spPr>
          <a:xfrm>
            <a:off x="7575592" y="3163322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202CA"/>
                </a:solidFill>
              </a:rPr>
              <a:t>flow 2-&gt;</a:t>
            </a:r>
            <a:r>
              <a:rPr lang="en-AT" sz="1400" b="0" dirty="0">
                <a:solidFill>
                  <a:srgbClr val="0202CA"/>
                </a:solidFill>
              </a:rPr>
              <a:t>t</a:t>
            </a:r>
            <a:r>
              <a:rPr lang="en-US" sz="1400" b="0" dirty="0">
                <a:solidFill>
                  <a:srgbClr val="0202CA"/>
                </a:solidFill>
              </a:rPr>
              <a:t>: 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0B050"/>
                </a:solidFill>
              </a:rPr>
              <a:t>flow 3-&gt;</a:t>
            </a:r>
            <a:r>
              <a:rPr lang="en-AT" sz="1400" b="0" dirty="0">
                <a:solidFill>
                  <a:srgbClr val="00B050"/>
                </a:solidFill>
              </a:rPr>
              <a:t>t</a:t>
            </a:r>
            <a:r>
              <a:rPr lang="en-US" sz="1400" b="0" dirty="0">
                <a:solidFill>
                  <a:srgbClr val="00B050"/>
                </a:solidFill>
              </a:rPr>
              <a:t>: 4,5,…</a:t>
            </a:r>
          </a:p>
        </p:txBody>
      </p:sp>
    </p:spTree>
    <p:extLst>
      <p:ext uri="{BB962C8B-B14F-4D97-AF65-F5344CB8AC3E}">
        <p14:creationId xmlns:p14="http://schemas.microsoft.com/office/powerpoint/2010/main" val="685798205"/>
      </p:ext>
    </p:extLst>
  </p:cSld>
  <p:clrMapOvr>
    <a:masterClrMapping/>
  </p:clrMapOvr>
  <p:transition spd="slow"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 Verbindung mit Pfeil 71"/>
          <p:cNvCxnSpPr/>
          <p:nvPr/>
        </p:nvCxnSpPr>
        <p:spPr>
          <a:xfrm flipV="1">
            <a:off x="4270677" y="2047635"/>
            <a:ext cx="2861875" cy="186688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endCxn id="44" idx="2"/>
          </p:cNvCxnSpPr>
          <p:nvPr/>
        </p:nvCxnSpPr>
        <p:spPr>
          <a:xfrm flipH="1" flipV="1">
            <a:off x="4212867" y="2319437"/>
            <a:ext cx="35098" cy="153637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/>
          <p:nvPr/>
        </p:nvCxnSpPr>
        <p:spPr>
          <a:xfrm>
            <a:off x="4362265" y="3970107"/>
            <a:ext cx="1468587" cy="79994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/>
          <p:nvPr/>
        </p:nvCxnSpPr>
        <p:spPr>
          <a:xfrm>
            <a:off x="7216459" y="2024187"/>
            <a:ext cx="55841" cy="188176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>
            <a:off x="5820528" y="1238278"/>
            <a:ext cx="1410286" cy="81851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>
            <a:off x="4178586" y="2077460"/>
            <a:ext cx="3208014" cy="1942791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/>
          <p:nvPr/>
        </p:nvCxnSpPr>
        <p:spPr>
          <a:xfrm>
            <a:off x="5830852" y="1251507"/>
            <a:ext cx="1406351" cy="26800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5830852" y="1988021"/>
            <a:ext cx="1352345" cy="278202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H="1" flipV="1">
            <a:off x="4273161" y="2108000"/>
            <a:ext cx="1671991" cy="2776347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 flipH="1" flipV="1">
            <a:off x="5820529" y="1278758"/>
            <a:ext cx="8327" cy="35756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>
          <a:xfrm flipV="1">
            <a:off x="4224445" y="1256856"/>
            <a:ext cx="1571309" cy="2725903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/>
          <p:nvPr/>
        </p:nvCxnSpPr>
        <p:spPr>
          <a:xfrm>
            <a:off x="4277066" y="2043249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/>
          <p:nvPr/>
        </p:nvCxnSpPr>
        <p:spPr>
          <a:xfrm>
            <a:off x="4205544" y="3914523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4440180" y="1344014"/>
            <a:ext cx="1120642" cy="65648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V="1">
            <a:off x="5830852" y="3931553"/>
            <a:ext cx="1441448" cy="83849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hape 181"/>
          <p:cNvSpPr/>
          <p:nvPr/>
        </p:nvSpPr>
        <p:spPr>
          <a:xfrm>
            <a:off x="5509010" y="965972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6" name="Shape 159"/>
          <p:cNvSpPr txBox="1">
            <a:spLocks/>
          </p:cNvSpPr>
          <p:nvPr/>
        </p:nvSpPr>
        <p:spPr>
          <a:xfrm>
            <a:off x="5550497" y="1017177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1</a:t>
            </a:r>
            <a:endParaRPr lang="en-US" sz="2400" baseline="-25000" dirty="0"/>
          </a:p>
        </p:txBody>
      </p:sp>
      <p:sp>
        <p:nvSpPr>
          <p:cNvPr id="39" name="Shape 181"/>
          <p:cNvSpPr/>
          <p:nvPr/>
        </p:nvSpPr>
        <p:spPr>
          <a:xfrm>
            <a:off x="6960783" y="361506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0" name="Shape 159"/>
          <p:cNvSpPr txBox="1">
            <a:spLocks/>
          </p:cNvSpPr>
          <p:nvPr/>
        </p:nvSpPr>
        <p:spPr>
          <a:xfrm>
            <a:off x="7002270" y="366627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3</a:t>
            </a:r>
            <a:endParaRPr lang="en-US" sz="2400" baseline="-25000" dirty="0"/>
          </a:p>
        </p:txBody>
      </p:sp>
      <p:sp>
        <p:nvSpPr>
          <p:cNvPr id="41" name="Shape 181"/>
          <p:cNvSpPr/>
          <p:nvPr/>
        </p:nvSpPr>
        <p:spPr>
          <a:xfrm>
            <a:off x="5519335" y="4479163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2" name="Shape 159"/>
          <p:cNvSpPr txBox="1">
            <a:spLocks/>
          </p:cNvSpPr>
          <p:nvPr/>
        </p:nvSpPr>
        <p:spPr>
          <a:xfrm>
            <a:off x="5560822" y="4530368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4</a:t>
            </a:r>
            <a:endParaRPr lang="en-US" sz="2400" baseline="-25000" dirty="0"/>
          </a:p>
        </p:txBody>
      </p:sp>
      <p:sp>
        <p:nvSpPr>
          <p:cNvPr id="43" name="Shape 181"/>
          <p:cNvSpPr/>
          <p:nvPr/>
        </p:nvSpPr>
        <p:spPr>
          <a:xfrm>
            <a:off x="3901349" y="178887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4" name="Shape 159"/>
          <p:cNvSpPr txBox="1">
            <a:spLocks/>
          </p:cNvSpPr>
          <p:nvPr/>
        </p:nvSpPr>
        <p:spPr>
          <a:xfrm>
            <a:off x="3942836" y="184007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AT" sz="2400" dirty="0"/>
              <a:t>t</a:t>
            </a:r>
            <a:endParaRPr lang="en-US" sz="2400" baseline="-25000" dirty="0"/>
          </a:p>
        </p:txBody>
      </p:sp>
      <p:sp>
        <p:nvSpPr>
          <p:cNvPr id="45" name="Shape 181"/>
          <p:cNvSpPr/>
          <p:nvPr/>
        </p:nvSpPr>
        <p:spPr>
          <a:xfrm>
            <a:off x="3936447" y="367908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6" name="Shape 159"/>
          <p:cNvSpPr txBox="1">
            <a:spLocks/>
          </p:cNvSpPr>
          <p:nvPr/>
        </p:nvSpPr>
        <p:spPr>
          <a:xfrm>
            <a:off x="3977934" y="373028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5</a:t>
            </a:r>
            <a:endParaRPr lang="en-US" sz="2400" baseline="-25000" dirty="0"/>
          </a:p>
        </p:txBody>
      </p:sp>
      <p:sp>
        <p:nvSpPr>
          <p:cNvPr id="78" name="Title 2">
            <a:extLst>
              <a:ext uri="{FF2B5EF4-FFF2-40B4-BE49-F238E27FC236}">
                <a16:creationId xmlns:a16="http://schemas.microsoft.com/office/drawing/2014/main" id="{4446E6E8-CA6A-4D5B-9894-A82F2EDB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04664" y="-17592"/>
            <a:ext cx="7555176" cy="857250"/>
          </a:xfrm>
        </p:spPr>
        <p:txBody>
          <a:bodyPr>
            <a:normAutofit/>
          </a:bodyPr>
          <a:lstStyle/>
          <a:p>
            <a:r>
              <a:rPr lang="de-DE" sz="3800" dirty="0"/>
              <a:t>C</a:t>
            </a:r>
            <a:r>
              <a:rPr lang="en-AT" sz="3800" dirty="0"/>
              <a:t>o</a:t>
            </a:r>
            <a:r>
              <a:rPr lang="de-DE" sz="3800" dirty="0"/>
              <a:t>n</a:t>
            </a:r>
            <a:r>
              <a:rPr lang="en-AT" sz="3800" dirty="0"/>
              <a:t>g</a:t>
            </a:r>
            <a:r>
              <a:rPr lang="de-DE" sz="3800" dirty="0"/>
              <a:t>e</a:t>
            </a:r>
            <a:r>
              <a:rPr lang="en-AT" sz="3800" dirty="0"/>
              <a:t>s</a:t>
            </a:r>
            <a:r>
              <a:rPr lang="de-DE" sz="3800" dirty="0"/>
              <a:t>t</a:t>
            </a:r>
            <a:r>
              <a:rPr lang="en-AT" sz="3800" dirty="0"/>
              <a:t>i</a:t>
            </a:r>
            <a:r>
              <a:rPr lang="de-DE" sz="3800" dirty="0"/>
              <a:t>o</a:t>
            </a:r>
            <a:r>
              <a:rPr lang="en-AT" sz="3800" dirty="0"/>
              <a:t>n-</a:t>
            </a:r>
            <a:r>
              <a:rPr lang="de-DE" sz="3800" dirty="0"/>
              <a:t>A</a:t>
            </a:r>
            <a:r>
              <a:rPr lang="en-AT" sz="3800" dirty="0"/>
              <a:t>w</a:t>
            </a:r>
            <a:r>
              <a:rPr lang="de-DE" sz="3800" dirty="0"/>
              <a:t>a</a:t>
            </a:r>
            <a:r>
              <a:rPr lang="en-AT" sz="3800" dirty="0"/>
              <a:t>r</a:t>
            </a:r>
            <a:r>
              <a:rPr lang="de-DE" sz="3800" dirty="0"/>
              <a:t>e</a:t>
            </a:r>
            <a:r>
              <a:rPr lang="en-AT" sz="3800" dirty="0"/>
              <a:t> </a:t>
            </a:r>
            <a:r>
              <a:rPr lang="de-DE" sz="3800" dirty="0"/>
              <a:t>F</a:t>
            </a:r>
            <a:r>
              <a:rPr lang="en-AT" sz="3800" dirty="0"/>
              <a:t>R</a:t>
            </a:r>
            <a:r>
              <a:rPr lang="de-DE" sz="3800" dirty="0"/>
              <a:t>R</a:t>
            </a:r>
          </a:p>
        </p:txBody>
      </p:sp>
      <p:sp>
        <p:nvSpPr>
          <p:cNvPr id="37" name="Shape 181"/>
          <p:cNvSpPr/>
          <p:nvPr/>
        </p:nvSpPr>
        <p:spPr>
          <a:xfrm>
            <a:off x="6925685" y="172485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8" name="Shape 159"/>
          <p:cNvSpPr txBox="1">
            <a:spLocks/>
          </p:cNvSpPr>
          <p:nvPr/>
        </p:nvSpPr>
        <p:spPr>
          <a:xfrm>
            <a:off x="6967172" y="177606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2</a:t>
            </a:r>
            <a:endParaRPr lang="en-US" sz="2400" baseline="-25000" dirty="0"/>
          </a:p>
        </p:txBody>
      </p:sp>
      <p:sp>
        <p:nvSpPr>
          <p:cNvPr id="53" name="Shape 159">
            <a:extLst>
              <a:ext uri="{FF2B5EF4-FFF2-40B4-BE49-F238E27FC236}">
                <a16:creationId xmlns:a16="http://schemas.microsoft.com/office/drawing/2014/main" id="{2945CE9E-0367-44C8-A0C1-1ECB823E9B15}"/>
              </a:ext>
            </a:extLst>
          </p:cNvPr>
          <p:cNvSpPr txBox="1">
            <a:spLocks/>
          </p:cNvSpPr>
          <p:nvPr/>
        </p:nvSpPr>
        <p:spPr>
          <a:xfrm>
            <a:off x="2338416" y="790992"/>
            <a:ext cx="2441926" cy="857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1950" dirty="0"/>
              <a:t>Traffic demand:</a:t>
            </a:r>
          </a:p>
          <a:p>
            <a:pPr>
              <a:buSzPct val="25000"/>
            </a:pPr>
            <a:r>
              <a:rPr lang="en-US" sz="1950" dirty="0"/>
              <a:t>{1,2,3}-&gt;t</a:t>
            </a:r>
          </a:p>
        </p:txBody>
      </p:sp>
      <p:cxnSp>
        <p:nvCxnSpPr>
          <p:cNvPr id="59" name="Gerade Verbindung mit Pfeil 52">
            <a:extLst>
              <a:ext uri="{FF2B5EF4-FFF2-40B4-BE49-F238E27FC236}">
                <a16:creationId xmlns:a16="http://schemas.microsoft.com/office/drawing/2014/main" id="{2FC5BAEB-6FEC-4498-8E80-1E4B0A4B6064}"/>
              </a:ext>
            </a:extLst>
          </p:cNvPr>
          <p:cNvCxnSpPr>
            <a:cxnSpLocks/>
          </p:cNvCxnSpPr>
          <p:nvPr/>
        </p:nvCxnSpPr>
        <p:spPr>
          <a:xfrm>
            <a:off x="6072798" y="1331448"/>
            <a:ext cx="859277" cy="5430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0">
            <a:extLst>
              <a:ext uri="{FF2B5EF4-FFF2-40B4-BE49-F238E27FC236}">
                <a16:creationId xmlns:a16="http://schemas.microsoft.com/office/drawing/2014/main" id="{A4CE458C-BCC2-45DC-8224-5E7125008B4E}"/>
              </a:ext>
            </a:extLst>
          </p:cNvPr>
          <p:cNvCxnSpPr>
            <a:cxnSpLocks/>
          </p:cNvCxnSpPr>
          <p:nvPr/>
        </p:nvCxnSpPr>
        <p:spPr>
          <a:xfrm flipH="1">
            <a:off x="4572001" y="2234135"/>
            <a:ext cx="2232247" cy="14449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2">
            <a:extLst>
              <a:ext uri="{FF2B5EF4-FFF2-40B4-BE49-F238E27FC236}">
                <a16:creationId xmlns:a16="http://schemas.microsoft.com/office/drawing/2014/main" id="{E3188CD1-E18E-49E4-977D-9CE42CEE84B7}"/>
              </a:ext>
            </a:extLst>
          </p:cNvPr>
          <p:cNvCxnSpPr>
            <a:cxnSpLocks/>
          </p:cNvCxnSpPr>
          <p:nvPr/>
        </p:nvCxnSpPr>
        <p:spPr>
          <a:xfrm flipV="1">
            <a:off x="4208034" y="2475896"/>
            <a:ext cx="0" cy="11169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54">
            <a:extLst>
              <a:ext uri="{FF2B5EF4-FFF2-40B4-BE49-F238E27FC236}">
                <a16:creationId xmlns:a16="http://schemas.microsoft.com/office/drawing/2014/main" id="{77E3A9B3-A4F8-4E10-8CB3-A5F2FE7AE628}"/>
              </a:ext>
            </a:extLst>
          </p:cNvPr>
          <p:cNvCxnSpPr>
            <a:cxnSpLocks/>
          </p:cNvCxnSpPr>
          <p:nvPr/>
        </p:nvCxnSpPr>
        <p:spPr>
          <a:xfrm>
            <a:off x="7368747" y="2353093"/>
            <a:ext cx="16631" cy="1261974"/>
          </a:xfrm>
          <a:prstGeom prst="straightConnector1">
            <a:avLst/>
          </a:prstGeom>
          <a:ln w="76200">
            <a:solidFill>
              <a:srgbClr val="0202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55">
            <a:extLst>
              <a:ext uri="{FF2B5EF4-FFF2-40B4-BE49-F238E27FC236}">
                <a16:creationId xmlns:a16="http://schemas.microsoft.com/office/drawing/2014/main" id="{4BA43C5C-72B8-4209-B9CF-8E5AF7E1C39C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6100882" y="4248040"/>
            <a:ext cx="919390" cy="52200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57">
            <a:extLst>
              <a:ext uri="{FF2B5EF4-FFF2-40B4-BE49-F238E27FC236}">
                <a16:creationId xmlns:a16="http://schemas.microsoft.com/office/drawing/2014/main" id="{76839011-7FD7-459A-97C1-65E01BC340B5}"/>
              </a:ext>
            </a:extLst>
          </p:cNvPr>
          <p:cNvCxnSpPr>
            <a:cxnSpLocks/>
          </p:cNvCxnSpPr>
          <p:nvPr/>
        </p:nvCxnSpPr>
        <p:spPr>
          <a:xfrm flipH="1">
            <a:off x="6162748" y="4301814"/>
            <a:ext cx="1030888" cy="652467"/>
          </a:xfrm>
          <a:prstGeom prst="straightConnector1">
            <a:avLst/>
          </a:prstGeom>
          <a:ln w="76200">
            <a:solidFill>
              <a:srgbClr val="0202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68">
            <a:extLst>
              <a:ext uri="{FF2B5EF4-FFF2-40B4-BE49-F238E27FC236}">
                <a16:creationId xmlns:a16="http://schemas.microsoft.com/office/drawing/2014/main" id="{B61E719F-38B5-4194-9E6F-E22DC96A8747}"/>
              </a:ext>
            </a:extLst>
          </p:cNvPr>
          <p:cNvCxnSpPr>
            <a:cxnSpLocks/>
          </p:cNvCxnSpPr>
          <p:nvPr/>
        </p:nvCxnSpPr>
        <p:spPr>
          <a:xfrm flipH="1" flipV="1">
            <a:off x="4595774" y="2407473"/>
            <a:ext cx="1109751" cy="193591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57">
            <a:extLst>
              <a:ext uri="{FF2B5EF4-FFF2-40B4-BE49-F238E27FC236}">
                <a16:creationId xmlns:a16="http://schemas.microsoft.com/office/drawing/2014/main" id="{C08F56DE-661D-4DAF-BEFD-D20CE4E50348}"/>
              </a:ext>
            </a:extLst>
          </p:cNvPr>
          <p:cNvCxnSpPr>
            <a:cxnSpLocks/>
          </p:cNvCxnSpPr>
          <p:nvPr/>
        </p:nvCxnSpPr>
        <p:spPr>
          <a:xfrm flipH="1" flipV="1">
            <a:off x="4388830" y="2468632"/>
            <a:ext cx="1141859" cy="1957291"/>
          </a:xfrm>
          <a:prstGeom prst="straightConnector1">
            <a:avLst/>
          </a:prstGeom>
          <a:ln w="76200">
            <a:solidFill>
              <a:srgbClr val="0202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E75AAC53-7C75-4F6A-8A26-B7A4E54536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550" y="1386341"/>
            <a:ext cx="420528" cy="42052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42EC3E2-AEFB-43CE-9929-2A0535704A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133" y="1843178"/>
            <a:ext cx="420528" cy="42052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CB5ECF9-E133-45EC-8A97-30C720777D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864" y="3085581"/>
            <a:ext cx="420528" cy="42052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E1871DFE-342D-4C3C-B47C-F5D4B87C9C95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49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6" name="Shape 159">
            <a:extLst>
              <a:ext uri="{FF2B5EF4-FFF2-40B4-BE49-F238E27FC236}">
                <a16:creationId xmlns:a16="http://schemas.microsoft.com/office/drawing/2014/main" id="{E4F39D38-1927-4BB0-8BDE-6DC4D18D5C80}"/>
              </a:ext>
            </a:extLst>
          </p:cNvPr>
          <p:cNvSpPr txBox="1">
            <a:spLocks/>
          </p:cNvSpPr>
          <p:nvPr/>
        </p:nvSpPr>
        <p:spPr>
          <a:xfrm>
            <a:off x="5142163" y="-36535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2,3,4,5,…</a:t>
            </a:r>
          </a:p>
        </p:txBody>
      </p:sp>
      <p:sp>
        <p:nvSpPr>
          <p:cNvPr id="58" name="Shape 159">
            <a:extLst>
              <a:ext uri="{FF2B5EF4-FFF2-40B4-BE49-F238E27FC236}">
                <a16:creationId xmlns:a16="http://schemas.microsoft.com/office/drawing/2014/main" id="{9C0A2186-6A27-4C1B-8C74-CAAB30191933}"/>
              </a:ext>
            </a:extLst>
          </p:cNvPr>
          <p:cNvSpPr txBox="1">
            <a:spLocks/>
          </p:cNvSpPr>
          <p:nvPr/>
        </p:nvSpPr>
        <p:spPr>
          <a:xfrm>
            <a:off x="7550136" y="1265193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</a:t>
            </a:r>
            <a:r>
              <a:rPr lang="en-US" sz="1400" dirty="0">
                <a:solidFill>
                  <a:srgbClr val="FF0000"/>
                </a:solidFill>
              </a:rPr>
              <a:t>5</a:t>
            </a:r>
            <a:r>
              <a:rPr lang="en-US" sz="1400" b="0" dirty="0">
                <a:solidFill>
                  <a:srgbClr val="FF0000"/>
                </a:solidFill>
              </a:rPr>
              <a:t>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202CA"/>
                </a:solidFill>
              </a:rPr>
              <a:t>flow 2-&gt;</a:t>
            </a:r>
            <a:r>
              <a:rPr lang="en-AT" sz="1400" b="0" dirty="0">
                <a:solidFill>
                  <a:srgbClr val="0202CA"/>
                </a:solidFill>
              </a:rPr>
              <a:t>t</a:t>
            </a:r>
            <a:r>
              <a:rPr lang="en-US" sz="1400" b="0" dirty="0">
                <a:solidFill>
                  <a:srgbClr val="0202CA"/>
                </a:solidFill>
              </a:rPr>
              <a:t>: 3,4,5,…</a:t>
            </a:r>
          </a:p>
        </p:txBody>
      </p:sp>
      <p:sp>
        <p:nvSpPr>
          <p:cNvPr id="69" name="Shape 159">
            <a:extLst>
              <a:ext uri="{FF2B5EF4-FFF2-40B4-BE49-F238E27FC236}">
                <a16:creationId xmlns:a16="http://schemas.microsoft.com/office/drawing/2014/main" id="{BCB55A1C-7B3D-4932-8E2D-EAB2D3192B41}"/>
              </a:ext>
            </a:extLst>
          </p:cNvPr>
          <p:cNvSpPr txBox="1">
            <a:spLocks/>
          </p:cNvSpPr>
          <p:nvPr/>
        </p:nvSpPr>
        <p:spPr>
          <a:xfrm>
            <a:off x="7575592" y="3163322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202CA"/>
                </a:solidFill>
              </a:rPr>
              <a:t>flow 2-&gt;</a:t>
            </a:r>
            <a:r>
              <a:rPr lang="en-AT" sz="1400" b="0" dirty="0">
                <a:solidFill>
                  <a:srgbClr val="0202CA"/>
                </a:solidFill>
              </a:rPr>
              <a:t>t</a:t>
            </a:r>
            <a:r>
              <a:rPr lang="en-US" sz="1400" b="0" dirty="0">
                <a:solidFill>
                  <a:srgbClr val="0202CA"/>
                </a:solidFill>
              </a:rPr>
              <a:t>: 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0B050"/>
                </a:solidFill>
              </a:rPr>
              <a:t>flow 3-&gt;</a:t>
            </a:r>
            <a:r>
              <a:rPr lang="en-AT" sz="1400" b="0" dirty="0">
                <a:solidFill>
                  <a:srgbClr val="00B050"/>
                </a:solidFill>
              </a:rPr>
              <a:t>t</a:t>
            </a:r>
            <a:r>
              <a:rPr lang="en-US" sz="1400" b="0" dirty="0">
                <a:solidFill>
                  <a:srgbClr val="00B050"/>
                </a:solidFill>
              </a:rPr>
              <a:t>: 4,5,…</a:t>
            </a:r>
          </a:p>
        </p:txBody>
      </p:sp>
      <p:sp>
        <p:nvSpPr>
          <p:cNvPr id="77" name="Rounded Rectangular Callout 53">
            <a:extLst>
              <a:ext uri="{FF2B5EF4-FFF2-40B4-BE49-F238E27FC236}">
                <a16:creationId xmlns:a16="http://schemas.microsoft.com/office/drawing/2014/main" id="{0ECEFBAB-BB22-49BA-83D7-EBF1ADA9DABA}"/>
              </a:ext>
            </a:extLst>
          </p:cNvPr>
          <p:cNvSpPr/>
          <p:nvPr/>
        </p:nvSpPr>
        <p:spPr bwMode="auto">
          <a:xfrm>
            <a:off x="212200" y="2460096"/>
            <a:ext cx="2989649" cy="2437975"/>
          </a:xfrm>
          <a:prstGeom prst="wedgeRoundRectCallout">
            <a:avLst>
              <a:gd name="adj1" fmla="val 9369"/>
              <a:gd name="adj2" fmla="val -49081"/>
              <a:gd name="adj3" fmla="val 16667"/>
            </a:avLst>
          </a:prstGeom>
          <a:gradFill flip="none" rotWithShape="1">
            <a:gsLst>
              <a:gs pos="0">
                <a:srgbClr val="0033CC">
                  <a:tint val="66000"/>
                  <a:satMod val="160000"/>
                </a:srgbClr>
              </a:gs>
              <a:gs pos="50000">
                <a:srgbClr val="0033CC">
                  <a:tint val="44500"/>
                  <a:satMod val="160000"/>
                </a:srgbClr>
              </a:gs>
              <a:gs pos="100000">
                <a:srgbClr val="0033CC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2400" dirty="0">
                <a:latin typeface="Calibri" pitchFamily="34" charset="0"/>
                <a:cs typeface="Calibri" pitchFamily="34" charset="0"/>
              </a:rPr>
              <a:t>O</a:t>
            </a:r>
            <a:r>
              <a:rPr lang="en-AT" sz="2400" dirty="0">
                <a:latin typeface="Calibri" pitchFamily="34" charset="0"/>
                <a:cs typeface="Calibri" pitchFamily="34" charset="0"/>
              </a:rPr>
              <a:t>b</a:t>
            </a:r>
            <a:r>
              <a:rPr lang="de-DE" sz="2400" dirty="0">
                <a:latin typeface="Calibri" pitchFamily="34" charset="0"/>
                <a:cs typeface="Calibri" pitchFamily="34" charset="0"/>
              </a:rPr>
              <a:t>s</a:t>
            </a:r>
            <a:r>
              <a:rPr lang="en-AT" sz="2400" dirty="0">
                <a:latin typeface="Calibri" pitchFamily="34" charset="0"/>
                <a:cs typeface="Calibri" pitchFamily="34" charset="0"/>
              </a:rPr>
              <a:t>e</a:t>
            </a:r>
            <a:r>
              <a:rPr lang="de-DE" sz="2400" dirty="0">
                <a:latin typeface="Calibri" pitchFamily="34" charset="0"/>
                <a:cs typeface="Calibri" pitchFamily="34" charset="0"/>
              </a:rPr>
              <a:t>r</a:t>
            </a:r>
            <a:r>
              <a:rPr lang="en-AT" sz="2400" dirty="0">
                <a:latin typeface="Calibri" pitchFamily="34" charset="0"/>
                <a:cs typeface="Calibri" pitchFamily="34" charset="0"/>
              </a:rPr>
              <a:t>v</a:t>
            </a:r>
            <a:r>
              <a:rPr lang="de-DE" sz="2400" dirty="0">
                <a:latin typeface="Calibri" pitchFamily="34" charset="0"/>
                <a:cs typeface="Calibri" pitchFamily="34" charset="0"/>
              </a:rPr>
              <a:t>a</a:t>
            </a:r>
            <a:r>
              <a:rPr lang="en-AT" sz="2400" dirty="0">
                <a:latin typeface="Calibri" pitchFamily="34" charset="0"/>
                <a:cs typeface="Calibri" pitchFamily="34" charset="0"/>
              </a:rPr>
              <a:t>t</a:t>
            </a:r>
            <a:r>
              <a:rPr lang="de-DE" sz="2400" dirty="0">
                <a:latin typeface="Calibri" pitchFamily="34" charset="0"/>
                <a:cs typeface="Calibri" pitchFamily="34" charset="0"/>
              </a:rPr>
              <a:t>i</a:t>
            </a:r>
            <a:r>
              <a:rPr lang="en-AT" sz="2400" dirty="0">
                <a:latin typeface="Calibri" pitchFamily="34" charset="0"/>
                <a:cs typeface="Calibri" pitchFamily="34" charset="0"/>
              </a:rPr>
              <a:t>o</a:t>
            </a:r>
            <a:r>
              <a:rPr lang="de-DE" sz="2400" dirty="0">
                <a:latin typeface="Calibri" pitchFamily="34" charset="0"/>
                <a:cs typeface="Calibri" pitchFamily="34" charset="0"/>
              </a:rPr>
              <a:t>n</a:t>
            </a:r>
            <a:r>
              <a:rPr lang="en-AT" sz="2400" dirty="0">
                <a:latin typeface="Calibri" pitchFamily="34" charset="0"/>
                <a:cs typeface="Calibri" pitchFamily="34" charset="0"/>
              </a:rPr>
              <a:t>: </a:t>
            </a:r>
            <a:r>
              <a:rPr lang="de-DE" sz="2400" dirty="0">
                <a:latin typeface="Calibri" pitchFamily="34" charset="0"/>
                <a:cs typeface="Calibri" pitchFamily="34" charset="0"/>
              </a:rPr>
              <a:t>w</a:t>
            </a:r>
            <a:r>
              <a:rPr lang="en-AT" sz="2400" dirty="0">
                <a:latin typeface="Calibri" pitchFamily="34" charset="0"/>
                <a:cs typeface="Calibri" pitchFamily="34" charset="0"/>
              </a:rPr>
              <a:t>e </a:t>
            </a:r>
            <a:r>
              <a:rPr lang="de-DE" sz="2400" dirty="0">
                <a:latin typeface="Calibri" pitchFamily="34" charset="0"/>
                <a:cs typeface="Calibri" pitchFamily="34" charset="0"/>
              </a:rPr>
              <a:t>c</a:t>
            </a:r>
            <a:r>
              <a:rPr lang="en-AT" sz="2400" dirty="0">
                <a:latin typeface="Calibri" pitchFamily="34" charset="0"/>
                <a:cs typeface="Calibri" pitchFamily="34" charset="0"/>
              </a:rPr>
              <a:t>a</a:t>
            </a:r>
            <a:r>
              <a:rPr lang="de-DE" sz="2400" dirty="0">
                <a:latin typeface="Calibri" pitchFamily="34" charset="0"/>
                <a:cs typeface="Calibri" pitchFamily="34" charset="0"/>
              </a:rPr>
              <a:t>n</a:t>
            </a:r>
            <a:r>
              <a:rPr lang="en-AT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2400" dirty="0">
                <a:latin typeface="Calibri" pitchFamily="34" charset="0"/>
                <a:cs typeface="Calibri" pitchFamily="34" charset="0"/>
              </a:rPr>
              <a:t>r</a:t>
            </a:r>
            <a:r>
              <a:rPr lang="en-AT" sz="2400" dirty="0">
                <a:latin typeface="Calibri" pitchFamily="34" charset="0"/>
                <a:cs typeface="Calibri" pitchFamily="34" charset="0"/>
              </a:rPr>
              <a:t>e</a:t>
            </a:r>
            <a:r>
              <a:rPr lang="de-DE" sz="2400" dirty="0">
                <a:latin typeface="Calibri" pitchFamily="34" charset="0"/>
                <a:cs typeface="Calibri" pitchFamily="34" charset="0"/>
              </a:rPr>
              <a:t>p</a:t>
            </a:r>
            <a:r>
              <a:rPr lang="en-AT" sz="2400" dirty="0">
                <a:latin typeface="Calibri" pitchFamily="34" charset="0"/>
                <a:cs typeface="Calibri" pitchFamily="34" charset="0"/>
              </a:rPr>
              <a:t>r</a:t>
            </a:r>
            <a:r>
              <a:rPr lang="de-DE" sz="2400" dirty="0">
                <a:latin typeface="Calibri" pitchFamily="34" charset="0"/>
                <a:cs typeface="Calibri" pitchFamily="34" charset="0"/>
              </a:rPr>
              <a:t>e</a:t>
            </a:r>
            <a:r>
              <a:rPr lang="en-AT" sz="2400" dirty="0">
                <a:latin typeface="Calibri" pitchFamily="34" charset="0"/>
                <a:cs typeface="Calibri" pitchFamily="34" charset="0"/>
              </a:rPr>
              <a:t>s</a:t>
            </a:r>
            <a:r>
              <a:rPr lang="de-DE" sz="2400" dirty="0">
                <a:latin typeface="Calibri" pitchFamily="34" charset="0"/>
                <a:cs typeface="Calibri" pitchFamily="34" charset="0"/>
              </a:rPr>
              <a:t>e</a:t>
            </a:r>
            <a:r>
              <a:rPr lang="en-AT" sz="2400" dirty="0">
                <a:latin typeface="Calibri" pitchFamily="34" charset="0"/>
                <a:cs typeface="Calibri" pitchFamily="34" charset="0"/>
              </a:rPr>
              <a:t>n</a:t>
            </a:r>
            <a:r>
              <a:rPr lang="de-DE" sz="2400" dirty="0">
                <a:latin typeface="Calibri" pitchFamily="34" charset="0"/>
                <a:cs typeface="Calibri" pitchFamily="34" charset="0"/>
              </a:rPr>
              <a:t>t</a:t>
            </a:r>
            <a:r>
              <a:rPr lang="en-AT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2400" dirty="0">
                <a:latin typeface="Calibri" pitchFamily="34" charset="0"/>
                <a:cs typeface="Calibri" pitchFamily="34" charset="0"/>
              </a:rPr>
              <a:t>f</a:t>
            </a:r>
            <a:r>
              <a:rPr lang="en-AT" sz="2400" dirty="0">
                <a:latin typeface="Calibri" pitchFamily="34" charset="0"/>
                <a:cs typeface="Calibri" pitchFamily="34" charset="0"/>
              </a:rPr>
              <a:t>a</a:t>
            </a:r>
            <a:r>
              <a:rPr lang="de-DE" sz="2400" dirty="0">
                <a:latin typeface="Calibri" pitchFamily="34" charset="0"/>
                <a:cs typeface="Calibri" pitchFamily="34" charset="0"/>
              </a:rPr>
              <a:t>i</a:t>
            </a:r>
            <a:r>
              <a:rPr lang="en-AT" sz="2400" dirty="0">
                <a:latin typeface="Calibri" pitchFamily="34" charset="0"/>
                <a:cs typeface="Calibri" pitchFamily="34" charset="0"/>
              </a:rPr>
              <a:t>l</a:t>
            </a:r>
            <a:r>
              <a:rPr lang="de-DE" sz="2400" dirty="0">
                <a:latin typeface="Calibri" pitchFamily="34" charset="0"/>
                <a:cs typeface="Calibri" pitchFamily="34" charset="0"/>
              </a:rPr>
              <a:t>o</a:t>
            </a:r>
            <a:r>
              <a:rPr lang="en-AT" sz="2400" dirty="0">
                <a:latin typeface="Calibri" pitchFamily="34" charset="0"/>
                <a:cs typeface="Calibri" pitchFamily="34" charset="0"/>
              </a:rPr>
              <a:t>v</a:t>
            </a:r>
            <a:r>
              <a:rPr lang="de-DE" sz="2400" dirty="0">
                <a:latin typeface="Calibri" pitchFamily="34" charset="0"/>
                <a:cs typeface="Calibri" pitchFamily="34" charset="0"/>
              </a:rPr>
              <a:t>e</a:t>
            </a:r>
            <a:r>
              <a:rPr lang="en-AT" sz="2400" dirty="0">
                <a:latin typeface="Calibri" pitchFamily="34" charset="0"/>
                <a:cs typeface="Calibri" pitchFamily="34" charset="0"/>
              </a:rPr>
              <a:t>r </a:t>
            </a:r>
            <a:r>
              <a:rPr lang="de-DE" sz="2400" dirty="0">
                <a:latin typeface="Calibri" pitchFamily="34" charset="0"/>
                <a:cs typeface="Calibri" pitchFamily="34" charset="0"/>
              </a:rPr>
              <a:t>t</a:t>
            </a:r>
            <a:r>
              <a:rPr lang="en-AT" sz="2400" dirty="0" err="1">
                <a:latin typeface="Calibri" pitchFamily="34" charset="0"/>
                <a:cs typeface="Calibri" pitchFamily="34" charset="0"/>
              </a:rPr>
              <a:t>ables</a:t>
            </a:r>
            <a:r>
              <a:rPr lang="en-AT" sz="2400" dirty="0">
                <a:latin typeface="Calibri" pitchFamily="34" charset="0"/>
                <a:cs typeface="Calibri" pitchFamily="34" charset="0"/>
              </a:rPr>
              <a:t> as a matrix. T</a:t>
            </a:r>
            <a:r>
              <a:rPr lang="de-DE" sz="2400" dirty="0">
                <a:latin typeface="Calibri" pitchFamily="34" charset="0"/>
                <a:cs typeface="Calibri" pitchFamily="34" charset="0"/>
              </a:rPr>
              <a:t>o</a:t>
            </a:r>
            <a:r>
              <a:rPr lang="en-AT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load balance: </a:t>
            </a:r>
            <a:r>
              <a:rPr lang="en-US" sz="240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prefixes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of rows should be different!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184844"/>
      </p:ext>
    </p:extLst>
  </p:cSld>
  <p:clrMapOvr>
    <a:masterClrMapping/>
  </p:clrMapOvr>
  <p:transition spd="slow"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2">
            <a:extLst>
              <a:ext uri="{FF2B5EF4-FFF2-40B4-BE49-F238E27FC236}">
                <a16:creationId xmlns:a16="http://schemas.microsoft.com/office/drawing/2014/main" id="{4446E6E8-CA6A-4D5B-9894-A82F2EDB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9622" y="-47284"/>
            <a:ext cx="7555176" cy="857250"/>
          </a:xfrm>
        </p:spPr>
        <p:txBody>
          <a:bodyPr>
            <a:normAutofit/>
          </a:bodyPr>
          <a:lstStyle/>
          <a:p>
            <a:r>
              <a:rPr lang="de-DE" sz="3100" dirty="0"/>
              <a:t>Failover Matrix </a:t>
            </a:r>
            <a:r>
              <a:rPr lang="de-DE" sz="3100" dirty="0" err="1"/>
              <a:t>Representation</a:t>
            </a:r>
            <a:endParaRPr lang="de-DE" sz="3100" dirty="0"/>
          </a:p>
        </p:txBody>
      </p:sp>
      <p:sp>
        <p:nvSpPr>
          <p:cNvPr id="80" name="Shape 159">
            <a:extLst>
              <a:ext uri="{FF2B5EF4-FFF2-40B4-BE49-F238E27FC236}">
                <a16:creationId xmlns:a16="http://schemas.microsoft.com/office/drawing/2014/main" id="{7A1627F2-8A91-4D94-9CDD-BFC29162393D}"/>
              </a:ext>
            </a:extLst>
          </p:cNvPr>
          <p:cNvSpPr txBox="1">
            <a:spLocks/>
          </p:cNvSpPr>
          <p:nvPr/>
        </p:nvSpPr>
        <p:spPr>
          <a:xfrm>
            <a:off x="559844" y="1953973"/>
            <a:ext cx="2898705" cy="19775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800" dirty="0"/>
              <a:t>Matrix:</a:t>
            </a:r>
          </a:p>
          <a:p>
            <a:pPr algn="l">
              <a:buSzPct val="25000"/>
            </a:pPr>
            <a:r>
              <a:rPr lang="en-US" sz="1800" b="0" dirty="0">
                <a:solidFill>
                  <a:srgbClr val="FF0000"/>
                </a:solidFill>
              </a:rPr>
              <a:t>source 1: </a:t>
            </a:r>
            <a:r>
              <a:rPr lang="de-DE" sz="1800" b="0" dirty="0">
                <a:solidFill>
                  <a:srgbClr val="FF0000"/>
                </a:solidFill>
              </a:rPr>
              <a:t>2,</a:t>
            </a:r>
            <a:r>
              <a:rPr lang="en-US" sz="1800" b="0" dirty="0">
                <a:solidFill>
                  <a:srgbClr val="FF0000"/>
                </a:solidFill>
              </a:rPr>
              <a:t>3,4,5</a:t>
            </a:r>
          </a:p>
          <a:p>
            <a:pPr algn="l">
              <a:buSzPct val="25000"/>
            </a:pPr>
            <a:r>
              <a:rPr lang="en-US" sz="1800" b="0" dirty="0">
                <a:solidFill>
                  <a:srgbClr val="0202CA"/>
                </a:solidFill>
              </a:rPr>
              <a:t>source 2: 3,4,5,1</a:t>
            </a:r>
          </a:p>
          <a:p>
            <a:pPr algn="l">
              <a:buSzPct val="25000"/>
            </a:pPr>
            <a:r>
              <a:rPr lang="en-US" sz="1800" b="0" dirty="0">
                <a:solidFill>
                  <a:srgbClr val="00B050"/>
                </a:solidFill>
              </a:rPr>
              <a:t>source 3: 4,5,1,2</a:t>
            </a:r>
          </a:p>
        </p:txBody>
      </p:sp>
      <p:cxnSp>
        <p:nvCxnSpPr>
          <p:cNvPr id="81" name="Gerade Verbindung mit Pfeil 71">
            <a:extLst>
              <a:ext uri="{FF2B5EF4-FFF2-40B4-BE49-F238E27FC236}">
                <a16:creationId xmlns:a16="http://schemas.microsoft.com/office/drawing/2014/main" id="{EBC4D0EC-A106-44A1-8232-C3960F984949}"/>
              </a:ext>
            </a:extLst>
          </p:cNvPr>
          <p:cNvCxnSpPr/>
          <p:nvPr/>
        </p:nvCxnSpPr>
        <p:spPr>
          <a:xfrm flipV="1">
            <a:off x="4270677" y="2047635"/>
            <a:ext cx="2861875" cy="186688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46">
            <a:extLst>
              <a:ext uri="{FF2B5EF4-FFF2-40B4-BE49-F238E27FC236}">
                <a16:creationId xmlns:a16="http://schemas.microsoft.com/office/drawing/2014/main" id="{8220C834-52A4-4471-95C2-72443A5F628B}"/>
              </a:ext>
            </a:extLst>
          </p:cNvPr>
          <p:cNvCxnSpPr>
            <a:endCxn id="103" idx="2"/>
          </p:cNvCxnSpPr>
          <p:nvPr/>
        </p:nvCxnSpPr>
        <p:spPr>
          <a:xfrm flipH="1" flipV="1">
            <a:off x="4212867" y="2319437"/>
            <a:ext cx="35098" cy="153637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Gerade Verbindung mit Pfeil 47">
            <a:extLst>
              <a:ext uri="{FF2B5EF4-FFF2-40B4-BE49-F238E27FC236}">
                <a16:creationId xmlns:a16="http://schemas.microsoft.com/office/drawing/2014/main" id="{623D21DC-85FC-44A8-AC5F-36936B3B43A4}"/>
              </a:ext>
            </a:extLst>
          </p:cNvPr>
          <p:cNvCxnSpPr/>
          <p:nvPr/>
        </p:nvCxnSpPr>
        <p:spPr>
          <a:xfrm>
            <a:off x="4362265" y="3970107"/>
            <a:ext cx="1468587" cy="79994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mit Pfeil 48">
            <a:extLst>
              <a:ext uri="{FF2B5EF4-FFF2-40B4-BE49-F238E27FC236}">
                <a16:creationId xmlns:a16="http://schemas.microsoft.com/office/drawing/2014/main" id="{AC6BBE6E-D248-4B25-940E-87EBA4B39242}"/>
              </a:ext>
            </a:extLst>
          </p:cNvPr>
          <p:cNvCxnSpPr/>
          <p:nvPr/>
        </p:nvCxnSpPr>
        <p:spPr>
          <a:xfrm>
            <a:off x="7216459" y="2024187"/>
            <a:ext cx="55841" cy="188176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Gerade Verbindung mit Pfeil 49">
            <a:extLst>
              <a:ext uri="{FF2B5EF4-FFF2-40B4-BE49-F238E27FC236}">
                <a16:creationId xmlns:a16="http://schemas.microsoft.com/office/drawing/2014/main" id="{0ECB2841-5AF4-4DF2-A974-085EEA301022}"/>
              </a:ext>
            </a:extLst>
          </p:cNvPr>
          <p:cNvCxnSpPr/>
          <p:nvPr/>
        </p:nvCxnSpPr>
        <p:spPr>
          <a:xfrm>
            <a:off x="5820528" y="1238278"/>
            <a:ext cx="1410286" cy="81851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Gerade Verbindung mit Pfeil 51">
            <a:extLst>
              <a:ext uri="{FF2B5EF4-FFF2-40B4-BE49-F238E27FC236}">
                <a16:creationId xmlns:a16="http://schemas.microsoft.com/office/drawing/2014/main" id="{390FBBBA-07A6-436B-9956-E5AC2A8087FC}"/>
              </a:ext>
            </a:extLst>
          </p:cNvPr>
          <p:cNvCxnSpPr/>
          <p:nvPr/>
        </p:nvCxnSpPr>
        <p:spPr>
          <a:xfrm>
            <a:off x="4178586" y="2077460"/>
            <a:ext cx="3208014" cy="1942791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Gerade Verbindung mit Pfeil 53">
            <a:extLst>
              <a:ext uri="{FF2B5EF4-FFF2-40B4-BE49-F238E27FC236}">
                <a16:creationId xmlns:a16="http://schemas.microsoft.com/office/drawing/2014/main" id="{02B11757-1B05-492A-9374-37D6E0F9D75F}"/>
              </a:ext>
            </a:extLst>
          </p:cNvPr>
          <p:cNvCxnSpPr/>
          <p:nvPr/>
        </p:nvCxnSpPr>
        <p:spPr>
          <a:xfrm>
            <a:off x="5830852" y="1251507"/>
            <a:ext cx="1406351" cy="26800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Gerade Verbindung mit Pfeil 56">
            <a:extLst>
              <a:ext uri="{FF2B5EF4-FFF2-40B4-BE49-F238E27FC236}">
                <a16:creationId xmlns:a16="http://schemas.microsoft.com/office/drawing/2014/main" id="{BAD38D17-0587-45FE-9B35-5DC4E6EB37F7}"/>
              </a:ext>
            </a:extLst>
          </p:cNvPr>
          <p:cNvCxnSpPr/>
          <p:nvPr/>
        </p:nvCxnSpPr>
        <p:spPr>
          <a:xfrm flipV="1">
            <a:off x="5830852" y="1988021"/>
            <a:ext cx="1352345" cy="278202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 Verbindung mit Pfeil 59">
            <a:extLst>
              <a:ext uri="{FF2B5EF4-FFF2-40B4-BE49-F238E27FC236}">
                <a16:creationId xmlns:a16="http://schemas.microsoft.com/office/drawing/2014/main" id="{34B2DDB4-0FAC-415D-96D0-537620EB13F3}"/>
              </a:ext>
            </a:extLst>
          </p:cNvPr>
          <p:cNvCxnSpPr/>
          <p:nvPr/>
        </p:nvCxnSpPr>
        <p:spPr>
          <a:xfrm flipH="1" flipV="1">
            <a:off x="4273161" y="2108000"/>
            <a:ext cx="1671991" cy="2776347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 Verbindung mit Pfeil 61">
            <a:extLst>
              <a:ext uri="{FF2B5EF4-FFF2-40B4-BE49-F238E27FC236}">
                <a16:creationId xmlns:a16="http://schemas.microsoft.com/office/drawing/2014/main" id="{2A67FB5E-DFA7-4AF1-B487-E20AC0397C42}"/>
              </a:ext>
            </a:extLst>
          </p:cNvPr>
          <p:cNvCxnSpPr/>
          <p:nvPr/>
        </p:nvCxnSpPr>
        <p:spPr>
          <a:xfrm flipH="1" flipV="1">
            <a:off x="5820529" y="1278758"/>
            <a:ext cx="8327" cy="35756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64">
            <a:extLst>
              <a:ext uri="{FF2B5EF4-FFF2-40B4-BE49-F238E27FC236}">
                <a16:creationId xmlns:a16="http://schemas.microsoft.com/office/drawing/2014/main" id="{B15BD85D-DAC6-4D60-A096-849A1D4A231C}"/>
              </a:ext>
            </a:extLst>
          </p:cNvPr>
          <p:cNvCxnSpPr/>
          <p:nvPr/>
        </p:nvCxnSpPr>
        <p:spPr>
          <a:xfrm flipV="1">
            <a:off x="4224445" y="1256856"/>
            <a:ext cx="1571309" cy="2725903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Gerade Verbindung mit Pfeil 67">
            <a:extLst>
              <a:ext uri="{FF2B5EF4-FFF2-40B4-BE49-F238E27FC236}">
                <a16:creationId xmlns:a16="http://schemas.microsoft.com/office/drawing/2014/main" id="{F3E90360-648D-4CCB-AA80-95091EAD2ED5}"/>
              </a:ext>
            </a:extLst>
          </p:cNvPr>
          <p:cNvCxnSpPr/>
          <p:nvPr/>
        </p:nvCxnSpPr>
        <p:spPr>
          <a:xfrm>
            <a:off x="4277066" y="2043249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Gerade Verbindung mit Pfeil 70">
            <a:extLst>
              <a:ext uri="{FF2B5EF4-FFF2-40B4-BE49-F238E27FC236}">
                <a16:creationId xmlns:a16="http://schemas.microsoft.com/office/drawing/2014/main" id="{DA6F40B1-EA8F-4E4F-BBBC-5339F19470BB}"/>
              </a:ext>
            </a:extLst>
          </p:cNvPr>
          <p:cNvCxnSpPr/>
          <p:nvPr/>
        </p:nvCxnSpPr>
        <p:spPr>
          <a:xfrm>
            <a:off x="4205544" y="3914523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Gerade Verbindung mit Pfeil 9">
            <a:extLst>
              <a:ext uri="{FF2B5EF4-FFF2-40B4-BE49-F238E27FC236}">
                <a16:creationId xmlns:a16="http://schemas.microsoft.com/office/drawing/2014/main" id="{31AEED97-B16E-4980-B826-0E18EEBBD216}"/>
              </a:ext>
            </a:extLst>
          </p:cNvPr>
          <p:cNvCxnSpPr/>
          <p:nvPr/>
        </p:nvCxnSpPr>
        <p:spPr>
          <a:xfrm flipV="1">
            <a:off x="4440180" y="1344014"/>
            <a:ext cx="1120642" cy="65648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Gerade Verbindung mit Pfeil 50">
            <a:extLst>
              <a:ext uri="{FF2B5EF4-FFF2-40B4-BE49-F238E27FC236}">
                <a16:creationId xmlns:a16="http://schemas.microsoft.com/office/drawing/2014/main" id="{D9C0E11F-A727-4E50-8A64-E51EF5E20CDC}"/>
              </a:ext>
            </a:extLst>
          </p:cNvPr>
          <p:cNvCxnSpPr/>
          <p:nvPr/>
        </p:nvCxnSpPr>
        <p:spPr>
          <a:xfrm flipV="1">
            <a:off x="5830852" y="3931553"/>
            <a:ext cx="1441448" cy="83849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Shape 181">
            <a:extLst>
              <a:ext uri="{FF2B5EF4-FFF2-40B4-BE49-F238E27FC236}">
                <a16:creationId xmlns:a16="http://schemas.microsoft.com/office/drawing/2014/main" id="{AF20E679-8CE2-4DB5-A520-1E1ED77796F2}"/>
              </a:ext>
            </a:extLst>
          </p:cNvPr>
          <p:cNvSpPr/>
          <p:nvPr/>
        </p:nvSpPr>
        <p:spPr>
          <a:xfrm>
            <a:off x="5509010" y="965972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97" name="Shape 159">
            <a:extLst>
              <a:ext uri="{FF2B5EF4-FFF2-40B4-BE49-F238E27FC236}">
                <a16:creationId xmlns:a16="http://schemas.microsoft.com/office/drawing/2014/main" id="{D8796CEA-752E-4522-B12D-EED18FB4BB81}"/>
              </a:ext>
            </a:extLst>
          </p:cNvPr>
          <p:cNvSpPr txBox="1">
            <a:spLocks/>
          </p:cNvSpPr>
          <p:nvPr/>
        </p:nvSpPr>
        <p:spPr>
          <a:xfrm>
            <a:off x="5550497" y="1017177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1</a:t>
            </a:r>
            <a:endParaRPr lang="en-US" sz="2400" baseline="-25000" dirty="0"/>
          </a:p>
        </p:txBody>
      </p:sp>
      <p:sp>
        <p:nvSpPr>
          <p:cNvPr id="98" name="Shape 181">
            <a:extLst>
              <a:ext uri="{FF2B5EF4-FFF2-40B4-BE49-F238E27FC236}">
                <a16:creationId xmlns:a16="http://schemas.microsoft.com/office/drawing/2014/main" id="{A6EBCDCE-7D4B-4A0A-A170-1257C4DD6148}"/>
              </a:ext>
            </a:extLst>
          </p:cNvPr>
          <p:cNvSpPr/>
          <p:nvPr/>
        </p:nvSpPr>
        <p:spPr>
          <a:xfrm>
            <a:off x="6960783" y="361506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99" name="Shape 159">
            <a:extLst>
              <a:ext uri="{FF2B5EF4-FFF2-40B4-BE49-F238E27FC236}">
                <a16:creationId xmlns:a16="http://schemas.microsoft.com/office/drawing/2014/main" id="{F97FF60B-8AB1-4B4D-83B9-D964723BE5D5}"/>
              </a:ext>
            </a:extLst>
          </p:cNvPr>
          <p:cNvSpPr txBox="1">
            <a:spLocks/>
          </p:cNvSpPr>
          <p:nvPr/>
        </p:nvSpPr>
        <p:spPr>
          <a:xfrm>
            <a:off x="7002270" y="366627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3</a:t>
            </a:r>
            <a:endParaRPr lang="en-US" sz="2400" baseline="-25000" dirty="0"/>
          </a:p>
        </p:txBody>
      </p:sp>
      <p:sp>
        <p:nvSpPr>
          <p:cNvPr id="100" name="Shape 181">
            <a:extLst>
              <a:ext uri="{FF2B5EF4-FFF2-40B4-BE49-F238E27FC236}">
                <a16:creationId xmlns:a16="http://schemas.microsoft.com/office/drawing/2014/main" id="{B2A567A6-BD99-4FF9-8BF7-7C394CFFF4B1}"/>
              </a:ext>
            </a:extLst>
          </p:cNvPr>
          <p:cNvSpPr/>
          <p:nvPr/>
        </p:nvSpPr>
        <p:spPr>
          <a:xfrm>
            <a:off x="5519335" y="4479163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1" name="Shape 159">
            <a:extLst>
              <a:ext uri="{FF2B5EF4-FFF2-40B4-BE49-F238E27FC236}">
                <a16:creationId xmlns:a16="http://schemas.microsoft.com/office/drawing/2014/main" id="{3DD04B28-C5EB-4A00-8B0C-973FC4B0AFDD}"/>
              </a:ext>
            </a:extLst>
          </p:cNvPr>
          <p:cNvSpPr txBox="1">
            <a:spLocks/>
          </p:cNvSpPr>
          <p:nvPr/>
        </p:nvSpPr>
        <p:spPr>
          <a:xfrm>
            <a:off x="5560822" y="4530368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4</a:t>
            </a:r>
            <a:endParaRPr lang="en-US" sz="2400" baseline="-25000" dirty="0"/>
          </a:p>
        </p:txBody>
      </p:sp>
      <p:sp>
        <p:nvSpPr>
          <p:cNvPr id="102" name="Shape 181">
            <a:extLst>
              <a:ext uri="{FF2B5EF4-FFF2-40B4-BE49-F238E27FC236}">
                <a16:creationId xmlns:a16="http://schemas.microsoft.com/office/drawing/2014/main" id="{FF7F8D68-4EA1-4609-B67D-F89480227F53}"/>
              </a:ext>
            </a:extLst>
          </p:cNvPr>
          <p:cNvSpPr/>
          <p:nvPr/>
        </p:nvSpPr>
        <p:spPr>
          <a:xfrm>
            <a:off x="3901349" y="178887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3" name="Shape 159">
            <a:extLst>
              <a:ext uri="{FF2B5EF4-FFF2-40B4-BE49-F238E27FC236}">
                <a16:creationId xmlns:a16="http://schemas.microsoft.com/office/drawing/2014/main" id="{A0764C5E-024B-4050-9651-8072634158CF}"/>
              </a:ext>
            </a:extLst>
          </p:cNvPr>
          <p:cNvSpPr txBox="1">
            <a:spLocks/>
          </p:cNvSpPr>
          <p:nvPr/>
        </p:nvSpPr>
        <p:spPr>
          <a:xfrm>
            <a:off x="3942836" y="184007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AT" sz="2400" dirty="0"/>
              <a:t>t</a:t>
            </a:r>
            <a:endParaRPr lang="en-US" sz="2400" baseline="-25000" dirty="0"/>
          </a:p>
        </p:txBody>
      </p:sp>
      <p:sp>
        <p:nvSpPr>
          <p:cNvPr id="104" name="Shape 181">
            <a:extLst>
              <a:ext uri="{FF2B5EF4-FFF2-40B4-BE49-F238E27FC236}">
                <a16:creationId xmlns:a16="http://schemas.microsoft.com/office/drawing/2014/main" id="{16F30A18-3AD9-4C79-9856-2CDD4CFFF675}"/>
              </a:ext>
            </a:extLst>
          </p:cNvPr>
          <p:cNvSpPr/>
          <p:nvPr/>
        </p:nvSpPr>
        <p:spPr>
          <a:xfrm>
            <a:off x="3936447" y="367908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5" name="Shape 159">
            <a:extLst>
              <a:ext uri="{FF2B5EF4-FFF2-40B4-BE49-F238E27FC236}">
                <a16:creationId xmlns:a16="http://schemas.microsoft.com/office/drawing/2014/main" id="{D294254A-6613-4B85-A4F2-9F3D5B64B4C7}"/>
              </a:ext>
            </a:extLst>
          </p:cNvPr>
          <p:cNvSpPr txBox="1">
            <a:spLocks/>
          </p:cNvSpPr>
          <p:nvPr/>
        </p:nvSpPr>
        <p:spPr>
          <a:xfrm>
            <a:off x="3977934" y="373028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5</a:t>
            </a:r>
            <a:endParaRPr lang="en-US" sz="2400" baseline="-25000" dirty="0"/>
          </a:p>
        </p:txBody>
      </p:sp>
      <p:sp>
        <p:nvSpPr>
          <p:cNvPr id="106" name="Shape 181">
            <a:extLst>
              <a:ext uri="{FF2B5EF4-FFF2-40B4-BE49-F238E27FC236}">
                <a16:creationId xmlns:a16="http://schemas.microsoft.com/office/drawing/2014/main" id="{B9069DC0-982E-4171-88BB-B6BB5CE88625}"/>
              </a:ext>
            </a:extLst>
          </p:cNvPr>
          <p:cNvSpPr/>
          <p:nvPr/>
        </p:nvSpPr>
        <p:spPr>
          <a:xfrm>
            <a:off x="6925685" y="172485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7" name="Shape 159">
            <a:extLst>
              <a:ext uri="{FF2B5EF4-FFF2-40B4-BE49-F238E27FC236}">
                <a16:creationId xmlns:a16="http://schemas.microsoft.com/office/drawing/2014/main" id="{49960AC0-578D-40BC-90B9-096353DB97ED}"/>
              </a:ext>
            </a:extLst>
          </p:cNvPr>
          <p:cNvSpPr txBox="1">
            <a:spLocks/>
          </p:cNvSpPr>
          <p:nvPr/>
        </p:nvSpPr>
        <p:spPr>
          <a:xfrm>
            <a:off x="6967172" y="177606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2</a:t>
            </a:r>
            <a:endParaRPr lang="en-US" sz="2400" baseline="-25000" dirty="0"/>
          </a:p>
        </p:txBody>
      </p:sp>
      <p:sp>
        <p:nvSpPr>
          <p:cNvPr id="108" name="Shape 159">
            <a:extLst>
              <a:ext uri="{FF2B5EF4-FFF2-40B4-BE49-F238E27FC236}">
                <a16:creationId xmlns:a16="http://schemas.microsoft.com/office/drawing/2014/main" id="{AD18E353-1D97-4B61-B483-089162FB2101}"/>
              </a:ext>
            </a:extLst>
          </p:cNvPr>
          <p:cNvSpPr txBox="1">
            <a:spLocks/>
          </p:cNvSpPr>
          <p:nvPr/>
        </p:nvSpPr>
        <p:spPr>
          <a:xfrm>
            <a:off x="2338416" y="790992"/>
            <a:ext cx="2441926" cy="857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1950" dirty="0"/>
              <a:t>Traffic demand:</a:t>
            </a:r>
          </a:p>
          <a:p>
            <a:pPr>
              <a:buSzPct val="25000"/>
            </a:pPr>
            <a:r>
              <a:rPr lang="en-US" sz="1950" dirty="0"/>
              <a:t>{1,2,3}-&gt;t</a:t>
            </a:r>
          </a:p>
        </p:txBody>
      </p:sp>
      <p:cxnSp>
        <p:nvCxnSpPr>
          <p:cNvPr id="109" name="Gerade Verbindung mit Pfeil 52">
            <a:extLst>
              <a:ext uri="{FF2B5EF4-FFF2-40B4-BE49-F238E27FC236}">
                <a16:creationId xmlns:a16="http://schemas.microsoft.com/office/drawing/2014/main" id="{5EDCA2AF-DD79-472D-B9C3-4256401FD814}"/>
              </a:ext>
            </a:extLst>
          </p:cNvPr>
          <p:cNvCxnSpPr>
            <a:cxnSpLocks/>
          </p:cNvCxnSpPr>
          <p:nvPr/>
        </p:nvCxnSpPr>
        <p:spPr>
          <a:xfrm>
            <a:off x="6072798" y="1331448"/>
            <a:ext cx="859277" cy="5430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60">
            <a:extLst>
              <a:ext uri="{FF2B5EF4-FFF2-40B4-BE49-F238E27FC236}">
                <a16:creationId xmlns:a16="http://schemas.microsoft.com/office/drawing/2014/main" id="{F27CFEA2-DC44-4835-AE63-285D74901CE6}"/>
              </a:ext>
            </a:extLst>
          </p:cNvPr>
          <p:cNvCxnSpPr>
            <a:cxnSpLocks/>
          </p:cNvCxnSpPr>
          <p:nvPr/>
        </p:nvCxnSpPr>
        <p:spPr>
          <a:xfrm>
            <a:off x="7251667" y="2390152"/>
            <a:ext cx="25243" cy="12476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62">
            <a:extLst>
              <a:ext uri="{FF2B5EF4-FFF2-40B4-BE49-F238E27FC236}">
                <a16:creationId xmlns:a16="http://schemas.microsoft.com/office/drawing/2014/main" id="{88AD0092-F286-4CD5-B097-223376A74FAA}"/>
              </a:ext>
            </a:extLst>
          </p:cNvPr>
          <p:cNvCxnSpPr>
            <a:cxnSpLocks/>
          </p:cNvCxnSpPr>
          <p:nvPr/>
        </p:nvCxnSpPr>
        <p:spPr>
          <a:xfrm flipH="1">
            <a:off x="6100882" y="4131945"/>
            <a:ext cx="831193" cy="4879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65">
            <a:extLst>
              <a:ext uri="{FF2B5EF4-FFF2-40B4-BE49-F238E27FC236}">
                <a16:creationId xmlns:a16="http://schemas.microsoft.com/office/drawing/2014/main" id="{BB37516A-C277-47E9-9571-B0A1242C364C}"/>
              </a:ext>
            </a:extLst>
          </p:cNvPr>
          <p:cNvCxnSpPr>
            <a:cxnSpLocks/>
          </p:cNvCxnSpPr>
          <p:nvPr/>
        </p:nvCxnSpPr>
        <p:spPr>
          <a:xfrm flipH="1" flipV="1">
            <a:off x="4448803" y="2374666"/>
            <a:ext cx="1167889" cy="20483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54">
            <a:extLst>
              <a:ext uri="{FF2B5EF4-FFF2-40B4-BE49-F238E27FC236}">
                <a16:creationId xmlns:a16="http://schemas.microsoft.com/office/drawing/2014/main" id="{1ACD792F-10BA-4DEA-8489-93AA8E49A038}"/>
              </a:ext>
            </a:extLst>
          </p:cNvPr>
          <p:cNvCxnSpPr>
            <a:cxnSpLocks/>
          </p:cNvCxnSpPr>
          <p:nvPr/>
        </p:nvCxnSpPr>
        <p:spPr>
          <a:xfrm>
            <a:off x="7368747" y="2353093"/>
            <a:ext cx="16631" cy="1261974"/>
          </a:xfrm>
          <a:prstGeom prst="straightConnector1">
            <a:avLst/>
          </a:prstGeom>
          <a:ln w="76200">
            <a:solidFill>
              <a:srgbClr val="0202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55">
            <a:extLst>
              <a:ext uri="{FF2B5EF4-FFF2-40B4-BE49-F238E27FC236}">
                <a16:creationId xmlns:a16="http://schemas.microsoft.com/office/drawing/2014/main" id="{E28791AA-2F6F-4394-8B29-20B822769F92}"/>
              </a:ext>
            </a:extLst>
          </p:cNvPr>
          <p:cNvCxnSpPr>
            <a:cxnSpLocks/>
            <a:endCxn id="100" idx="3"/>
          </p:cNvCxnSpPr>
          <p:nvPr/>
        </p:nvCxnSpPr>
        <p:spPr>
          <a:xfrm flipH="1">
            <a:off x="6100882" y="4248040"/>
            <a:ext cx="919390" cy="52200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mit Pfeil 57">
            <a:extLst>
              <a:ext uri="{FF2B5EF4-FFF2-40B4-BE49-F238E27FC236}">
                <a16:creationId xmlns:a16="http://schemas.microsoft.com/office/drawing/2014/main" id="{1921A6B3-E488-4EDB-9F5B-EE212888CD7D}"/>
              </a:ext>
            </a:extLst>
          </p:cNvPr>
          <p:cNvCxnSpPr>
            <a:cxnSpLocks/>
          </p:cNvCxnSpPr>
          <p:nvPr/>
        </p:nvCxnSpPr>
        <p:spPr>
          <a:xfrm flipH="1">
            <a:off x="6162748" y="4301814"/>
            <a:ext cx="1030888" cy="652467"/>
          </a:xfrm>
          <a:prstGeom prst="straightConnector1">
            <a:avLst/>
          </a:prstGeom>
          <a:ln w="76200">
            <a:solidFill>
              <a:srgbClr val="0202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68">
            <a:extLst>
              <a:ext uri="{FF2B5EF4-FFF2-40B4-BE49-F238E27FC236}">
                <a16:creationId xmlns:a16="http://schemas.microsoft.com/office/drawing/2014/main" id="{6473E032-DAC6-4A1B-920C-BAC216F1C4F0}"/>
              </a:ext>
            </a:extLst>
          </p:cNvPr>
          <p:cNvCxnSpPr>
            <a:cxnSpLocks/>
          </p:cNvCxnSpPr>
          <p:nvPr/>
        </p:nvCxnSpPr>
        <p:spPr>
          <a:xfrm flipH="1" flipV="1">
            <a:off x="4574511" y="2234135"/>
            <a:ext cx="1176030" cy="208751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57">
            <a:extLst>
              <a:ext uri="{FF2B5EF4-FFF2-40B4-BE49-F238E27FC236}">
                <a16:creationId xmlns:a16="http://schemas.microsoft.com/office/drawing/2014/main" id="{F666EB9E-9816-4479-8883-325C345B904A}"/>
              </a:ext>
            </a:extLst>
          </p:cNvPr>
          <p:cNvCxnSpPr>
            <a:cxnSpLocks/>
          </p:cNvCxnSpPr>
          <p:nvPr/>
        </p:nvCxnSpPr>
        <p:spPr>
          <a:xfrm flipH="1" flipV="1">
            <a:off x="4304481" y="2487796"/>
            <a:ext cx="1141859" cy="1957291"/>
          </a:xfrm>
          <a:prstGeom prst="straightConnector1">
            <a:avLst/>
          </a:prstGeom>
          <a:ln w="76200">
            <a:solidFill>
              <a:srgbClr val="0202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>
            <a:extLst>
              <a:ext uri="{FF2B5EF4-FFF2-40B4-BE49-F238E27FC236}">
                <a16:creationId xmlns:a16="http://schemas.microsoft.com/office/drawing/2014/main" id="{5A858A75-6903-4CED-AA79-DB1946CFE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550" y="1386341"/>
            <a:ext cx="420528" cy="420528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3EB8AED6-0F8A-4618-BBD3-BD806133E0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133" y="1843178"/>
            <a:ext cx="420528" cy="420528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DE9B32C7-A015-40D2-8E82-0F63D5FFD6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864" y="3085581"/>
            <a:ext cx="420528" cy="420528"/>
          </a:xfrm>
          <a:prstGeom prst="rect">
            <a:avLst/>
          </a:prstGeom>
        </p:spPr>
      </p:pic>
      <p:sp>
        <p:nvSpPr>
          <p:cNvPr id="121" name="Shape 159">
            <a:extLst>
              <a:ext uri="{FF2B5EF4-FFF2-40B4-BE49-F238E27FC236}">
                <a16:creationId xmlns:a16="http://schemas.microsoft.com/office/drawing/2014/main" id="{0AEB7780-028B-45F0-8F0E-593CC4CDA60A}"/>
              </a:ext>
            </a:extLst>
          </p:cNvPr>
          <p:cNvSpPr txBox="1">
            <a:spLocks/>
          </p:cNvSpPr>
          <p:nvPr/>
        </p:nvSpPr>
        <p:spPr>
          <a:xfrm>
            <a:off x="5142163" y="-36535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2,3,4,5,…</a:t>
            </a:r>
          </a:p>
        </p:txBody>
      </p:sp>
      <p:sp>
        <p:nvSpPr>
          <p:cNvPr id="122" name="Shape 159">
            <a:extLst>
              <a:ext uri="{FF2B5EF4-FFF2-40B4-BE49-F238E27FC236}">
                <a16:creationId xmlns:a16="http://schemas.microsoft.com/office/drawing/2014/main" id="{A1F56535-82F1-4625-A9DC-D428F52EF0CA}"/>
              </a:ext>
            </a:extLst>
          </p:cNvPr>
          <p:cNvSpPr txBox="1">
            <a:spLocks/>
          </p:cNvSpPr>
          <p:nvPr/>
        </p:nvSpPr>
        <p:spPr>
          <a:xfrm>
            <a:off x="7550136" y="1265193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3,4,5,…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202CA"/>
                </a:solidFill>
              </a:rPr>
              <a:t>flow 2-&gt;</a:t>
            </a:r>
            <a:r>
              <a:rPr lang="en-AT" sz="1400" b="0" dirty="0">
                <a:solidFill>
                  <a:srgbClr val="0202CA"/>
                </a:solidFill>
              </a:rPr>
              <a:t>t</a:t>
            </a:r>
            <a:r>
              <a:rPr lang="en-US" sz="1400" b="0" dirty="0">
                <a:solidFill>
                  <a:srgbClr val="0202CA"/>
                </a:solidFill>
              </a:rPr>
              <a:t>: 3,4,5,…</a:t>
            </a:r>
          </a:p>
        </p:txBody>
      </p:sp>
      <p:sp>
        <p:nvSpPr>
          <p:cNvPr id="123" name="Shape 159">
            <a:extLst>
              <a:ext uri="{FF2B5EF4-FFF2-40B4-BE49-F238E27FC236}">
                <a16:creationId xmlns:a16="http://schemas.microsoft.com/office/drawing/2014/main" id="{766E51F2-F16D-40C2-8FC3-91C79D2765A2}"/>
              </a:ext>
            </a:extLst>
          </p:cNvPr>
          <p:cNvSpPr txBox="1">
            <a:spLocks/>
          </p:cNvSpPr>
          <p:nvPr/>
        </p:nvSpPr>
        <p:spPr>
          <a:xfrm>
            <a:off x="7575592" y="3163322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202CA"/>
                </a:solidFill>
              </a:rPr>
              <a:t>flow 2-&gt;</a:t>
            </a:r>
            <a:r>
              <a:rPr lang="en-AT" sz="1400" b="0" dirty="0">
                <a:solidFill>
                  <a:srgbClr val="0202CA"/>
                </a:solidFill>
              </a:rPr>
              <a:t>t</a:t>
            </a:r>
            <a:r>
              <a:rPr lang="en-US" sz="1400" b="0" dirty="0">
                <a:solidFill>
                  <a:srgbClr val="0202CA"/>
                </a:solidFill>
              </a:rPr>
              <a:t>: 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0B050"/>
                </a:solidFill>
              </a:rPr>
              <a:t>flow 3-&gt;</a:t>
            </a:r>
            <a:r>
              <a:rPr lang="en-AT" sz="1400" b="0" dirty="0">
                <a:solidFill>
                  <a:srgbClr val="00B050"/>
                </a:solidFill>
              </a:rPr>
              <a:t>t</a:t>
            </a:r>
            <a:r>
              <a:rPr lang="en-US" sz="1400" b="0" dirty="0">
                <a:solidFill>
                  <a:srgbClr val="00B050"/>
                </a:solidFill>
              </a:rPr>
              <a:t>: 4,5,…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A1141C1-6FD0-49DC-9F9E-DE2A9F0E95BB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dirty="0">
                <a:solidFill>
                  <a:schemeClr val="bg1">
                    <a:lumMod val="75000"/>
                  </a:schemeClr>
                </a:solidFill>
              </a:rPr>
              <a:t>50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476666"/>
      </p:ext>
    </p:extLst>
  </p:cSld>
  <p:clrMapOvr>
    <a:masterClrMapping/>
  </p:clrMapOvr>
  <p:transition spd="slow"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2">
            <a:extLst>
              <a:ext uri="{FF2B5EF4-FFF2-40B4-BE49-F238E27FC236}">
                <a16:creationId xmlns:a16="http://schemas.microsoft.com/office/drawing/2014/main" id="{4446E6E8-CA6A-4D5B-9894-A82F2EDB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9622" y="-47284"/>
            <a:ext cx="7555176" cy="857250"/>
          </a:xfrm>
        </p:spPr>
        <p:txBody>
          <a:bodyPr>
            <a:normAutofit/>
          </a:bodyPr>
          <a:lstStyle/>
          <a:p>
            <a:r>
              <a:rPr lang="de-DE" sz="3100" dirty="0"/>
              <a:t>Failover Matrix </a:t>
            </a:r>
            <a:r>
              <a:rPr lang="de-DE" sz="3100" dirty="0" err="1"/>
              <a:t>Representation</a:t>
            </a:r>
            <a:endParaRPr lang="de-DE" sz="31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1871DFE-342D-4C3C-B47C-F5D4B87C9C95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dirty="0">
                <a:solidFill>
                  <a:schemeClr val="bg1">
                    <a:lumMod val="75000"/>
                  </a:schemeClr>
                </a:solidFill>
              </a:rPr>
              <a:t>50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8" name="Shape 159">
            <a:extLst>
              <a:ext uri="{FF2B5EF4-FFF2-40B4-BE49-F238E27FC236}">
                <a16:creationId xmlns:a16="http://schemas.microsoft.com/office/drawing/2014/main" id="{60FD74E6-8828-46CB-9F29-DBCF9C8A07BA}"/>
              </a:ext>
            </a:extLst>
          </p:cNvPr>
          <p:cNvSpPr txBox="1">
            <a:spLocks/>
          </p:cNvSpPr>
          <p:nvPr/>
        </p:nvSpPr>
        <p:spPr>
          <a:xfrm>
            <a:off x="559844" y="1953973"/>
            <a:ext cx="2898705" cy="19775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800" dirty="0"/>
              <a:t>Matrix:</a:t>
            </a:r>
          </a:p>
          <a:p>
            <a:pPr algn="l">
              <a:buSzPct val="25000"/>
            </a:pPr>
            <a:r>
              <a:rPr lang="en-US" sz="1800" b="0" dirty="0">
                <a:solidFill>
                  <a:srgbClr val="FF0000"/>
                </a:solidFill>
              </a:rPr>
              <a:t>source 1: </a:t>
            </a:r>
            <a:r>
              <a:rPr lang="de-DE" sz="1800" b="0" dirty="0">
                <a:solidFill>
                  <a:srgbClr val="FF0000"/>
                </a:solidFill>
              </a:rPr>
              <a:t>2,</a:t>
            </a:r>
            <a:r>
              <a:rPr lang="en-US" sz="1800" b="0" dirty="0">
                <a:solidFill>
                  <a:srgbClr val="FF0000"/>
                </a:solidFill>
              </a:rPr>
              <a:t>3,4,5</a:t>
            </a:r>
          </a:p>
          <a:p>
            <a:pPr algn="l">
              <a:buSzPct val="25000"/>
            </a:pPr>
            <a:r>
              <a:rPr lang="en-US" sz="1800" b="0" dirty="0">
                <a:solidFill>
                  <a:srgbClr val="0202CA"/>
                </a:solidFill>
              </a:rPr>
              <a:t>source 2: 3,4,5,1</a:t>
            </a:r>
          </a:p>
          <a:p>
            <a:pPr algn="l">
              <a:buSzPct val="25000"/>
            </a:pPr>
            <a:r>
              <a:rPr lang="en-US" sz="1800" b="0" dirty="0">
                <a:solidFill>
                  <a:srgbClr val="00B050"/>
                </a:solidFill>
              </a:rPr>
              <a:t>source 3: 4,5,1,2</a:t>
            </a:r>
          </a:p>
        </p:txBody>
      </p:sp>
      <p:sp>
        <p:nvSpPr>
          <p:cNvPr id="77" name="Shape 159">
            <a:extLst>
              <a:ext uri="{FF2B5EF4-FFF2-40B4-BE49-F238E27FC236}">
                <a16:creationId xmlns:a16="http://schemas.microsoft.com/office/drawing/2014/main" id="{408C3F4A-39A8-4BCD-A73F-01460EA7D5E7}"/>
              </a:ext>
            </a:extLst>
          </p:cNvPr>
          <p:cNvSpPr txBox="1">
            <a:spLocks/>
          </p:cNvSpPr>
          <p:nvPr/>
        </p:nvSpPr>
        <p:spPr>
          <a:xfrm>
            <a:off x="517228" y="3730289"/>
            <a:ext cx="2898705" cy="11895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de-DE" sz="1600" b="0" i="1" dirty="0"/>
              <a:t>Problem: </a:t>
            </a:r>
            <a:r>
              <a:rPr lang="de-DE" sz="1600" b="0" i="1" dirty="0" err="1"/>
              <a:t>failing</a:t>
            </a:r>
            <a:r>
              <a:rPr lang="de-DE" sz="1600" b="0" i="1" dirty="0"/>
              <a:t> link (3,t) will </a:t>
            </a:r>
            <a:r>
              <a:rPr lang="de-DE" sz="1600" b="0" i="1" dirty="0" err="1"/>
              <a:t>affect</a:t>
            </a:r>
            <a:r>
              <a:rPr lang="de-DE" sz="1600" b="0" i="1" dirty="0"/>
              <a:t> all </a:t>
            </a:r>
            <a:r>
              <a:rPr lang="de-DE" sz="1600" b="0" i="1" dirty="0" err="1"/>
              <a:t>three</a:t>
            </a:r>
            <a:r>
              <a:rPr lang="de-DE" sz="1600" b="0" i="1" dirty="0"/>
              <a:t> </a:t>
            </a:r>
            <a:r>
              <a:rPr lang="de-DE" sz="1600" b="0" i="1" dirty="0" err="1"/>
              <a:t>rerouted</a:t>
            </a:r>
            <a:r>
              <a:rPr lang="de-DE" sz="1600" b="0" i="1" dirty="0"/>
              <a:t> </a:t>
            </a:r>
            <a:r>
              <a:rPr lang="de-DE" sz="1600" b="0" i="1" dirty="0" err="1"/>
              <a:t>flows</a:t>
            </a:r>
            <a:r>
              <a:rPr lang="de-DE" sz="1600" b="0" i="1" dirty="0"/>
              <a:t>… In </a:t>
            </a:r>
            <a:r>
              <a:rPr lang="de-DE" sz="1600" b="0" i="1" dirty="0" err="1"/>
              <a:t>general</a:t>
            </a:r>
            <a:r>
              <a:rPr lang="de-DE" sz="1600" b="0" i="1" dirty="0"/>
              <a:t>: easy </a:t>
            </a:r>
            <a:r>
              <a:rPr lang="de-DE" sz="1600" b="0" i="1" dirty="0" err="1"/>
              <a:t>to</a:t>
            </a:r>
            <a:r>
              <a:rPr lang="de-DE" sz="1600" b="0" i="1" dirty="0"/>
              <a:t> </a:t>
            </a:r>
            <a:r>
              <a:rPr lang="de-DE" sz="1600" b="0" i="1" dirty="0" err="1"/>
              <a:t>create</a:t>
            </a:r>
            <a:r>
              <a:rPr lang="de-DE" sz="1600" b="0" i="1" dirty="0"/>
              <a:t> high </a:t>
            </a:r>
            <a:r>
              <a:rPr lang="de-DE" sz="1600" b="0" i="1" dirty="0" err="1"/>
              <a:t>load</a:t>
            </a:r>
            <a:r>
              <a:rPr lang="de-DE" sz="1600" b="0" i="1" dirty="0"/>
              <a:t> on </a:t>
            </a:r>
            <a:r>
              <a:rPr lang="de-DE" sz="1600" b="0" i="1" dirty="0" err="1"/>
              <a:t>node</a:t>
            </a:r>
            <a:r>
              <a:rPr lang="de-DE" sz="1600" b="0" i="1" dirty="0"/>
              <a:t> 4, </a:t>
            </a:r>
            <a:r>
              <a:rPr lang="de-DE" sz="1600" b="0" i="1" dirty="0" err="1"/>
              <a:t>as</a:t>
            </a:r>
            <a:r>
              <a:rPr lang="de-DE" sz="1600" b="0" i="1" dirty="0"/>
              <a:t> </a:t>
            </a:r>
            <a:r>
              <a:rPr lang="de-DE" sz="1600" b="0" i="1" dirty="0" err="1"/>
              <a:t>failures</a:t>
            </a:r>
            <a:r>
              <a:rPr lang="de-DE" sz="1600" b="0" i="1" dirty="0"/>
              <a:t> </a:t>
            </a:r>
            <a:r>
              <a:rPr lang="de-DE" sz="1600" b="0" i="1" dirty="0" err="1"/>
              <a:t>can</a:t>
            </a:r>
            <a:r>
              <a:rPr lang="de-DE" sz="1600" b="0" i="1" dirty="0"/>
              <a:t> </a:t>
            </a:r>
            <a:r>
              <a:rPr lang="de-DE" sz="1600" b="0" i="1" dirty="0" err="1"/>
              <a:t>be</a:t>
            </a:r>
            <a:r>
              <a:rPr lang="de-DE" sz="1600" b="0" i="1" dirty="0"/>
              <a:t> „</a:t>
            </a:r>
            <a:r>
              <a:rPr lang="de-DE" sz="1600" b="0" i="1" dirty="0" err="1"/>
              <a:t>reused</a:t>
            </a:r>
            <a:r>
              <a:rPr lang="de-DE" sz="1600" b="0" i="1" dirty="0"/>
              <a:t>“.</a:t>
            </a:r>
            <a:endParaRPr lang="en-US" sz="1600" b="0" dirty="0">
              <a:solidFill>
                <a:srgbClr val="00B050"/>
              </a:solidFill>
            </a:endParaRPr>
          </a:p>
        </p:txBody>
      </p:sp>
      <p:cxnSp>
        <p:nvCxnSpPr>
          <p:cNvPr id="81" name="Gerade Verbindung mit Pfeil 71">
            <a:extLst>
              <a:ext uri="{FF2B5EF4-FFF2-40B4-BE49-F238E27FC236}">
                <a16:creationId xmlns:a16="http://schemas.microsoft.com/office/drawing/2014/main" id="{5F6F46EF-CEDF-422C-BDA3-9CD3E7C54EE8}"/>
              </a:ext>
            </a:extLst>
          </p:cNvPr>
          <p:cNvCxnSpPr/>
          <p:nvPr/>
        </p:nvCxnSpPr>
        <p:spPr>
          <a:xfrm flipV="1">
            <a:off x="4270677" y="2047635"/>
            <a:ext cx="2861875" cy="186688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46">
            <a:extLst>
              <a:ext uri="{FF2B5EF4-FFF2-40B4-BE49-F238E27FC236}">
                <a16:creationId xmlns:a16="http://schemas.microsoft.com/office/drawing/2014/main" id="{6AB94F69-A117-4D81-821C-E543B85396C0}"/>
              </a:ext>
            </a:extLst>
          </p:cNvPr>
          <p:cNvCxnSpPr>
            <a:endCxn id="103" idx="2"/>
          </p:cNvCxnSpPr>
          <p:nvPr/>
        </p:nvCxnSpPr>
        <p:spPr>
          <a:xfrm flipH="1" flipV="1">
            <a:off x="4212867" y="2319437"/>
            <a:ext cx="35098" cy="153637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Gerade Verbindung mit Pfeil 47">
            <a:extLst>
              <a:ext uri="{FF2B5EF4-FFF2-40B4-BE49-F238E27FC236}">
                <a16:creationId xmlns:a16="http://schemas.microsoft.com/office/drawing/2014/main" id="{F57FCBF0-21BD-4790-B655-E74BD49A6E8B}"/>
              </a:ext>
            </a:extLst>
          </p:cNvPr>
          <p:cNvCxnSpPr/>
          <p:nvPr/>
        </p:nvCxnSpPr>
        <p:spPr>
          <a:xfrm>
            <a:off x="4362265" y="3970107"/>
            <a:ext cx="1468587" cy="79994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mit Pfeil 48">
            <a:extLst>
              <a:ext uri="{FF2B5EF4-FFF2-40B4-BE49-F238E27FC236}">
                <a16:creationId xmlns:a16="http://schemas.microsoft.com/office/drawing/2014/main" id="{9F141333-CC8B-4E2F-848D-E24752C33964}"/>
              </a:ext>
            </a:extLst>
          </p:cNvPr>
          <p:cNvCxnSpPr/>
          <p:nvPr/>
        </p:nvCxnSpPr>
        <p:spPr>
          <a:xfrm>
            <a:off x="7216459" y="2024187"/>
            <a:ext cx="55841" cy="188176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Gerade Verbindung mit Pfeil 49">
            <a:extLst>
              <a:ext uri="{FF2B5EF4-FFF2-40B4-BE49-F238E27FC236}">
                <a16:creationId xmlns:a16="http://schemas.microsoft.com/office/drawing/2014/main" id="{C005D54B-D0CA-4D8F-818C-99FDD6ADAF85}"/>
              </a:ext>
            </a:extLst>
          </p:cNvPr>
          <p:cNvCxnSpPr/>
          <p:nvPr/>
        </p:nvCxnSpPr>
        <p:spPr>
          <a:xfrm>
            <a:off x="5820528" y="1238278"/>
            <a:ext cx="1410286" cy="81851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Gerade Verbindung mit Pfeil 51">
            <a:extLst>
              <a:ext uri="{FF2B5EF4-FFF2-40B4-BE49-F238E27FC236}">
                <a16:creationId xmlns:a16="http://schemas.microsoft.com/office/drawing/2014/main" id="{174E54BC-82DD-49B9-8E30-53EF6DB5329D}"/>
              </a:ext>
            </a:extLst>
          </p:cNvPr>
          <p:cNvCxnSpPr/>
          <p:nvPr/>
        </p:nvCxnSpPr>
        <p:spPr>
          <a:xfrm>
            <a:off x="4178586" y="2077460"/>
            <a:ext cx="3208014" cy="1942791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Gerade Verbindung mit Pfeil 53">
            <a:extLst>
              <a:ext uri="{FF2B5EF4-FFF2-40B4-BE49-F238E27FC236}">
                <a16:creationId xmlns:a16="http://schemas.microsoft.com/office/drawing/2014/main" id="{9F0E0B26-A1C5-4A4F-BA49-DB0CE9EE68BC}"/>
              </a:ext>
            </a:extLst>
          </p:cNvPr>
          <p:cNvCxnSpPr/>
          <p:nvPr/>
        </p:nvCxnSpPr>
        <p:spPr>
          <a:xfrm>
            <a:off x="5830852" y="1251507"/>
            <a:ext cx="1406351" cy="26800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Gerade Verbindung mit Pfeil 56">
            <a:extLst>
              <a:ext uri="{FF2B5EF4-FFF2-40B4-BE49-F238E27FC236}">
                <a16:creationId xmlns:a16="http://schemas.microsoft.com/office/drawing/2014/main" id="{6DC2DDB1-F3D1-4C7E-A24E-7C07BEE7D9FB}"/>
              </a:ext>
            </a:extLst>
          </p:cNvPr>
          <p:cNvCxnSpPr/>
          <p:nvPr/>
        </p:nvCxnSpPr>
        <p:spPr>
          <a:xfrm flipV="1">
            <a:off x="5830852" y="1988021"/>
            <a:ext cx="1352345" cy="278202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 Verbindung mit Pfeil 59">
            <a:extLst>
              <a:ext uri="{FF2B5EF4-FFF2-40B4-BE49-F238E27FC236}">
                <a16:creationId xmlns:a16="http://schemas.microsoft.com/office/drawing/2014/main" id="{CD4CB1FA-7569-4CC9-8186-FCC3F1BE1AE8}"/>
              </a:ext>
            </a:extLst>
          </p:cNvPr>
          <p:cNvCxnSpPr/>
          <p:nvPr/>
        </p:nvCxnSpPr>
        <p:spPr>
          <a:xfrm flipH="1" flipV="1">
            <a:off x="4273161" y="2108000"/>
            <a:ext cx="1671991" cy="2776347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 Verbindung mit Pfeil 61">
            <a:extLst>
              <a:ext uri="{FF2B5EF4-FFF2-40B4-BE49-F238E27FC236}">
                <a16:creationId xmlns:a16="http://schemas.microsoft.com/office/drawing/2014/main" id="{A7AF21D7-89B6-4C63-90D7-495A47CA2CE9}"/>
              </a:ext>
            </a:extLst>
          </p:cNvPr>
          <p:cNvCxnSpPr/>
          <p:nvPr/>
        </p:nvCxnSpPr>
        <p:spPr>
          <a:xfrm flipH="1" flipV="1">
            <a:off x="5820529" y="1278758"/>
            <a:ext cx="8327" cy="35756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64">
            <a:extLst>
              <a:ext uri="{FF2B5EF4-FFF2-40B4-BE49-F238E27FC236}">
                <a16:creationId xmlns:a16="http://schemas.microsoft.com/office/drawing/2014/main" id="{BC2484EC-A7E1-4D3E-A144-4DDCE9827CA9}"/>
              </a:ext>
            </a:extLst>
          </p:cNvPr>
          <p:cNvCxnSpPr/>
          <p:nvPr/>
        </p:nvCxnSpPr>
        <p:spPr>
          <a:xfrm flipV="1">
            <a:off x="4224445" y="1256856"/>
            <a:ext cx="1571309" cy="2725903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Gerade Verbindung mit Pfeil 67">
            <a:extLst>
              <a:ext uri="{FF2B5EF4-FFF2-40B4-BE49-F238E27FC236}">
                <a16:creationId xmlns:a16="http://schemas.microsoft.com/office/drawing/2014/main" id="{3CFDD522-5A9E-4C5A-9B74-545332BE86E2}"/>
              </a:ext>
            </a:extLst>
          </p:cNvPr>
          <p:cNvCxnSpPr/>
          <p:nvPr/>
        </p:nvCxnSpPr>
        <p:spPr>
          <a:xfrm>
            <a:off x="4277066" y="2043249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Gerade Verbindung mit Pfeil 70">
            <a:extLst>
              <a:ext uri="{FF2B5EF4-FFF2-40B4-BE49-F238E27FC236}">
                <a16:creationId xmlns:a16="http://schemas.microsoft.com/office/drawing/2014/main" id="{360B6C85-C603-40F0-A93C-CA65D5D9E1EA}"/>
              </a:ext>
            </a:extLst>
          </p:cNvPr>
          <p:cNvCxnSpPr/>
          <p:nvPr/>
        </p:nvCxnSpPr>
        <p:spPr>
          <a:xfrm>
            <a:off x="4205544" y="3914523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Gerade Verbindung mit Pfeil 9">
            <a:extLst>
              <a:ext uri="{FF2B5EF4-FFF2-40B4-BE49-F238E27FC236}">
                <a16:creationId xmlns:a16="http://schemas.microsoft.com/office/drawing/2014/main" id="{3A2F4FF7-7810-4989-969A-4CC393562D8D}"/>
              </a:ext>
            </a:extLst>
          </p:cNvPr>
          <p:cNvCxnSpPr/>
          <p:nvPr/>
        </p:nvCxnSpPr>
        <p:spPr>
          <a:xfrm flipV="1">
            <a:off x="4440180" y="1344014"/>
            <a:ext cx="1120642" cy="65648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Gerade Verbindung mit Pfeil 50">
            <a:extLst>
              <a:ext uri="{FF2B5EF4-FFF2-40B4-BE49-F238E27FC236}">
                <a16:creationId xmlns:a16="http://schemas.microsoft.com/office/drawing/2014/main" id="{D7CC323A-EA33-48CB-9E71-C012B79B888D}"/>
              </a:ext>
            </a:extLst>
          </p:cNvPr>
          <p:cNvCxnSpPr/>
          <p:nvPr/>
        </p:nvCxnSpPr>
        <p:spPr>
          <a:xfrm flipV="1">
            <a:off x="5830852" y="3931553"/>
            <a:ext cx="1441448" cy="83849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Shape 181">
            <a:extLst>
              <a:ext uri="{FF2B5EF4-FFF2-40B4-BE49-F238E27FC236}">
                <a16:creationId xmlns:a16="http://schemas.microsoft.com/office/drawing/2014/main" id="{D439D244-2036-4617-9A10-5ED6B45B1ADB}"/>
              </a:ext>
            </a:extLst>
          </p:cNvPr>
          <p:cNvSpPr/>
          <p:nvPr/>
        </p:nvSpPr>
        <p:spPr>
          <a:xfrm>
            <a:off x="5509010" y="965972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97" name="Shape 159">
            <a:extLst>
              <a:ext uri="{FF2B5EF4-FFF2-40B4-BE49-F238E27FC236}">
                <a16:creationId xmlns:a16="http://schemas.microsoft.com/office/drawing/2014/main" id="{BDA3B148-89B2-4DCD-B222-37DD180D7940}"/>
              </a:ext>
            </a:extLst>
          </p:cNvPr>
          <p:cNvSpPr txBox="1">
            <a:spLocks/>
          </p:cNvSpPr>
          <p:nvPr/>
        </p:nvSpPr>
        <p:spPr>
          <a:xfrm>
            <a:off x="5550497" y="1017177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1</a:t>
            </a:r>
            <a:endParaRPr lang="en-US" sz="2400" baseline="-25000" dirty="0"/>
          </a:p>
        </p:txBody>
      </p:sp>
      <p:sp>
        <p:nvSpPr>
          <p:cNvPr id="98" name="Shape 181">
            <a:extLst>
              <a:ext uri="{FF2B5EF4-FFF2-40B4-BE49-F238E27FC236}">
                <a16:creationId xmlns:a16="http://schemas.microsoft.com/office/drawing/2014/main" id="{04FC20B5-19FC-40A0-A85B-D3AC753A0291}"/>
              </a:ext>
            </a:extLst>
          </p:cNvPr>
          <p:cNvSpPr/>
          <p:nvPr/>
        </p:nvSpPr>
        <p:spPr>
          <a:xfrm>
            <a:off x="6960783" y="361506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99" name="Shape 159">
            <a:extLst>
              <a:ext uri="{FF2B5EF4-FFF2-40B4-BE49-F238E27FC236}">
                <a16:creationId xmlns:a16="http://schemas.microsoft.com/office/drawing/2014/main" id="{3AC36A99-912B-4422-A0EB-425D5ED7938F}"/>
              </a:ext>
            </a:extLst>
          </p:cNvPr>
          <p:cNvSpPr txBox="1">
            <a:spLocks/>
          </p:cNvSpPr>
          <p:nvPr/>
        </p:nvSpPr>
        <p:spPr>
          <a:xfrm>
            <a:off x="7002270" y="366627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3</a:t>
            </a:r>
            <a:endParaRPr lang="en-US" sz="2400" baseline="-25000" dirty="0"/>
          </a:p>
        </p:txBody>
      </p:sp>
      <p:sp>
        <p:nvSpPr>
          <p:cNvPr id="100" name="Shape 181">
            <a:extLst>
              <a:ext uri="{FF2B5EF4-FFF2-40B4-BE49-F238E27FC236}">
                <a16:creationId xmlns:a16="http://schemas.microsoft.com/office/drawing/2014/main" id="{5C93D427-B167-47F0-88D3-61E5131CAB58}"/>
              </a:ext>
            </a:extLst>
          </p:cNvPr>
          <p:cNvSpPr/>
          <p:nvPr/>
        </p:nvSpPr>
        <p:spPr>
          <a:xfrm>
            <a:off x="5519335" y="4479163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1" name="Shape 159">
            <a:extLst>
              <a:ext uri="{FF2B5EF4-FFF2-40B4-BE49-F238E27FC236}">
                <a16:creationId xmlns:a16="http://schemas.microsoft.com/office/drawing/2014/main" id="{DE470F8A-054B-4E11-8D63-409989D6FFD9}"/>
              </a:ext>
            </a:extLst>
          </p:cNvPr>
          <p:cNvSpPr txBox="1">
            <a:spLocks/>
          </p:cNvSpPr>
          <p:nvPr/>
        </p:nvSpPr>
        <p:spPr>
          <a:xfrm>
            <a:off x="5560822" y="4530368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4</a:t>
            </a:r>
            <a:endParaRPr lang="en-US" sz="2400" baseline="-25000" dirty="0"/>
          </a:p>
        </p:txBody>
      </p:sp>
      <p:sp>
        <p:nvSpPr>
          <p:cNvPr id="102" name="Shape 181">
            <a:extLst>
              <a:ext uri="{FF2B5EF4-FFF2-40B4-BE49-F238E27FC236}">
                <a16:creationId xmlns:a16="http://schemas.microsoft.com/office/drawing/2014/main" id="{11775D5E-E6A7-42C3-B630-2B21680D29D8}"/>
              </a:ext>
            </a:extLst>
          </p:cNvPr>
          <p:cNvSpPr/>
          <p:nvPr/>
        </p:nvSpPr>
        <p:spPr>
          <a:xfrm>
            <a:off x="3901349" y="178887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3" name="Shape 159">
            <a:extLst>
              <a:ext uri="{FF2B5EF4-FFF2-40B4-BE49-F238E27FC236}">
                <a16:creationId xmlns:a16="http://schemas.microsoft.com/office/drawing/2014/main" id="{849117A5-B99C-4F94-82E5-1534AB73EF97}"/>
              </a:ext>
            </a:extLst>
          </p:cNvPr>
          <p:cNvSpPr txBox="1">
            <a:spLocks/>
          </p:cNvSpPr>
          <p:nvPr/>
        </p:nvSpPr>
        <p:spPr>
          <a:xfrm>
            <a:off x="3942836" y="184007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AT" sz="2400" dirty="0"/>
              <a:t>t</a:t>
            </a:r>
            <a:endParaRPr lang="en-US" sz="2400" baseline="-25000" dirty="0"/>
          </a:p>
        </p:txBody>
      </p:sp>
      <p:sp>
        <p:nvSpPr>
          <p:cNvPr id="104" name="Shape 181">
            <a:extLst>
              <a:ext uri="{FF2B5EF4-FFF2-40B4-BE49-F238E27FC236}">
                <a16:creationId xmlns:a16="http://schemas.microsoft.com/office/drawing/2014/main" id="{A6FC55F7-30BB-4C39-86D5-41617F082F53}"/>
              </a:ext>
            </a:extLst>
          </p:cNvPr>
          <p:cNvSpPr/>
          <p:nvPr/>
        </p:nvSpPr>
        <p:spPr>
          <a:xfrm>
            <a:off x="3936447" y="367908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5" name="Shape 159">
            <a:extLst>
              <a:ext uri="{FF2B5EF4-FFF2-40B4-BE49-F238E27FC236}">
                <a16:creationId xmlns:a16="http://schemas.microsoft.com/office/drawing/2014/main" id="{C2CA97C2-7B7F-4BCF-BB09-DEE6D122E462}"/>
              </a:ext>
            </a:extLst>
          </p:cNvPr>
          <p:cNvSpPr txBox="1">
            <a:spLocks/>
          </p:cNvSpPr>
          <p:nvPr/>
        </p:nvSpPr>
        <p:spPr>
          <a:xfrm>
            <a:off x="3977934" y="373028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5</a:t>
            </a:r>
            <a:endParaRPr lang="en-US" sz="2400" baseline="-25000" dirty="0"/>
          </a:p>
        </p:txBody>
      </p:sp>
      <p:sp>
        <p:nvSpPr>
          <p:cNvPr id="106" name="Shape 181">
            <a:extLst>
              <a:ext uri="{FF2B5EF4-FFF2-40B4-BE49-F238E27FC236}">
                <a16:creationId xmlns:a16="http://schemas.microsoft.com/office/drawing/2014/main" id="{8EFFBCDE-FF18-4896-A5FD-4E3B3588431A}"/>
              </a:ext>
            </a:extLst>
          </p:cNvPr>
          <p:cNvSpPr/>
          <p:nvPr/>
        </p:nvSpPr>
        <p:spPr>
          <a:xfrm>
            <a:off x="6925685" y="172485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7" name="Shape 159">
            <a:extLst>
              <a:ext uri="{FF2B5EF4-FFF2-40B4-BE49-F238E27FC236}">
                <a16:creationId xmlns:a16="http://schemas.microsoft.com/office/drawing/2014/main" id="{4FA9AEF0-4045-4C0D-88ED-66018F7E85C7}"/>
              </a:ext>
            </a:extLst>
          </p:cNvPr>
          <p:cNvSpPr txBox="1">
            <a:spLocks/>
          </p:cNvSpPr>
          <p:nvPr/>
        </p:nvSpPr>
        <p:spPr>
          <a:xfrm>
            <a:off x="6967172" y="177606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2</a:t>
            </a:r>
            <a:endParaRPr lang="en-US" sz="2400" baseline="-25000" dirty="0"/>
          </a:p>
        </p:txBody>
      </p:sp>
      <p:sp>
        <p:nvSpPr>
          <p:cNvPr id="108" name="Shape 159">
            <a:extLst>
              <a:ext uri="{FF2B5EF4-FFF2-40B4-BE49-F238E27FC236}">
                <a16:creationId xmlns:a16="http://schemas.microsoft.com/office/drawing/2014/main" id="{66674944-68BB-4155-AA3F-65DB2AE448B3}"/>
              </a:ext>
            </a:extLst>
          </p:cNvPr>
          <p:cNvSpPr txBox="1">
            <a:spLocks/>
          </p:cNvSpPr>
          <p:nvPr/>
        </p:nvSpPr>
        <p:spPr>
          <a:xfrm>
            <a:off x="2338416" y="790992"/>
            <a:ext cx="2441926" cy="857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1950" dirty="0"/>
              <a:t>Traffic demand:</a:t>
            </a:r>
          </a:p>
          <a:p>
            <a:pPr>
              <a:buSzPct val="25000"/>
            </a:pPr>
            <a:r>
              <a:rPr lang="en-US" sz="1950" dirty="0"/>
              <a:t>{1,2,3}-&gt;t</a:t>
            </a:r>
          </a:p>
        </p:txBody>
      </p:sp>
      <p:cxnSp>
        <p:nvCxnSpPr>
          <p:cNvPr id="109" name="Gerade Verbindung mit Pfeil 52">
            <a:extLst>
              <a:ext uri="{FF2B5EF4-FFF2-40B4-BE49-F238E27FC236}">
                <a16:creationId xmlns:a16="http://schemas.microsoft.com/office/drawing/2014/main" id="{18D8C8EC-F310-4C04-AD53-A292128533F5}"/>
              </a:ext>
            </a:extLst>
          </p:cNvPr>
          <p:cNvCxnSpPr>
            <a:cxnSpLocks/>
          </p:cNvCxnSpPr>
          <p:nvPr/>
        </p:nvCxnSpPr>
        <p:spPr>
          <a:xfrm>
            <a:off x="6072798" y="1331448"/>
            <a:ext cx="859277" cy="5430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60">
            <a:extLst>
              <a:ext uri="{FF2B5EF4-FFF2-40B4-BE49-F238E27FC236}">
                <a16:creationId xmlns:a16="http://schemas.microsoft.com/office/drawing/2014/main" id="{69048D5B-2E04-4813-8E14-5EDFF5FD0F8B}"/>
              </a:ext>
            </a:extLst>
          </p:cNvPr>
          <p:cNvCxnSpPr>
            <a:cxnSpLocks/>
          </p:cNvCxnSpPr>
          <p:nvPr/>
        </p:nvCxnSpPr>
        <p:spPr>
          <a:xfrm>
            <a:off x="7251667" y="2390152"/>
            <a:ext cx="25243" cy="12476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62">
            <a:extLst>
              <a:ext uri="{FF2B5EF4-FFF2-40B4-BE49-F238E27FC236}">
                <a16:creationId xmlns:a16="http://schemas.microsoft.com/office/drawing/2014/main" id="{BD0AA612-A68E-455F-B7DE-9C8DFB50FBBC}"/>
              </a:ext>
            </a:extLst>
          </p:cNvPr>
          <p:cNvCxnSpPr>
            <a:cxnSpLocks/>
          </p:cNvCxnSpPr>
          <p:nvPr/>
        </p:nvCxnSpPr>
        <p:spPr>
          <a:xfrm flipH="1">
            <a:off x="6100882" y="4131945"/>
            <a:ext cx="831193" cy="4879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65">
            <a:extLst>
              <a:ext uri="{FF2B5EF4-FFF2-40B4-BE49-F238E27FC236}">
                <a16:creationId xmlns:a16="http://schemas.microsoft.com/office/drawing/2014/main" id="{79868FD2-416A-4F4C-AB60-65CC50E0E7A7}"/>
              </a:ext>
            </a:extLst>
          </p:cNvPr>
          <p:cNvCxnSpPr>
            <a:cxnSpLocks/>
          </p:cNvCxnSpPr>
          <p:nvPr/>
        </p:nvCxnSpPr>
        <p:spPr>
          <a:xfrm flipH="1" flipV="1">
            <a:off x="4448803" y="2374666"/>
            <a:ext cx="1167889" cy="20483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54">
            <a:extLst>
              <a:ext uri="{FF2B5EF4-FFF2-40B4-BE49-F238E27FC236}">
                <a16:creationId xmlns:a16="http://schemas.microsoft.com/office/drawing/2014/main" id="{F131EF81-23B8-4136-AB63-6288E9964A0F}"/>
              </a:ext>
            </a:extLst>
          </p:cNvPr>
          <p:cNvCxnSpPr>
            <a:cxnSpLocks/>
          </p:cNvCxnSpPr>
          <p:nvPr/>
        </p:nvCxnSpPr>
        <p:spPr>
          <a:xfrm>
            <a:off x="7368747" y="2353093"/>
            <a:ext cx="16631" cy="1261974"/>
          </a:xfrm>
          <a:prstGeom prst="straightConnector1">
            <a:avLst/>
          </a:prstGeom>
          <a:ln w="76200">
            <a:solidFill>
              <a:srgbClr val="0202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55">
            <a:extLst>
              <a:ext uri="{FF2B5EF4-FFF2-40B4-BE49-F238E27FC236}">
                <a16:creationId xmlns:a16="http://schemas.microsoft.com/office/drawing/2014/main" id="{8E95296B-843E-4DC7-9F20-9D1F1C85CB4C}"/>
              </a:ext>
            </a:extLst>
          </p:cNvPr>
          <p:cNvCxnSpPr>
            <a:cxnSpLocks/>
            <a:endCxn id="100" idx="3"/>
          </p:cNvCxnSpPr>
          <p:nvPr/>
        </p:nvCxnSpPr>
        <p:spPr>
          <a:xfrm flipH="1">
            <a:off x="6100882" y="4248040"/>
            <a:ext cx="919390" cy="52200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mit Pfeil 57">
            <a:extLst>
              <a:ext uri="{FF2B5EF4-FFF2-40B4-BE49-F238E27FC236}">
                <a16:creationId xmlns:a16="http://schemas.microsoft.com/office/drawing/2014/main" id="{42B871F3-B7BB-4955-90BF-43BDE8493234}"/>
              </a:ext>
            </a:extLst>
          </p:cNvPr>
          <p:cNvCxnSpPr>
            <a:cxnSpLocks/>
          </p:cNvCxnSpPr>
          <p:nvPr/>
        </p:nvCxnSpPr>
        <p:spPr>
          <a:xfrm flipH="1">
            <a:off x="6162748" y="4301814"/>
            <a:ext cx="1030888" cy="652467"/>
          </a:xfrm>
          <a:prstGeom prst="straightConnector1">
            <a:avLst/>
          </a:prstGeom>
          <a:ln w="76200">
            <a:solidFill>
              <a:srgbClr val="0202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68">
            <a:extLst>
              <a:ext uri="{FF2B5EF4-FFF2-40B4-BE49-F238E27FC236}">
                <a16:creationId xmlns:a16="http://schemas.microsoft.com/office/drawing/2014/main" id="{21DD9422-C1E3-4B18-A2A6-E46E96FAAE61}"/>
              </a:ext>
            </a:extLst>
          </p:cNvPr>
          <p:cNvCxnSpPr>
            <a:cxnSpLocks/>
          </p:cNvCxnSpPr>
          <p:nvPr/>
        </p:nvCxnSpPr>
        <p:spPr>
          <a:xfrm flipH="1" flipV="1">
            <a:off x="4574511" y="2234135"/>
            <a:ext cx="1176030" cy="208751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57">
            <a:extLst>
              <a:ext uri="{FF2B5EF4-FFF2-40B4-BE49-F238E27FC236}">
                <a16:creationId xmlns:a16="http://schemas.microsoft.com/office/drawing/2014/main" id="{C38855A5-47C3-4B96-9B87-D9D249C1D878}"/>
              </a:ext>
            </a:extLst>
          </p:cNvPr>
          <p:cNvCxnSpPr>
            <a:cxnSpLocks/>
          </p:cNvCxnSpPr>
          <p:nvPr/>
        </p:nvCxnSpPr>
        <p:spPr>
          <a:xfrm flipH="1" flipV="1">
            <a:off x="4304481" y="2487796"/>
            <a:ext cx="1141859" cy="1957291"/>
          </a:xfrm>
          <a:prstGeom prst="straightConnector1">
            <a:avLst/>
          </a:prstGeom>
          <a:ln w="76200">
            <a:solidFill>
              <a:srgbClr val="0202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088C432-8D9C-401B-A54E-F8EF63EE21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550" y="1386341"/>
            <a:ext cx="420528" cy="420528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44305560-FF99-4CB9-9A9E-872A72FF6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133" y="1843178"/>
            <a:ext cx="420528" cy="420528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03A9FDD-A0C4-452D-BC9F-B5CD8C6F94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864" y="3085581"/>
            <a:ext cx="420528" cy="420528"/>
          </a:xfrm>
          <a:prstGeom prst="rect">
            <a:avLst/>
          </a:prstGeom>
        </p:spPr>
      </p:pic>
      <p:sp>
        <p:nvSpPr>
          <p:cNvPr id="121" name="Shape 159">
            <a:extLst>
              <a:ext uri="{FF2B5EF4-FFF2-40B4-BE49-F238E27FC236}">
                <a16:creationId xmlns:a16="http://schemas.microsoft.com/office/drawing/2014/main" id="{65D7CB93-D471-40AD-B3B4-CBCB2A7CB743}"/>
              </a:ext>
            </a:extLst>
          </p:cNvPr>
          <p:cNvSpPr txBox="1">
            <a:spLocks/>
          </p:cNvSpPr>
          <p:nvPr/>
        </p:nvSpPr>
        <p:spPr>
          <a:xfrm>
            <a:off x="5142163" y="-36535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2,3,4,5,…</a:t>
            </a:r>
          </a:p>
        </p:txBody>
      </p:sp>
      <p:sp>
        <p:nvSpPr>
          <p:cNvPr id="122" name="Shape 159">
            <a:extLst>
              <a:ext uri="{FF2B5EF4-FFF2-40B4-BE49-F238E27FC236}">
                <a16:creationId xmlns:a16="http://schemas.microsoft.com/office/drawing/2014/main" id="{12CE60D7-9D27-42BE-B776-6B63783216D6}"/>
              </a:ext>
            </a:extLst>
          </p:cNvPr>
          <p:cNvSpPr txBox="1">
            <a:spLocks/>
          </p:cNvSpPr>
          <p:nvPr/>
        </p:nvSpPr>
        <p:spPr>
          <a:xfrm>
            <a:off x="7550136" y="1265193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3,4,5,…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202CA"/>
                </a:solidFill>
              </a:rPr>
              <a:t>flow 2-&gt;</a:t>
            </a:r>
            <a:r>
              <a:rPr lang="en-AT" sz="1400" b="0" dirty="0">
                <a:solidFill>
                  <a:srgbClr val="0202CA"/>
                </a:solidFill>
              </a:rPr>
              <a:t>t</a:t>
            </a:r>
            <a:r>
              <a:rPr lang="en-US" sz="1400" b="0" dirty="0">
                <a:solidFill>
                  <a:srgbClr val="0202CA"/>
                </a:solidFill>
              </a:rPr>
              <a:t>: 3,4,5,…</a:t>
            </a:r>
          </a:p>
        </p:txBody>
      </p:sp>
      <p:sp>
        <p:nvSpPr>
          <p:cNvPr id="123" name="Shape 159">
            <a:extLst>
              <a:ext uri="{FF2B5EF4-FFF2-40B4-BE49-F238E27FC236}">
                <a16:creationId xmlns:a16="http://schemas.microsoft.com/office/drawing/2014/main" id="{417B90F7-F11C-40FF-B549-7C268990ECA3}"/>
              </a:ext>
            </a:extLst>
          </p:cNvPr>
          <p:cNvSpPr txBox="1">
            <a:spLocks/>
          </p:cNvSpPr>
          <p:nvPr/>
        </p:nvSpPr>
        <p:spPr>
          <a:xfrm>
            <a:off x="7575592" y="3163322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202CA"/>
                </a:solidFill>
              </a:rPr>
              <a:t>flow 2-&gt;</a:t>
            </a:r>
            <a:r>
              <a:rPr lang="en-AT" sz="1400" b="0" dirty="0">
                <a:solidFill>
                  <a:srgbClr val="0202CA"/>
                </a:solidFill>
              </a:rPr>
              <a:t>t</a:t>
            </a:r>
            <a:r>
              <a:rPr lang="en-US" sz="1400" b="0" dirty="0">
                <a:solidFill>
                  <a:srgbClr val="0202CA"/>
                </a:solidFill>
              </a:rPr>
              <a:t>: 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00B050"/>
                </a:solidFill>
              </a:rPr>
              <a:t>flow 3-&gt;</a:t>
            </a:r>
            <a:r>
              <a:rPr lang="en-AT" sz="1400" b="0" dirty="0">
                <a:solidFill>
                  <a:srgbClr val="00B050"/>
                </a:solidFill>
              </a:rPr>
              <a:t>t</a:t>
            </a:r>
            <a:r>
              <a:rPr lang="en-US" sz="1400" b="0" dirty="0">
                <a:solidFill>
                  <a:srgbClr val="00B050"/>
                </a:solidFill>
              </a:rPr>
              <a:t>: 4,5,…</a:t>
            </a:r>
          </a:p>
        </p:txBody>
      </p:sp>
    </p:spTree>
    <p:extLst>
      <p:ext uri="{BB962C8B-B14F-4D97-AF65-F5344CB8AC3E}">
        <p14:creationId xmlns:p14="http://schemas.microsoft.com/office/powerpoint/2010/main" val="2398770611"/>
      </p:ext>
    </p:extLst>
  </p:cSld>
  <p:clrMapOvr>
    <a:masterClrMapping/>
  </p:clrMapOvr>
  <p:transition spd="slow"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51520" y="97544"/>
            <a:ext cx="8229600" cy="857250"/>
          </a:xfrm>
        </p:spPr>
        <p:txBody>
          <a:bodyPr>
            <a:normAutofit/>
          </a:bodyPr>
          <a:lstStyle/>
          <a:p>
            <a:r>
              <a:rPr lang="en-AT" dirty="0"/>
              <a:t>W</a:t>
            </a:r>
            <a:r>
              <a:rPr lang="de-DE" dirty="0"/>
              <a:t>h</a:t>
            </a:r>
            <a:r>
              <a:rPr lang="en-AT" dirty="0"/>
              <a:t>a</a:t>
            </a:r>
            <a:r>
              <a:rPr lang="de-DE" dirty="0"/>
              <a:t>t</a:t>
            </a:r>
            <a:r>
              <a:rPr lang="en-AT" dirty="0"/>
              <a:t> </a:t>
            </a:r>
            <a:r>
              <a:rPr lang="de-DE" dirty="0"/>
              <a:t>A</a:t>
            </a:r>
            <a:r>
              <a:rPr lang="en-AT" dirty="0"/>
              <a:t>r</a:t>
            </a:r>
            <a:r>
              <a:rPr lang="de-DE" dirty="0"/>
              <a:t>e</a:t>
            </a:r>
            <a:r>
              <a:rPr lang="en-AT" dirty="0"/>
              <a:t> </a:t>
            </a:r>
            <a:r>
              <a:rPr lang="de-DE" dirty="0"/>
              <a:t>G</a:t>
            </a:r>
            <a:r>
              <a:rPr lang="en-AT" dirty="0"/>
              <a:t>o</a:t>
            </a:r>
            <a:r>
              <a:rPr lang="de-DE" dirty="0"/>
              <a:t>o</a:t>
            </a:r>
            <a:r>
              <a:rPr lang="en-AT" dirty="0"/>
              <a:t>d F</a:t>
            </a:r>
            <a:r>
              <a:rPr lang="de-DE" dirty="0"/>
              <a:t>a</a:t>
            </a:r>
            <a:r>
              <a:rPr lang="en-AT" dirty="0"/>
              <a:t>i</a:t>
            </a:r>
            <a:r>
              <a:rPr lang="de-DE" dirty="0"/>
              <a:t>l</a:t>
            </a:r>
            <a:r>
              <a:rPr lang="en-AT" dirty="0"/>
              <a:t>o</a:t>
            </a:r>
            <a:r>
              <a:rPr lang="de-DE" dirty="0"/>
              <a:t>v</a:t>
            </a:r>
            <a:r>
              <a:rPr lang="en-AT" dirty="0"/>
              <a:t>e</a:t>
            </a:r>
            <a:r>
              <a:rPr lang="de-DE" dirty="0"/>
              <a:t>r</a:t>
            </a:r>
            <a:r>
              <a:rPr lang="en-AT" dirty="0"/>
              <a:t> </a:t>
            </a:r>
            <a:r>
              <a:rPr lang="de-DE" dirty="0"/>
              <a:t>M</a:t>
            </a:r>
            <a:r>
              <a:rPr lang="en-AT" dirty="0"/>
              <a:t>a</a:t>
            </a:r>
            <a:r>
              <a:rPr lang="de-DE" dirty="0"/>
              <a:t>t</a:t>
            </a:r>
            <a:r>
              <a:rPr lang="en-AT" dirty="0"/>
              <a:t>r</a:t>
            </a:r>
            <a:r>
              <a:rPr lang="de-DE" dirty="0"/>
              <a:t>i</a:t>
            </a:r>
            <a:r>
              <a:rPr lang="en-AT" dirty="0" err="1"/>
              <a:t>ces</a:t>
            </a:r>
            <a:r>
              <a:rPr lang="en-AT" dirty="0"/>
              <a:t>?</a:t>
            </a:r>
            <a:endParaRPr lang="de-D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505ACA0-B8E7-4F9E-A2AD-5549CF8FAC5E}"/>
              </a:ext>
            </a:extLst>
          </p:cNvPr>
          <p:cNvSpPr txBox="1">
            <a:spLocks/>
          </p:cNvSpPr>
          <p:nvPr/>
        </p:nvSpPr>
        <p:spPr>
          <a:xfrm>
            <a:off x="323528" y="1131590"/>
            <a:ext cx="8640960" cy="4000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r>
              <a:rPr lang="en-AT" sz="2100" dirty="0"/>
              <a:t>T</a:t>
            </a:r>
            <a:r>
              <a:rPr lang="de-DE" sz="2100" dirty="0"/>
              <a:t>h</a:t>
            </a:r>
            <a:r>
              <a:rPr lang="en-AT" sz="2100" dirty="0"/>
              <a:t>e </a:t>
            </a:r>
            <a:r>
              <a:rPr lang="de-DE" sz="2100" dirty="0" err="1"/>
              <a:t>matrices</a:t>
            </a:r>
            <a:r>
              <a:rPr lang="de-DE" sz="2100" dirty="0"/>
              <a:t> </a:t>
            </a:r>
            <a:r>
              <a:rPr lang="en-AT" sz="2100" dirty="0" err="1"/>
              <a:t>sh</a:t>
            </a:r>
            <a:r>
              <a:rPr lang="de-DE" sz="2100" dirty="0"/>
              <a:t>o</a:t>
            </a:r>
            <a:r>
              <a:rPr lang="en-AT" sz="2100" dirty="0"/>
              <a:t>u</a:t>
            </a:r>
            <a:r>
              <a:rPr lang="de-DE" sz="2100" dirty="0"/>
              <a:t>l</a:t>
            </a:r>
            <a:r>
              <a:rPr lang="en-AT" sz="2100" dirty="0"/>
              <a:t>d </a:t>
            </a:r>
            <a:r>
              <a:rPr lang="de-DE" sz="2100" dirty="0"/>
              <a:t>b</a:t>
            </a:r>
            <a:r>
              <a:rPr lang="en-AT" sz="2100" dirty="0"/>
              <a:t>e </a:t>
            </a:r>
            <a:r>
              <a:rPr lang="de-DE" sz="2100" b="1" dirty="0">
                <a:solidFill>
                  <a:srgbClr val="3366FF"/>
                </a:solidFill>
                <a:cs typeface="Calibri" panose="020F0502020204030204" pitchFamily="34" charset="0"/>
              </a:rPr>
              <a:t>L</a:t>
            </a:r>
            <a:r>
              <a:rPr lang="en-AT" sz="2100" b="1" dirty="0">
                <a:solidFill>
                  <a:srgbClr val="3366FF"/>
                </a:solidFill>
                <a:cs typeface="Calibri" panose="020F0502020204030204" pitchFamily="34" charset="0"/>
              </a:rPr>
              <a:t>a</a:t>
            </a:r>
            <a:r>
              <a:rPr lang="de-DE" sz="21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en-AT" sz="2100" b="1" dirty="0">
                <a:solidFill>
                  <a:srgbClr val="3366FF"/>
                </a:solidFill>
                <a:cs typeface="Calibri" panose="020F0502020204030204" pitchFamily="34" charset="0"/>
              </a:rPr>
              <a:t>i</a:t>
            </a:r>
            <a:r>
              <a:rPr lang="de-DE" sz="2100" b="1" dirty="0">
                <a:solidFill>
                  <a:srgbClr val="3366FF"/>
                </a:solidFill>
                <a:cs typeface="Calibri" panose="020F0502020204030204" pitchFamily="34" charset="0"/>
              </a:rPr>
              <a:t>n</a:t>
            </a:r>
            <a:r>
              <a:rPr lang="en-AT" sz="21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2100" b="1" dirty="0">
                <a:solidFill>
                  <a:srgbClr val="3366FF"/>
                </a:solidFill>
                <a:cs typeface="Calibri" panose="020F0502020204030204" pitchFamily="34" charset="0"/>
              </a:rPr>
              <a:t>s</a:t>
            </a:r>
            <a:r>
              <a:rPr lang="en-AT" sz="2100" b="1" dirty="0">
                <a:solidFill>
                  <a:srgbClr val="3366FF"/>
                </a:solidFill>
                <a:cs typeface="Calibri" panose="020F0502020204030204" pitchFamily="34" charset="0"/>
              </a:rPr>
              <a:t>q</a:t>
            </a:r>
            <a:r>
              <a:rPr lang="de-DE" sz="2100" b="1" dirty="0">
                <a:solidFill>
                  <a:srgbClr val="3366FF"/>
                </a:solidFill>
                <a:cs typeface="Calibri" panose="020F0502020204030204" pitchFamily="34" charset="0"/>
              </a:rPr>
              <a:t>u</a:t>
            </a:r>
            <a:r>
              <a:rPr lang="en-AT" sz="2100" b="1" dirty="0">
                <a:solidFill>
                  <a:srgbClr val="3366FF"/>
                </a:solidFill>
                <a:cs typeface="Calibri" panose="020F0502020204030204" pitchFamily="34" charset="0"/>
              </a:rPr>
              <a:t>a</a:t>
            </a:r>
            <a:r>
              <a:rPr lang="de-DE" sz="21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en-AT" sz="21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de-DE" sz="2100" b="1" dirty="0">
                <a:solidFill>
                  <a:srgbClr val="3366FF"/>
                </a:solidFill>
                <a:cs typeface="Calibri" panose="020F0502020204030204" pitchFamily="34" charset="0"/>
              </a:rPr>
              <a:t>s</a:t>
            </a:r>
            <a:r>
              <a:rPr lang="en-AT" sz="2100" dirty="0"/>
              <a:t>: </a:t>
            </a:r>
            <a:r>
              <a:rPr lang="en-US" sz="2100" dirty="0"/>
              <a:t>each node appears exactly once on each row and each</a:t>
            </a:r>
            <a:r>
              <a:rPr lang="en-AT" sz="2100" dirty="0"/>
              <a:t> </a:t>
            </a:r>
            <a:r>
              <a:rPr lang="en-US" sz="2100" dirty="0"/>
              <a:t>column. </a:t>
            </a:r>
            <a:r>
              <a:rPr lang="en-AT" sz="2100" dirty="0"/>
              <a:t>N</a:t>
            </a:r>
            <a:r>
              <a:rPr lang="de-DE" sz="2100" dirty="0"/>
              <a:t>o</a:t>
            </a:r>
            <a:r>
              <a:rPr lang="en-AT" sz="2100" dirty="0"/>
              <a:t> </a:t>
            </a:r>
            <a:r>
              <a:rPr lang="en-US" sz="2100" dirty="0"/>
              <a:t>repetitions</a:t>
            </a:r>
            <a:r>
              <a:rPr lang="en-AT" sz="2100" dirty="0"/>
              <a:t> </a:t>
            </a:r>
            <a:r>
              <a:rPr lang="de-DE" sz="2100" dirty="0"/>
              <a:t>i</a:t>
            </a:r>
            <a:r>
              <a:rPr lang="en-AT" sz="2100" dirty="0"/>
              <a:t>m</a:t>
            </a:r>
            <a:r>
              <a:rPr lang="de-DE" sz="2100" dirty="0"/>
              <a:t>p</a:t>
            </a:r>
            <a:r>
              <a:rPr lang="en-AT" sz="2100" dirty="0"/>
              <a:t>l</a:t>
            </a:r>
            <a:r>
              <a:rPr lang="de-DE" sz="2100" dirty="0"/>
              <a:t>i</a:t>
            </a:r>
            <a:r>
              <a:rPr lang="en-AT" sz="2100" dirty="0"/>
              <a:t>e</a:t>
            </a:r>
            <a:r>
              <a:rPr lang="de-DE" sz="2100" dirty="0"/>
              <a:t>s</a:t>
            </a:r>
            <a:r>
              <a:rPr lang="en-AT" sz="2100" dirty="0"/>
              <a:t> </a:t>
            </a:r>
            <a:r>
              <a:rPr lang="de-DE" sz="2000" dirty="0">
                <a:solidFill>
                  <a:srgbClr val="C00000"/>
                </a:solidFill>
              </a:rPr>
              <a:t>l</a:t>
            </a:r>
            <a:r>
              <a:rPr lang="en-AT" sz="2000" dirty="0">
                <a:solidFill>
                  <a:srgbClr val="C00000"/>
                </a:solidFill>
              </a:rPr>
              <a:t>o</a:t>
            </a:r>
            <a:r>
              <a:rPr lang="de-DE" sz="2000" dirty="0">
                <a:solidFill>
                  <a:srgbClr val="C00000"/>
                </a:solidFill>
              </a:rPr>
              <a:t>o</a:t>
            </a:r>
            <a:r>
              <a:rPr lang="en-AT" sz="2000" dirty="0">
                <a:solidFill>
                  <a:srgbClr val="C00000"/>
                </a:solidFill>
              </a:rPr>
              <a:t>p-</a:t>
            </a:r>
            <a:r>
              <a:rPr lang="de-DE" sz="2000" dirty="0">
                <a:solidFill>
                  <a:srgbClr val="C00000"/>
                </a:solidFill>
              </a:rPr>
              <a:t>f</a:t>
            </a:r>
            <a:r>
              <a:rPr lang="en-AT" sz="2000" dirty="0">
                <a:solidFill>
                  <a:srgbClr val="C00000"/>
                </a:solidFill>
              </a:rPr>
              <a:t>r</a:t>
            </a:r>
            <a:r>
              <a:rPr lang="de-DE" sz="2000" dirty="0">
                <a:solidFill>
                  <a:srgbClr val="C00000"/>
                </a:solidFill>
              </a:rPr>
              <a:t>e</a:t>
            </a:r>
            <a:r>
              <a:rPr lang="en-AT" sz="2000" dirty="0">
                <a:solidFill>
                  <a:srgbClr val="C00000"/>
                </a:solidFill>
              </a:rPr>
              <a:t>e</a:t>
            </a:r>
            <a:r>
              <a:rPr lang="de-DE" sz="2000" dirty="0">
                <a:solidFill>
                  <a:srgbClr val="C00000"/>
                </a:solidFill>
              </a:rPr>
              <a:t>d</a:t>
            </a:r>
            <a:r>
              <a:rPr lang="en-AT" sz="2000" dirty="0">
                <a:solidFill>
                  <a:srgbClr val="C00000"/>
                </a:solidFill>
              </a:rPr>
              <a:t>o</a:t>
            </a:r>
            <a:r>
              <a:rPr lang="de-DE" sz="2000" dirty="0">
                <a:solidFill>
                  <a:srgbClr val="C00000"/>
                </a:solidFill>
              </a:rPr>
              <a:t>m</a:t>
            </a:r>
            <a:r>
              <a:rPr lang="en-AT" sz="2100" dirty="0"/>
              <a:t>.</a:t>
            </a:r>
          </a:p>
          <a:p>
            <a:endParaRPr lang="en-AT" sz="2100" dirty="0"/>
          </a:p>
          <a:p>
            <a:r>
              <a:rPr lang="en-US" sz="2100" dirty="0"/>
              <a:t>L</a:t>
            </a:r>
            <a:r>
              <a:rPr lang="en-AT" sz="2100" dirty="0"/>
              <a:t>a</a:t>
            </a:r>
            <a:r>
              <a:rPr lang="de-DE" sz="2100" dirty="0"/>
              <a:t>t</a:t>
            </a:r>
            <a:r>
              <a:rPr lang="en-AT" sz="2100" dirty="0"/>
              <a:t>i</a:t>
            </a:r>
            <a:r>
              <a:rPr lang="de-DE" sz="2100" dirty="0"/>
              <a:t>n</a:t>
            </a:r>
            <a:r>
              <a:rPr lang="en-AT" sz="2100" dirty="0"/>
              <a:t> </a:t>
            </a:r>
            <a:r>
              <a:rPr lang="de-DE" sz="2100" dirty="0"/>
              <a:t>s</a:t>
            </a:r>
            <a:r>
              <a:rPr lang="en-AT" sz="2100" dirty="0"/>
              <a:t>q</a:t>
            </a:r>
            <a:r>
              <a:rPr lang="de-DE" sz="2100" dirty="0"/>
              <a:t>u</a:t>
            </a:r>
            <a:r>
              <a:rPr lang="en-AT" sz="2100" dirty="0"/>
              <a:t>a</a:t>
            </a:r>
            <a:r>
              <a:rPr lang="de-DE" sz="2100" dirty="0"/>
              <a:t>r</a:t>
            </a:r>
            <a:r>
              <a:rPr lang="en-AT" sz="2100" dirty="0"/>
              <a:t>e</a:t>
            </a:r>
            <a:r>
              <a:rPr lang="de-DE" sz="2100" dirty="0"/>
              <a:t>s</a:t>
            </a:r>
            <a:r>
              <a:rPr lang="en-AT" sz="2100" dirty="0"/>
              <a:t> </a:t>
            </a:r>
            <a:r>
              <a:rPr lang="de-DE" sz="2100" dirty="0"/>
              <a:t>p</a:t>
            </a:r>
            <a:r>
              <a:rPr lang="en-AT" sz="2100" dirty="0"/>
              <a:t>r</a:t>
            </a:r>
            <a:r>
              <a:rPr lang="de-DE" sz="2100" dirty="0"/>
              <a:t>o</a:t>
            </a:r>
            <a:r>
              <a:rPr lang="en-AT" sz="2100" dirty="0"/>
              <a:t>p</a:t>
            </a:r>
            <a:r>
              <a:rPr lang="de-DE" sz="2100" dirty="0"/>
              <a:t>e</a:t>
            </a:r>
            <a:r>
              <a:rPr lang="en-AT" sz="2100" dirty="0"/>
              <a:t>r</a:t>
            </a:r>
            <a:r>
              <a:rPr lang="de-DE" sz="2100" dirty="0"/>
              <a:t>t</a:t>
            </a:r>
            <a:r>
              <a:rPr lang="en-AT" sz="2100" dirty="0"/>
              <a:t>y gives high </a:t>
            </a:r>
            <a:r>
              <a:rPr lang="en-AT" sz="2100" dirty="0">
                <a:solidFill>
                  <a:srgbClr val="C00000"/>
                </a:solidFill>
              </a:rPr>
              <a:t>resilience</a:t>
            </a:r>
            <a:r>
              <a:rPr lang="en-AT" sz="2100" dirty="0"/>
              <a:t>, but is not sufficient for </a:t>
            </a:r>
            <a:r>
              <a:rPr lang="de-DE" sz="2100" dirty="0"/>
              <a:t>m</a:t>
            </a:r>
            <a:r>
              <a:rPr lang="en-AT" sz="2100" dirty="0"/>
              <a:t>i</a:t>
            </a:r>
            <a:r>
              <a:rPr lang="de-DE" sz="2100" dirty="0"/>
              <a:t>n</a:t>
            </a:r>
            <a:r>
              <a:rPr lang="en-AT" sz="2100" dirty="0"/>
              <a:t>i</a:t>
            </a:r>
            <a:r>
              <a:rPr lang="de-DE" sz="2100" dirty="0"/>
              <a:t>m</a:t>
            </a:r>
            <a:r>
              <a:rPr lang="en-AT" sz="2100" dirty="0"/>
              <a:t>i</a:t>
            </a:r>
            <a:r>
              <a:rPr lang="de-DE" sz="2100" dirty="0"/>
              <a:t>z</a:t>
            </a:r>
            <a:r>
              <a:rPr lang="en-AT" sz="2100" dirty="0"/>
              <a:t>i</a:t>
            </a:r>
            <a:r>
              <a:rPr lang="de-DE" sz="2100" dirty="0"/>
              <a:t>n</a:t>
            </a:r>
            <a:r>
              <a:rPr lang="en-AT" sz="2100" dirty="0"/>
              <a:t>g </a:t>
            </a:r>
            <a:r>
              <a:rPr lang="de-DE" sz="2100" dirty="0">
                <a:solidFill>
                  <a:srgbClr val="C00000"/>
                </a:solidFill>
              </a:rPr>
              <a:t>l</a:t>
            </a:r>
            <a:r>
              <a:rPr lang="en-AT" sz="2100" dirty="0" err="1">
                <a:solidFill>
                  <a:srgbClr val="C00000"/>
                </a:solidFill>
              </a:rPr>
              <a:t>oad</a:t>
            </a:r>
            <a:r>
              <a:rPr lang="en-AT" sz="2100" dirty="0"/>
              <a:t>.</a:t>
            </a:r>
            <a:endParaRPr lang="de-DE" sz="2100" dirty="0"/>
          </a:p>
          <a:p>
            <a:endParaRPr lang="de-DE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0F0C8F-2933-4400-A28B-65BC20916821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51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060875"/>
      </p:ext>
    </p:extLst>
  </p:cSld>
  <p:clrMapOvr>
    <a:masterClrMapping/>
  </p:clrMapOvr>
  <p:transition spd="slow"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 Verbindung mit Pfeil 71"/>
          <p:cNvCxnSpPr/>
          <p:nvPr/>
        </p:nvCxnSpPr>
        <p:spPr>
          <a:xfrm flipV="1">
            <a:off x="4270677" y="2047635"/>
            <a:ext cx="2861875" cy="186688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endCxn id="44" idx="2"/>
          </p:cNvCxnSpPr>
          <p:nvPr/>
        </p:nvCxnSpPr>
        <p:spPr>
          <a:xfrm flipH="1" flipV="1">
            <a:off x="4212867" y="2319437"/>
            <a:ext cx="35098" cy="153637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/>
          <p:nvPr/>
        </p:nvCxnSpPr>
        <p:spPr>
          <a:xfrm>
            <a:off x="4362265" y="3970107"/>
            <a:ext cx="1468587" cy="79994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/>
          <p:nvPr/>
        </p:nvCxnSpPr>
        <p:spPr>
          <a:xfrm>
            <a:off x="7216459" y="2024187"/>
            <a:ext cx="55841" cy="188176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>
            <a:off x="5820528" y="1238278"/>
            <a:ext cx="1410286" cy="81851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>
            <a:off x="4178586" y="2077460"/>
            <a:ext cx="3208014" cy="1942791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/>
          <p:nvPr/>
        </p:nvCxnSpPr>
        <p:spPr>
          <a:xfrm>
            <a:off x="5830852" y="1251507"/>
            <a:ext cx="1406351" cy="26800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5830852" y="1988021"/>
            <a:ext cx="1352345" cy="278202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H="1" flipV="1">
            <a:off x="4273161" y="2108000"/>
            <a:ext cx="1671991" cy="2776347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 flipH="1" flipV="1">
            <a:off x="5820529" y="1278758"/>
            <a:ext cx="8327" cy="35756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>
          <a:xfrm flipV="1">
            <a:off x="4224445" y="1256856"/>
            <a:ext cx="1571309" cy="2725903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/>
          <p:nvPr/>
        </p:nvCxnSpPr>
        <p:spPr>
          <a:xfrm>
            <a:off x="4277066" y="2043249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/>
          <p:nvPr/>
        </p:nvCxnSpPr>
        <p:spPr>
          <a:xfrm>
            <a:off x="4205544" y="3914523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4440180" y="1344014"/>
            <a:ext cx="1120642" cy="65648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V="1">
            <a:off x="5830852" y="3931553"/>
            <a:ext cx="1441448" cy="83849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hape 181"/>
          <p:cNvSpPr/>
          <p:nvPr/>
        </p:nvSpPr>
        <p:spPr>
          <a:xfrm>
            <a:off x="5509010" y="965972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6" name="Shape 159"/>
          <p:cNvSpPr txBox="1">
            <a:spLocks/>
          </p:cNvSpPr>
          <p:nvPr/>
        </p:nvSpPr>
        <p:spPr>
          <a:xfrm>
            <a:off x="5550497" y="1017177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1</a:t>
            </a:r>
            <a:endParaRPr lang="en-US" sz="2400" baseline="-25000" dirty="0"/>
          </a:p>
        </p:txBody>
      </p:sp>
      <p:sp>
        <p:nvSpPr>
          <p:cNvPr id="39" name="Shape 181"/>
          <p:cNvSpPr/>
          <p:nvPr/>
        </p:nvSpPr>
        <p:spPr>
          <a:xfrm>
            <a:off x="6960783" y="361506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0" name="Shape 159"/>
          <p:cNvSpPr txBox="1">
            <a:spLocks/>
          </p:cNvSpPr>
          <p:nvPr/>
        </p:nvSpPr>
        <p:spPr>
          <a:xfrm>
            <a:off x="7002270" y="366627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3</a:t>
            </a:r>
            <a:endParaRPr lang="en-US" sz="2400" baseline="-25000" dirty="0"/>
          </a:p>
        </p:txBody>
      </p:sp>
      <p:sp>
        <p:nvSpPr>
          <p:cNvPr id="41" name="Shape 181"/>
          <p:cNvSpPr/>
          <p:nvPr/>
        </p:nvSpPr>
        <p:spPr>
          <a:xfrm>
            <a:off x="5519335" y="4479163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2" name="Shape 159"/>
          <p:cNvSpPr txBox="1">
            <a:spLocks/>
          </p:cNvSpPr>
          <p:nvPr/>
        </p:nvSpPr>
        <p:spPr>
          <a:xfrm>
            <a:off x="5560822" y="4530368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4</a:t>
            </a:r>
            <a:endParaRPr lang="en-US" sz="2400" baseline="-25000" dirty="0"/>
          </a:p>
        </p:txBody>
      </p:sp>
      <p:sp>
        <p:nvSpPr>
          <p:cNvPr id="43" name="Shape 181"/>
          <p:cNvSpPr/>
          <p:nvPr/>
        </p:nvSpPr>
        <p:spPr>
          <a:xfrm>
            <a:off x="3901349" y="178887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4" name="Shape 159"/>
          <p:cNvSpPr txBox="1">
            <a:spLocks/>
          </p:cNvSpPr>
          <p:nvPr/>
        </p:nvSpPr>
        <p:spPr>
          <a:xfrm>
            <a:off x="3942836" y="184007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AT" sz="2400" dirty="0"/>
              <a:t>t</a:t>
            </a:r>
            <a:endParaRPr lang="en-US" sz="2400" baseline="-25000" dirty="0"/>
          </a:p>
        </p:txBody>
      </p:sp>
      <p:sp>
        <p:nvSpPr>
          <p:cNvPr id="45" name="Shape 181"/>
          <p:cNvSpPr/>
          <p:nvPr/>
        </p:nvSpPr>
        <p:spPr>
          <a:xfrm>
            <a:off x="3936447" y="367908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6" name="Shape 159"/>
          <p:cNvSpPr txBox="1">
            <a:spLocks/>
          </p:cNvSpPr>
          <p:nvPr/>
        </p:nvSpPr>
        <p:spPr>
          <a:xfrm>
            <a:off x="3977934" y="373028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5</a:t>
            </a:r>
            <a:endParaRPr lang="en-US" sz="2400" baseline="-25000" dirty="0"/>
          </a:p>
        </p:txBody>
      </p:sp>
      <p:sp>
        <p:nvSpPr>
          <p:cNvPr id="78" name="Title 2">
            <a:extLst>
              <a:ext uri="{FF2B5EF4-FFF2-40B4-BE49-F238E27FC236}">
                <a16:creationId xmlns:a16="http://schemas.microsoft.com/office/drawing/2014/main" id="{4446E6E8-CA6A-4D5B-9894-A82F2EDB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88640" y="-5911"/>
            <a:ext cx="7555176" cy="857250"/>
          </a:xfrm>
        </p:spPr>
        <p:txBody>
          <a:bodyPr>
            <a:normAutofit/>
          </a:bodyPr>
          <a:lstStyle/>
          <a:p>
            <a:r>
              <a:rPr lang="de-DE" sz="3200" dirty="0" err="1"/>
              <a:t>Challenging</a:t>
            </a:r>
            <a:r>
              <a:rPr lang="de-DE" sz="3200" dirty="0"/>
              <a:t> </a:t>
            </a:r>
            <a:r>
              <a:rPr lang="de-DE" sz="3200" dirty="0" err="1"/>
              <a:t>Example</a:t>
            </a:r>
            <a:r>
              <a:rPr lang="de-DE" sz="3200" dirty="0"/>
              <a:t>: </a:t>
            </a:r>
            <a:r>
              <a:rPr lang="de-DE" sz="3200" dirty="0" err="1"/>
              <a:t>Incast</a:t>
            </a:r>
            <a:endParaRPr lang="de-DE" sz="3200" dirty="0"/>
          </a:p>
        </p:txBody>
      </p:sp>
      <p:cxnSp>
        <p:nvCxnSpPr>
          <p:cNvPr id="31" name="Gerade Verbindung mit Pfeil 2">
            <a:extLst>
              <a:ext uri="{FF2B5EF4-FFF2-40B4-BE49-F238E27FC236}">
                <a16:creationId xmlns:a16="http://schemas.microsoft.com/office/drawing/2014/main" id="{E1ACF6C1-0C8E-437E-A369-B3B57AF05305}"/>
              </a:ext>
            </a:extLst>
          </p:cNvPr>
          <p:cNvCxnSpPr>
            <a:cxnSpLocks/>
          </p:cNvCxnSpPr>
          <p:nvPr/>
        </p:nvCxnSpPr>
        <p:spPr>
          <a:xfrm flipH="1">
            <a:off x="4490965" y="1398654"/>
            <a:ext cx="972464" cy="5815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3">
            <a:extLst>
              <a:ext uri="{FF2B5EF4-FFF2-40B4-BE49-F238E27FC236}">
                <a16:creationId xmlns:a16="http://schemas.microsoft.com/office/drawing/2014/main" id="{5EB521CB-CF4B-4F79-B2AA-197802DE1729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4482896" y="2056796"/>
            <a:ext cx="2561496" cy="22962"/>
          </a:xfrm>
          <a:prstGeom prst="straightConnector1">
            <a:avLst/>
          </a:prstGeom>
          <a:ln w="76200">
            <a:solidFill>
              <a:srgbClr val="0202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52">
            <a:extLst>
              <a:ext uri="{FF2B5EF4-FFF2-40B4-BE49-F238E27FC236}">
                <a16:creationId xmlns:a16="http://schemas.microsoft.com/office/drawing/2014/main" id="{44E06625-B572-43AB-B655-39224DAEA9F2}"/>
              </a:ext>
            </a:extLst>
          </p:cNvPr>
          <p:cNvCxnSpPr>
            <a:cxnSpLocks/>
          </p:cNvCxnSpPr>
          <p:nvPr/>
        </p:nvCxnSpPr>
        <p:spPr>
          <a:xfrm flipH="1" flipV="1">
            <a:off x="4515338" y="2273088"/>
            <a:ext cx="2410347" cy="145720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181"/>
          <p:cNvSpPr/>
          <p:nvPr/>
        </p:nvSpPr>
        <p:spPr>
          <a:xfrm>
            <a:off x="6925685" y="172485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8" name="Shape 159"/>
          <p:cNvSpPr txBox="1">
            <a:spLocks/>
          </p:cNvSpPr>
          <p:nvPr/>
        </p:nvSpPr>
        <p:spPr>
          <a:xfrm>
            <a:off x="6967172" y="177606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2</a:t>
            </a:r>
            <a:endParaRPr lang="en-US" sz="2400" baseline="-25000" dirty="0"/>
          </a:p>
        </p:txBody>
      </p:sp>
      <p:sp>
        <p:nvSpPr>
          <p:cNvPr id="53" name="Shape 159">
            <a:extLst>
              <a:ext uri="{FF2B5EF4-FFF2-40B4-BE49-F238E27FC236}">
                <a16:creationId xmlns:a16="http://schemas.microsoft.com/office/drawing/2014/main" id="{2945CE9E-0367-44C8-A0C1-1ECB823E9B15}"/>
              </a:ext>
            </a:extLst>
          </p:cNvPr>
          <p:cNvSpPr txBox="1">
            <a:spLocks/>
          </p:cNvSpPr>
          <p:nvPr/>
        </p:nvSpPr>
        <p:spPr>
          <a:xfrm>
            <a:off x="2338416" y="790992"/>
            <a:ext cx="2441926" cy="857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1950" dirty="0"/>
              <a:t>Traffic demand:</a:t>
            </a:r>
          </a:p>
          <a:p>
            <a:pPr>
              <a:buSzPct val="25000"/>
            </a:pPr>
            <a:r>
              <a:rPr lang="en-US" sz="1950" dirty="0"/>
              <a:t>{1,2,3,4,5}-&gt;t</a:t>
            </a:r>
          </a:p>
        </p:txBody>
      </p:sp>
      <p:sp>
        <p:nvSpPr>
          <p:cNvPr id="35" name="Shape 159">
            <a:extLst>
              <a:ext uri="{FF2B5EF4-FFF2-40B4-BE49-F238E27FC236}">
                <a16:creationId xmlns:a16="http://schemas.microsoft.com/office/drawing/2014/main" id="{289134B4-F34E-44E8-9A31-6CE8BF5E7545}"/>
              </a:ext>
            </a:extLst>
          </p:cNvPr>
          <p:cNvSpPr txBox="1">
            <a:spLocks/>
          </p:cNvSpPr>
          <p:nvPr/>
        </p:nvSpPr>
        <p:spPr>
          <a:xfrm>
            <a:off x="446729" y="2211710"/>
            <a:ext cx="2759734" cy="114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de-DE" sz="1800" b="0" dirty="0"/>
              <a:t>In </a:t>
            </a:r>
            <a:r>
              <a:rPr lang="de-DE" sz="1800" b="0" dirty="0" err="1"/>
              <a:t>the</a:t>
            </a:r>
            <a:r>
              <a:rPr lang="de-DE" sz="1800" b="0" dirty="0"/>
              <a:t> </a:t>
            </a:r>
            <a:r>
              <a:rPr lang="de-DE" sz="1800" b="0" dirty="0" err="1"/>
              <a:t>following</a:t>
            </a:r>
            <a:r>
              <a:rPr lang="de-DE" sz="1800" b="0" dirty="0"/>
              <a:t>, </a:t>
            </a:r>
            <a:r>
              <a:rPr lang="de-DE" sz="1800" b="0" dirty="0" err="1"/>
              <a:t>consider</a:t>
            </a:r>
            <a:r>
              <a:rPr lang="de-DE" sz="1800" b="0" dirty="0"/>
              <a:t> </a:t>
            </a:r>
            <a:r>
              <a:rPr lang="de-DE" sz="1800" b="0" i="1" dirty="0">
                <a:solidFill>
                  <a:srgbClr val="C00000"/>
                </a:solidFill>
              </a:rPr>
              <a:t>all-</a:t>
            </a:r>
            <a:r>
              <a:rPr lang="de-DE" sz="1800" b="0" i="1" dirty="0" err="1">
                <a:solidFill>
                  <a:srgbClr val="C00000"/>
                </a:solidFill>
              </a:rPr>
              <a:t>to</a:t>
            </a:r>
            <a:r>
              <a:rPr lang="de-DE" sz="1800" b="0" i="1" dirty="0">
                <a:solidFill>
                  <a:srgbClr val="C00000"/>
                </a:solidFill>
              </a:rPr>
              <a:t>-</a:t>
            </a:r>
            <a:r>
              <a:rPr lang="de-DE" sz="1800" b="0" i="1" dirty="0" err="1">
                <a:solidFill>
                  <a:srgbClr val="C00000"/>
                </a:solidFill>
              </a:rPr>
              <a:t>one</a:t>
            </a:r>
            <a:r>
              <a:rPr lang="de-DE" sz="1800" b="0" dirty="0"/>
              <a:t> </a:t>
            </a:r>
            <a:r>
              <a:rPr lang="de-DE" sz="1800" b="0" dirty="0" err="1"/>
              <a:t>demand</a:t>
            </a:r>
            <a:r>
              <a:rPr lang="de-DE" sz="1800" b="0" dirty="0"/>
              <a:t> </a:t>
            </a:r>
            <a:r>
              <a:rPr lang="de-DE" sz="1800" b="0" dirty="0" err="1"/>
              <a:t>pattern</a:t>
            </a:r>
            <a:r>
              <a:rPr lang="de-DE" sz="1800" b="0" dirty="0"/>
              <a:t>.</a:t>
            </a:r>
            <a:endParaRPr lang="en-US" sz="1800" b="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1027088-4E9D-42FE-B630-96BFC7DF5DCA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49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6" name="Gerade Verbindung mit Pfeil 52">
            <a:extLst>
              <a:ext uri="{FF2B5EF4-FFF2-40B4-BE49-F238E27FC236}">
                <a16:creationId xmlns:a16="http://schemas.microsoft.com/office/drawing/2014/main" id="{D298BFBE-9148-42B9-AF77-DEC20C802697}"/>
              </a:ext>
            </a:extLst>
          </p:cNvPr>
          <p:cNvCxnSpPr>
            <a:cxnSpLocks/>
          </p:cNvCxnSpPr>
          <p:nvPr/>
        </p:nvCxnSpPr>
        <p:spPr>
          <a:xfrm flipH="1" flipV="1">
            <a:off x="4439000" y="2381156"/>
            <a:ext cx="1230047" cy="207495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52">
            <a:extLst>
              <a:ext uri="{FF2B5EF4-FFF2-40B4-BE49-F238E27FC236}">
                <a16:creationId xmlns:a16="http://schemas.microsoft.com/office/drawing/2014/main" id="{46E9A8B4-2B56-42C6-92FF-AF661B9CA981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4204007" y="2394748"/>
            <a:ext cx="23214" cy="128433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710576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title"/>
          </p:nvPr>
        </p:nvSpPr>
        <p:spPr>
          <a:xfrm>
            <a:off x="1" y="51470"/>
            <a:ext cx="9143999" cy="857250"/>
          </a:xfrm>
        </p:spPr>
        <p:txBody>
          <a:bodyPr>
            <a:noAutofit/>
          </a:bodyPr>
          <a:lstStyle/>
          <a:p>
            <a:r>
              <a:rPr lang="en-AT" sz="3200" dirty="0"/>
              <a:t>Approaches for Failover</a:t>
            </a:r>
            <a:endParaRPr lang="en-IN" sz="3200" dirty="0"/>
          </a:p>
        </p:txBody>
      </p:sp>
      <p:sp>
        <p:nvSpPr>
          <p:cNvPr id="2" name="AutoShape 2" descr="Image result for snowden"/>
          <p:cNvSpPr>
            <a:spLocks noChangeAspect="1" noChangeArrowheads="1"/>
          </p:cNvSpPr>
          <p:nvPr/>
        </p:nvSpPr>
        <p:spPr bwMode="auto">
          <a:xfrm>
            <a:off x="155575" y="18444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4EF20-E046-498A-B889-5A5EDB4E807A}"/>
              </a:ext>
            </a:extLst>
          </p:cNvPr>
          <p:cNvSpPr/>
          <p:nvPr/>
        </p:nvSpPr>
        <p:spPr>
          <a:xfrm>
            <a:off x="4860032" y="1244478"/>
            <a:ext cx="3312368" cy="36315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ED754EF-5B0E-454D-88C5-0995E0FAF152}"/>
              </a:ext>
            </a:extLst>
          </p:cNvPr>
          <p:cNvSpPr/>
          <p:nvPr/>
        </p:nvSpPr>
        <p:spPr>
          <a:xfrm>
            <a:off x="827584" y="1244478"/>
            <a:ext cx="3312368" cy="36315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BBABCA7-5252-4363-9F11-841B553B4102}"/>
              </a:ext>
            </a:extLst>
          </p:cNvPr>
          <p:cNvSpPr txBox="1">
            <a:spLocks/>
          </p:cNvSpPr>
          <p:nvPr/>
        </p:nvSpPr>
        <p:spPr>
          <a:xfrm>
            <a:off x="1403648" y="1014668"/>
            <a:ext cx="2304256" cy="85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de-DE" sz="17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T" sz="2400" b="1" dirty="0">
                <a:cs typeface="Calibri" panose="020F0502020204030204" pitchFamily="34" charset="0"/>
              </a:rPr>
              <a:t>I</a:t>
            </a:r>
            <a:r>
              <a:rPr lang="de-DE" sz="2400" b="1" dirty="0">
                <a:cs typeface="Calibri" panose="020F0502020204030204" pitchFamily="34" charset="0"/>
              </a:rPr>
              <a:t>n</a:t>
            </a:r>
            <a:r>
              <a:rPr lang="en-AT" sz="2400" b="1" dirty="0">
                <a:cs typeface="Calibri" panose="020F0502020204030204" pitchFamily="34" charset="0"/>
              </a:rPr>
              <a:t> </a:t>
            </a:r>
            <a:r>
              <a:rPr lang="en-US" sz="2400" b="1" dirty="0">
                <a:cs typeface="Calibri" panose="020F0502020204030204" pitchFamily="34" charset="0"/>
              </a:rPr>
              <a:t>C</a:t>
            </a:r>
            <a:r>
              <a:rPr lang="en-AT" sz="2400" b="1" dirty="0">
                <a:cs typeface="Calibri" panose="020F0502020204030204" pitchFamily="34" charset="0"/>
              </a:rPr>
              <a:t>o</a:t>
            </a:r>
            <a:r>
              <a:rPr lang="de-DE" sz="2400" b="1" dirty="0">
                <a:cs typeface="Calibri" panose="020F0502020204030204" pitchFamily="34" charset="0"/>
              </a:rPr>
              <a:t>n</a:t>
            </a:r>
            <a:r>
              <a:rPr lang="en-AT" sz="2400" b="1" dirty="0">
                <a:cs typeface="Calibri" panose="020F0502020204030204" pitchFamily="34" charset="0"/>
              </a:rPr>
              <a:t>t</a:t>
            </a:r>
            <a:r>
              <a:rPr lang="de-DE" sz="2400" b="1" dirty="0">
                <a:cs typeface="Calibri" panose="020F0502020204030204" pitchFamily="34" charset="0"/>
              </a:rPr>
              <a:t>r</a:t>
            </a:r>
            <a:r>
              <a:rPr lang="en-AT" sz="2400" b="1" dirty="0">
                <a:cs typeface="Calibri" panose="020F0502020204030204" pitchFamily="34" charset="0"/>
              </a:rPr>
              <a:t>o</a:t>
            </a:r>
            <a:r>
              <a:rPr lang="de-DE" sz="2400" b="1" dirty="0">
                <a:cs typeface="Calibri" panose="020F0502020204030204" pitchFamily="34" charset="0"/>
              </a:rPr>
              <a:t>l</a:t>
            </a:r>
            <a:r>
              <a:rPr lang="en-AT" sz="2400" b="1" dirty="0">
                <a:cs typeface="Calibri" panose="020F0502020204030204" pitchFamily="34" charset="0"/>
              </a:rPr>
              <a:t> </a:t>
            </a:r>
            <a:r>
              <a:rPr lang="de-DE" sz="2400" b="1" dirty="0">
                <a:cs typeface="Calibri" panose="020F0502020204030204" pitchFamily="34" charset="0"/>
              </a:rPr>
              <a:t>P</a:t>
            </a:r>
            <a:r>
              <a:rPr lang="en-AT" sz="2400" b="1" dirty="0">
                <a:cs typeface="Calibri" panose="020F0502020204030204" pitchFamily="34" charset="0"/>
              </a:rPr>
              <a:t>l</a:t>
            </a:r>
            <a:r>
              <a:rPr lang="de-DE" sz="2400" b="1" dirty="0">
                <a:cs typeface="Calibri" panose="020F0502020204030204" pitchFamily="34" charset="0"/>
              </a:rPr>
              <a:t>a</a:t>
            </a:r>
            <a:r>
              <a:rPr lang="en-AT" sz="2400" b="1" dirty="0">
                <a:cs typeface="Calibri" panose="020F0502020204030204" pitchFamily="34" charset="0"/>
              </a:rPr>
              <a:t>n</a:t>
            </a:r>
            <a:r>
              <a:rPr lang="de-DE" sz="2400" b="1" dirty="0">
                <a:cs typeface="Calibri" panose="020F0502020204030204" pitchFamily="34" charset="0"/>
              </a:rPr>
              <a:t>e</a:t>
            </a:r>
            <a:endParaRPr lang="en-AT" sz="2400" b="1" dirty="0">
              <a:cs typeface="Calibri" panose="020F0502020204030204" pitchFamily="34" charset="0"/>
            </a:endParaRPr>
          </a:p>
          <a:p>
            <a:endParaRPr lang="en-AT" sz="1800" b="1" dirty="0">
              <a:solidFill>
                <a:srgbClr val="3366FF"/>
              </a:solidFill>
              <a:cs typeface="Calibri" panose="020F0502020204030204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91721C8-954A-4957-BD30-296E79E398C6}"/>
              </a:ext>
            </a:extLst>
          </p:cNvPr>
          <p:cNvSpPr txBox="1">
            <a:spLocks/>
          </p:cNvSpPr>
          <p:nvPr/>
        </p:nvSpPr>
        <p:spPr>
          <a:xfrm>
            <a:off x="971600" y="1901076"/>
            <a:ext cx="2988840" cy="28328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T" sz="1900" dirty="0"/>
              <a:t>D</a:t>
            </a:r>
            <a:r>
              <a:rPr lang="de-DE" sz="1900" dirty="0"/>
              <a:t>i</a:t>
            </a:r>
            <a:r>
              <a:rPr lang="en-AT" sz="1900" dirty="0"/>
              <a:t>s</a:t>
            </a:r>
            <a:r>
              <a:rPr lang="de-DE" sz="1900" dirty="0"/>
              <a:t>t</a:t>
            </a:r>
            <a:r>
              <a:rPr lang="en-AT" sz="1900" dirty="0"/>
              <a:t>r</a:t>
            </a:r>
            <a:r>
              <a:rPr lang="de-DE" sz="1900" dirty="0"/>
              <a:t>i</a:t>
            </a:r>
            <a:r>
              <a:rPr lang="en-AT" sz="1900" dirty="0"/>
              <a:t>b</a:t>
            </a:r>
            <a:r>
              <a:rPr lang="de-DE" sz="1900" dirty="0"/>
              <a:t>u</a:t>
            </a:r>
            <a:r>
              <a:rPr lang="en-AT" sz="1900" dirty="0"/>
              <a:t>t</a:t>
            </a:r>
            <a:r>
              <a:rPr lang="de-DE" sz="1900" dirty="0"/>
              <a:t>e</a:t>
            </a:r>
            <a:r>
              <a:rPr lang="en-AT" sz="1900" dirty="0"/>
              <a:t>d </a:t>
            </a:r>
            <a:r>
              <a:rPr lang="de-DE" sz="1900" dirty="0"/>
              <a:t>r</a:t>
            </a:r>
            <a:r>
              <a:rPr lang="en-AT" sz="1900" dirty="0"/>
              <a:t>e</a:t>
            </a:r>
            <a:r>
              <a:rPr lang="de-DE" sz="1900" dirty="0"/>
              <a:t>c</a:t>
            </a:r>
            <a:r>
              <a:rPr lang="en-AT" sz="1900" dirty="0"/>
              <a:t>o</a:t>
            </a:r>
            <a:r>
              <a:rPr lang="de-DE" sz="1900" dirty="0"/>
              <a:t>m</a:t>
            </a:r>
            <a:r>
              <a:rPr lang="en-AT" sz="1900" dirty="0"/>
              <a:t>p</a:t>
            </a:r>
            <a:r>
              <a:rPr lang="de-DE" sz="1900" dirty="0"/>
              <a:t>u</a:t>
            </a:r>
            <a:r>
              <a:rPr lang="en-AT" sz="1900" dirty="0"/>
              <a:t>t</a:t>
            </a:r>
            <a:r>
              <a:rPr lang="de-DE" sz="1900" dirty="0"/>
              <a:t>a</a:t>
            </a:r>
            <a:r>
              <a:rPr lang="en-AT" sz="1900" dirty="0"/>
              <a:t>t</a:t>
            </a:r>
            <a:r>
              <a:rPr lang="de-DE" sz="1900" dirty="0"/>
              <a:t>i</a:t>
            </a:r>
            <a:r>
              <a:rPr lang="en-AT" sz="1900" dirty="0"/>
              <a:t>o</a:t>
            </a:r>
            <a:r>
              <a:rPr lang="de-DE" sz="1900" dirty="0"/>
              <a:t>n</a:t>
            </a:r>
            <a:r>
              <a:rPr lang="en-AT" sz="1900" dirty="0"/>
              <a:t> </a:t>
            </a:r>
            <a:r>
              <a:rPr lang="de-DE" sz="1900" dirty="0"/>
              <a:t>o</a:t>
            </a:r>
            <a:r>
              <a:rPr lang="en-AT" sz="1900" dirty="0"/>
              <a:t>f </a:t>
            </a:r>
            <a:r>
              <a:rPr lang="de-DE" sz="1900" dirty="0"/>
              <a:t>s</a:t>
            </a:r>
            <a:r>
              <a:rPr lang="en-AT" sz="1900" dirty="0"/>
              <a:t>h</a:t>
            </a:r>
            <a:r>
              <a:rPr lang="de-DE" sz="1900" dirty="0"/>
              <a:t>o</a:t>
            </a:r>
            <a:r>
              <a:rPr lang="en-AT" sz="1900" dirty="0"/>
              <a:t>r</a:t>
            </a:r>
            <a:r>
              <a:rPr lang="de-DE" sz="1900" dirty="0"/>
              <a:t>t</a:t>
            </a:r>
            <a:r>
              <a:rPr lang="en-AT" sz="1900" dirty="0"/>
              <a:t>e</a:t>
            </a:r>
            <a:r>
              <a:rPr lang="de-DE" sz="1900" dirty="0"/>
              <a:t>s</a:t>
            </a:r>
            <a:r>
              <a:rPr lang="en-AT" sz="1900" dirty="0"/>
              <a:t>t </a:t>
            </a:r>
            <a:r>
              <a:rPr lang="de-DE" sz="1900" dirty="0"/>
              <a:t>p</a:t>
            </a:r>
            <a:r>
              <a:rPr lang="en-AT" sz="1900" dirty="0"/>
              <a:t>a</a:t>
            </a:r>
            <a:r>
              <a:rPr lang="de-DE" sz="1900" dirty="0"/>
              <a:t>t</a:t>
            </a:r>
            <a:r>
              <a:rPr lang="en-AT" sz="1900" dirty="0"/>
              <a:t>h</a:t>
            </a:r>
            <a:r>
              <a:rPr lang="de-DE" sz="1900" dirty="0"/>
              <a:t>s</a:t>
            </a:r>
            <a:r>
              <a:rPr lang="en-AT" sz="1900" dirty="0"/>
              <a:t> (“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e-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c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o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n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v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g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n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c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en-AT" sz="1900" dirty="0"/>
              <a:t>”)</a:t>
            </a:r>
          </a:p>
          <a:p>
            <a:r>
              <a:rPr lang="en-AT" sz="1900" dirty="0"/>
              <a:t>Centralized </a:t>
            </a:r>
            <a:r>
              <a:rPr lang="en-AT" sz="1900" dirty="0" err="1"/>
              <a:t>recomputa</a:t>
            </a:r>
            <a:r>
              <a:rPr lang="de-DE" sz="1900" dirty="0"/>
              <a:t>t</a:t>
            </a:r>
            <a:r>
              <a:rPr lang="en-AT" sz="1900" dirty="0"/>
              <a:t>i</a:t>
            </a:r>
            <a:r>
              <a:rPr lang="de-DE" sz="1900" dirty="0"/>
              <a:t>o</a:t>
            </a:r>
            <a:r>
              <a:rPr lang="en-AT" sz="1900" dirty="0"/>
              <a:t>n </a:t>
            </a:r>
            <a:r>
              <a:rPr lang="de-DE" sz="1900" dirty="0"/>
              <a:t>o</a:t>
            </a:r>
            <a:r>
              <a:rPr lang="en-AT" sz="1900" dirty="0"/>
              <a:t>f </a:t>
            </a:r>
            <a:r>
              <a:rPr lang="de-DE" sz="1900" dirty="0"/>
              <a:t>p</a:t>
            </a:r>
            <a:r>
              <a:rPr lang="en-AT" sz="1900" dirty="0"/>
              <a:t>a</a:t>
            </a:r>
            <a:r>
              <a:rPr lang="de-DE" sz="1900" dirty="0"/>
              <a:t>t</a:t>
            </a:r>
            <a:r>
              <a:rPr lang="en-AT" sz="1900" dirty="0"/>
              <a:t>h</a:t>
            </a:r>
            <a:r>
              <a:rPr lang="de-DE" sz="1900" dirty="0"/>
              <a:t>s</a:t>
            </a:r>
            <a:r>
              <a:rPr lang="en-AT" sz="1900" dirty="0"/>
              <a:t> (</a:t>
            </a:r>
            <a:r>
              <a:rPr lang="de-DE" sz="1900" dirty="0"/>
              <a:t>S</a:t>
            </a:r>
            <a:r>
              <a:rPr lang="en-AT" sz="1900" dirty="0"/>
              <a:t>D</a:t>
            </a:r>
            <a:r>
              <a:rPr lang="de-DE" sz="1900" dirty="0"/>
              <a:t>N</a:t>
            </a:r>
            <a:r>
              <a:rPr lang="en-AT" sz="1900" dirty="0"/>
              <a:t>)</a:t>
            </a:r>
          </a:p>
          <a:p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L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i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n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k-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v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s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a</a:t>
            </a:r>
            <a:r>
              <a:rPr lang="en-AT" sz="2000" b="1" dirty="0">
                <a:solidFill>
                  <a:srgbClr val="3366FF"/>
                </a:solidFill>
                <a:cs typeface="Calibri" panose="020F0502020204030204" pitchFamily="34" charset="0"/>
              </a:rPr>
              <a:t>l</a:t>
            </a:r>
            <a:r>
              <a:rPr lang="en-AT" sz="1900" dirty="0"/>
              <a:t> algorithms (</a:t>
            </a:r>
            <a:r>
              <a:rPr lang="de-DE" sz="1900" dirty="0"/>
              <a:t>e</a:t>
            </a:r>
            <a:r>
              <a:rPr lang="en-AT" sz="1900" dirty="0"/>
              <a:t>.</a:t>
            </a:r>
            <a:r>
              <a:rPr lang="de-DE" sz="1900" dirty="0"/>
              <a:t>g</a:t>
            </a:r>
            <a:r>
              <a:rPr lang="en-AT" sz="1900" dirty="0"/>
              <a:t>., </a:t>
            </a:r>
            <a:r>
              <a:rPr lang="de-DE" sz="1900" dirty="0"/>
              <a:t>G</a:t>
            </a:r>
            <a:r>
              <a:rPr lang="en-AT" sz="1900" dirty="0"/>
              <a:t>a</a:t>
            </a:r>
            <a:r>
              <a:rPr lang="de-DE" sz="1900" dirty="0"/>
              <a:t>f</a:t>
            </a:r>
            <a:r>
              <a:rPr lang="en-AT" sz="1900" dirty="0"/>
              <a:t>n</a:t>
            </a:r>
            <a:r>
              <a:rPr lang="de-DE" sz="1900" dirty="0"/>
              <a:t>i</a:t>
            </a:r>
            <a:r>
              <a:rPr lang="en-AT" sz="1900" dirty="0"/>
              <a:t> </a:t>
            </a:r>
            <a:r>
              <a:rPr lang="de-DE" sz="1900" dirty="0"/>
              <a:t>e</a:t>
            </a:r>
            <a:r>
              <a:rPr lang="en-AT" sz="1900" dirty="0"/>
              <a:t>t </a:t>
            </a:r>
            <a:r>
              <a:rPr lang="de-DE" sz="1900" dirty="0"/>
              <a:t>a</a:t>
            </a:r>
            <a:r>
              <a:rPr lang="en-AT" sz="1900" dirty="0"/>
              <a:t>l.)</a:t>
            </a:r>
            <a:endParaRPr lang="de-DE" sz="1900" dirty="0"/>
          </a:p>
          <a:p>
            <a:endParaRPr lang="de-DE" sz="2200" dirty="0"/>
          </a:p>
          <a:p>
            <a:endParaRPr lang="de-DE" sz="2200" dirty="0"/>
          </a:p>
          <a:p>
            <a:endParaRPr lang="de-DE" sz="2200" dirty="0"/>
          </a:p>
          <a:p>
            <a:pPr marL="0" indent="0">
              <a:buNone/>
            </a:pPr>
            <a:endParaRPr lang="en-AT" sz="2200" dirty="0"/>
          </a:p>
          <a:p>
            <a:pPr marL="0" indent="0">
              <a:buNone/>
            </a:pPr>
            <a:endParaRPr lang="de-DE" sz="220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EE27962-8B5A-4EE1-B290-0B8C3363C872}"/>
              </a:ext>
            </a:extLst>
          </p:cNvPr>
          <p:cNvSpPr txBox="1">
            <a:spLocks/>
          </p:cNvSpPr>
          <p:nvPr/>
        </p:nvSpPr>
        <p:spPr>
          <a:xfrm>
            <a:off x="5543599" y="1043826"/>
            <a:ext cx="1944216" cy="85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de-DE" sz="17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T" sz="2400" b="1" dirty="0">
                <a:cs typeface="Calibri" panose="020F0502020204030204" pitchFamily="34" charset="0"/>
              </a:rPr>
              <a:t>I</a:t>
            </a:r>
            <a:r>
              <a:rPr lang="de-DE" sz="2400" b="1" dirty="0">
                <a:cs typeface="Calibri" panose="020F0502020204030204" pitchFamily="34" charset="0"/>
              </a:rPr>
              <a:t>n</a:t>
            </a:r>
            <a:r>
              <a:rPr lang="en-AT" sz="2400" b="1" dirty="0">
                <a:cs typeface="Calibri" panose="020F0502020204030204" pitchFamily="34" charset="0"/>
              </a:rPr>
              <a:t> </a:t>
            </a:r>
            <a:r>
              <a:rPr lang="en-US" sz="2400" b="1" dirty="0">
                <a:cs typeface="Calibri" panose="020F0502020204030204" pitchFamily="34" charset="0"/>
              </a:rPr>
              <a:t>D</a:t>
            </a:r>
            <a:r>
              <a:rPr lang="en-AT" sz="2400" b="1" dirty="0">
                <a:cs typeface="Calibri" panose="020F0502020204030204" pitchFamily="34" charset="0"/>
              </a:rPr>
              <a:t>a</a:t>
            </a:r>
            <a:r>
              <a:rPr lang="de-DE" sz="2400" b="1" dirty="0">
                <a:cs typeface="Calibri" panose="020F0502020204030204" pitchFamily="34" charset="0"/>
              </a:rPr>
              <a:t>t</a:t>
            </a:r>
            <a:r>
              <a:rPr lang="en-AT" sz="2400" b="1" dirty="0">
                <a:cs typeface="Calibri" panose="020F0502020204030204" pitchFamily="34" charset="0"/>
              </a:rPr>
              <a:t>a </a:t>
            </a:r>
            <a:r>
              <a:rPr lang="de-DE" sz="2400" b="1" dirty="0">
                <a:cs typeface="Calibri" panose="020F0502020204030204" pitchFamily="34" charset="0"/>
              </a:rPr>
              <a:t>P</a:t>
            </a:r>
            <a:r>
              <a:rPr lang="en-AT" sz="2400" b="1" dirty="0">
                <a:cs typeface="Calibri" panose="020F0502020204030204" pitchFamily="34" charset="0"/>
              </a:rPr>
              <a:t>l</a:t>
            </a:r>
            <a:r>
              <a:rPr lang="de-DE" sz="2400" b="1" dirty="0">
                <a:cs typeface="Calibri" panose="020F0502020204030204" pitchFamily="34" charset="0"/>
              </a:rPr>
              <a:t>a</a:t>
            </a:r>
            <a:r>
              <a:rPr lang="en-AT" sz="2400" b="1" dirty="0">
                <a:cs typeface="Calibri" panose="020F0502020204030204" pitchFamily="34" charset="0"/>
              </a:rPr>
              <a:t>n</a:t>
            </a:r>
            <a:r>
              <a:rPr lang="de-DE" sz="2400" b="1" dirty="0">
                <a:cs typeface="Calibri" panose="020F0502020204030204" pitchFamily="34" charset="0"/>
              </a:rPr>
              <a:t>e</a:t>
            </a:r>
            <a:endParaRPr lang="en-AT" sz="2400" b="1" dirty="0">
              <a:cs typeface="Calibri" panose="020F0502020204030204" pitchFamily="34" charset="0"/>
            </a:endParaRPr>
          </a:p>
          <a:p>
            <a:endParaRPr lang="en-AT" sz="1800" b="1" dirty="0">
              <a:solidFill>
                <a:srgbClr val="3366FF"/>
              </a:solidFill>
              <a:cs typeface="Calibri" panose="020F0502020204030204" pitchFamily="34" charset="0"/>
            </a:endParaRP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2334DDD-5A80-4F0C-A665-BA9E4B396C9B}"/>
              </a:ext>
            </a:extLst>
          </p:cNvPr>
          <p:cNvSpPr txBox="1">
            <a:spLocks/>
          </p:cNvSpPr>
          <p:nvPr/>
        </p:nvSpPr>
        <p:spPr>
          <a:xfrm>
            <a:off x="4929699" y="2540622"/>
            <a:ext cx="3312367" cy="225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T" sz="1900" dirty="0"/>
              <a:t>Static forwarding table</a:t>
            </a:r>
          </a:p>
          <a:p>
            <a:r>
              <a:rPr lang="en-AT" sz="1900" dirty="0"/>
              <a:t>Rules p</a:t>
            </a:r>
            <a:r>
              <a:rPr lang="de-DE" sz="1900" dirty="0"/>
              <a:t>r</a:t>
            </a:r>
            <a:r>
              <a:rPr lang="en-AT" sz="1900" dirty="0"/>
              <a:t>e-</a:t>
            </a:r>
            <a:r>
              <a:rPr lang="de-DE" sz="1900" dirty="0"/>
              <a:t>i</a:t>
            </a:r>
            <a:r>
              <a:rPr lang="en-AT" sz="1900" dirty="0"/>
              <a:t>n</a:t>
            </a:r>
            <a:r>
              <a:rPr lang="de-DE" sz="1900" dirty="0"/>
              <a:t>s</a:t>
            </a:r>
            <a:r>
              <a:rPr lang="en-AT" sz="1900" dirty="0"/>
              <a:t>t</a:t>
            </a:r>
            <a:r>
              <a:rPr lang="de-DE" sz="1900" dirty="0"/>
              <a:t>a</a:t>
            </a:r>
            <a:r>
              <a:rPr lang="en-AT" sz="1900" dirty="0"/>
              <a:t>l</a:t>
            </a:r>
            <a:r>
              <a:rPr lang="de-DE" sz="1900" dirty="0"/>
              <a:t>l</a:t>
            </a:r>
            <a:r>
              <a:rPr lang="en-AT" sz="1900" dirty="0"/>
              <a:t>e</a:t>
            </a:r>
            <a:r>
              <a:rPr lang="de-DE" sz="1900" dirty="0"/>
              <a:t>d</a:t>
            </a:r>
            <a:r>
              <a:rPr lang="en-AT" sz="1900" dirty="0"/>
              <a:t> </a:t>
            </a:r>
            <a:r>
              <a:rPr lang="en-AT" sz="2000" b="1" i="1" dirty="0">
                <a:solidFill>
                  <a:srgbClr val="C00000"/>
                </a:solidFill>
              </a:rPr>
              <a:t>before</a:t>
            </a:r>
            <a:r>
              <a:rPr lang="en-US" sz="2000" b="1" i="1" dirty="0">
                <a:solidFill>
                  <a:srgbClr val="C00000"/>
                </a:solidFill>
              </a:rPr>
              <a:t> </a:t>
            </a:r>
            <a:r>
              <a:rPr lang="de-DE" sz="1900" dirty="0"/>
              <a:t>f</a:t>
            </a:r>
            <a:r>
              <a:rPr lang="en-AT" sz="1900" dirty="0"/>
              <a:t>a</a:t>
            </a:r>
            <a:r>
              <a:rPr lang="de-DE" sz="1900" dirty="0"/>
              <a:t>i</a:t>
            </a:r>
            <a:r>
              <a:rPr lang="en-AT" sz="1900" dirty="0"/>
              <a:t>l</a:t>
            </a:r>
            <a:r>
              <a:rPr lang="de-DE" sz="1900" dirty="0"/>
              <a:t>u</a:t>
            </a:r>
            <a:r>
              <a:rPr lang="en-AT" sz="1900" dirty="0"/>
              <a:t>r</a:t>
            </a:r>
            <a:r>
              <a:rPr lang="de-DE" sz="1900" dirty="0"/>
              <a:t>e</a:t>
            </a:r>
            <a:r>
              <a:rPr lang="en-AT" sz="1900" dirty="0"/>
              <a:t>s </a:t>
            </a:r>
            <a:r>
              <a:rPr lang="de-DE" sz="1900" dirty="0"/>
              <a:t>a</a:t>
            </a:r>
            <a:r>
              <a:rPr lang="en-AT" sz="1900" dirty="0"/>
              <a:t>r</a:t>
            </a:r>
            <a:r>
              <a:rPr lang="de-DE" sz="1900" dirty="0"/>
              <a:t>e</a:t>
            </a:r>
            <a:r>
              <a:rPr lang="en-AT" sz="1900" dirty="0"/>
              <a:t> </a:t>
            </a:r>
            <a:r>
              <a:rPr lang="de-DE" sz="1900" dirty="0"/>
              <a:t>k</a:t>
            </a:r>
            <a:r>
              <a:rPr lang="en-AT" sz="1900" dirty="0"/>
              <a:t>n</a:t>
            </a:r>
            <a:r>
              <a:rPr lang="de-DE" sz="1900" dirty="0"/>
              <a:t>o</a:t>
            </a:r>
            <a:r>
              <a:rPr lang="en-AT" sz="1900" dirty="0"/>
              <a:t>w</a:t>
            </a:r>
            <a:r>
              <a:rPr lang="de-DE" sz="1900" dirty="0"/>
              <a:t>n</a:t>
            </a:r>
            <a:endParaRPr lang="de-DE" sz="2200" dirty="0"/>
          </a:p>
          <a:p>
            <a:endParaRPr lang="de-DE" sz="2200" dirty="0"/>
          </a:p>
          <a:p>
            <a:endParaRPr lang="de-DE" sz="2200" dirty="0"/>
          </a:p>
          <a:p>
            <a:pPr marL="0" indent="0">
              <a:buNone/>
            </a:pPr>
            <a:endParaRPr lang="en-AT" sz="2200" dirty="0"/>
          </a:p>
          <a:p>
            <a:pPr marL="0" indent="0">
              <a:buNone/>
            </a:pPr>
            <a:endParaRPr lang="de-DE" sz="2200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5B16C7E-401F-48B1-9961-FBB92537CE1B}"/>
              </a:ext>
            </a:extLst>
          </p:cNvPr>
          <p:cNvSpPr txBox="1">
            <a:spLocks/>
          </p:cNvSpPr>
          <p:nvPr/>
        </p:nvSpPr>
        <p:spPr>
          <a:xfrm>
            <a:off x="4222613" y="2324598"/>
            <a:ext cx="614408" cy="85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de-DE" sz="17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400" b="1" dirty="0">
                <a:cs typeface="Calibri" panose="020F0502020204030204" pitchFamily="34" charset="0"/>
              </a:rPr>
              <a:t>v</a:t>
            </a:r>
            <a:r>
              <a:rPr lang="en-AT" sz="2400" b="1" dirty="0">
                <a:cs typeface="Calibri" panose="020F0502020204030204" pitchFamily="34" charset="0"/>
              </a:rPr>
              <a:t>s</a:t>
            </a:r>
          </a:p>
          <a:p>
            <a:endParaRPr lang="en-AT" sz="1800" b="1" dirty="0">
              <a:solidFill>
                <a:srgbClr val="3366FF"/>
              </a:solidFill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6AE2EC-274A-45EB-A271-EEBC407D9A05}"/>
              </a:ext>
            </a:extLst>
          </p:cNvPr>
          <p:cNvSpPr txBox="1"/>
          <p:nvPr/>
        </p:nvSpPr>
        <p:spPr>
          <a:xfrm rot="19959286">
            <a:off x="161765" y="1666279"/>
            <a:ext cx="2988840" cy="35394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 but “</a:t>
            </a:r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informed”.</a:t>
            </a:r>
            <a:endParaRPr lang="sv-SE" sz="17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66BC0A-8235-4F62-8667-7212B3DFA908}"/>
              </a:ext>
            </a:extLst>
          </p:cNvPr>
          <p:cNvSpPr txBox="1"/>
          <p:nvPr/>
        </p:nvSpPr>
        <p:spPr>
          <a:xfrm rot="19959286">
            <a:off x="4313718" y="1675339"/>
            <a:ext cx="2988840" cy="35394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but “</a:t>
            </a:r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  <a:endParaRPr lang="sv-SE" sz="17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15C283A4-D79C-457F-A1E4-5E5EEAAB459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12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9985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51520" y="97544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A</a:t>
            </a:r>
            <a:r>
              <a:rPr lang="en-AT" dirty="0"/>
              <a:t> Bad </a:t>
            </a:r>
            <a:r>
              <a:rPr lang="de-DE" dirty="0"/>
              <a:t>M</a:t>
            </a:r>
            <a:r>
              <a:rPr lang="en-AT" dirty="0"/>
              <a:t>a</a:t>
            </a:r>
            <a:r>
              <a:rPr lang="de-DE" dirty="0"/>
              <a:t>t</a:t>
            </a:r>
            <a:r>
              <a:rPr lang="en-AT" dirty="0"/>
              <a:t>r</a:t>
            </a:r>
            <a:r>
              <a:rPr lang="de-DE" dirty="0"/>
              <a:t>i</a:t>
            </a:r>
            <a:r>
              <a:rPr lang="en-AT" dirty="0"/>
              <a:t>x </a:t>
            </a:r>
            <a:r>
              <a:rPr lang="de-DE" dirty="0"/>
              <a:t>f</a:t>
            </a:r>
            <a:r>
              <a:rPr lang="en-AT" dirty="0"/>
              <a:t>o</a:t>
            </a:r>
            <a:r>
              <a:rPr lang="de-DE" dirty="0"/>
              <a:t>r</a:t>
            </a:r>
            <a:r>
              <a:rPr lang="en-AT" dirty="0"/>
              <a:t> </a:t>
            </a:r>
            <a:r>
              <a:rPr lang="de-DE" dirty="0"/>
              <a:t>L</a:t>
            </a:r>
            <a:r>
              <a:rPr lang="en-AT" dirty="0"/>
              <a:t>o</a:t>
            </a:r>
            <a:r>
              <a:rPr lang="de-DE" dirty="0"/>
              <a:t>a</a:t>
            </a:r>
            <a:r>
              <a:rPr lang="en-AT" dirty="0"/>
              <a:t>d</a:t>
            </a:r>
            <a:endParaRPr lang="de-DE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4571FD1-B53C-406C-8FB8-6A683A6E5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577742"/>
              </p:ext>
            </p:extLst>
          </p:nvPr>
        </p:nvGraphicFramePr>
        <p:xfrm>
          <a:off x="2555776" y="1347614"/>
          <a:ext cx="3552396" cy="2247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099">
                  <a:extLst>
                    <a:ext uri="{9D8B030D-6E8A-4147-A177-3AD203B41FA5}">
                      <a16:colId xmlns:a16="http://schemas.microsoft.com/office/drawing/2014/main" val="1438368868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1839362666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145694976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1424002984"/>
                    </a:ext>
                  </a:extLst>
                </a:gridCol>
              </a:tblGrid>
              <a:tr h="449449">
                <a:tc>
                  <a:txBody>
                    <a:bodyPr/>
                    <a:lstStyle/>
                    <a:p>
                      <a:pPr algn="ctr"/>
                      <a:r>
                        <a:rPr lang="en-AT" sz="20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330978"/>
                  </a:ext>
                </a:extLst>
              </a:tr>
              <a:tr h="449449">
                <a:tc>
                  <a:txBody>
                    <a:bodyPr/>
                    <a:lstStyle/>
                    <a:p>
                      <a:pPr algn="ctr"/>
                      <a:r>
                        <a:rPr lang="en-AT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664505"/>
                  </a:ext>
                </a:extLst>
              </a:tr>
              <a:tr h="449449">
                <a:tc>
                  <a:txBody>
                    <a:bodyPr/>
                    <a:lstStyle/>
                    <a:p>
                      <a:pPr algn="ctr"/>
                      <a:r>
                        <a:rPr lang="en-AT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871396"/>
                  </a:ext>
                </a:extLst>
              </a:tr>
              <a:tr h="449449">
                <a:tc>
                  <a:txBody>
                    <a:bodyPr/>
                    <a:lstStyle/>
                    <a:p>
                      <a:pPr algn="ctr"/>
                      <a:r>
                        <a:rPr lang="en-AT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225977"/>
                  </a:ext>
                </a:extLst>
              </a:tr>
              <a:tr h="449449"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897820"/>
                  </a:ext>
                </a:extLst>
              </a:tr>
            </a:tbl>
          </a:graphicData>
        </a:graphic>
      </p:graphicFrame>
      <p:sp>
        <p:nvSpPr>
          <p:cNvPr id="5" name="Title 2">
            <a:extLst>
              <a:ext uri="{FF2B5EF4-FFF2-40B4-BE49-F238E27FC236}">
                <a16:creationId xmlns:a16="http://schemas.microsoft.com/office/drawing/2014/main" id="{AE965DF8-CE2E-4E4A-B0AA-4D3300C7B636}"/>
              </a:ext>
            </a:extLst>
          </p:cNvPr>
          <p:cNvSpPr txBox="1">
            <a:spLocks/>
          </p:cNvSpPr>
          <p:nvPr/>
        </p:nvSpPr>
        <p:spPr>
          <a:xfrm>
            <a:off x="1500266" y="1374169"/>
            <a:ext cx="1071736" cy="38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S</a:t>
            </a:r>
            <a:r>
              <a:rPr lang="en-AT" sz="2000" dirty="0" err="1"/>
              <a:t>rc</a:t>
            </a:r>
            <a:r>
              <a:rPr lang="en-AT" sz="2000" dirty="0"/>
              <a:t> 1:</a:t>
            </a:r>
            <a:endParaRPr lang="de-DE" sz="20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E37C4E8-7270-477F-A162-45B327617601}"/>
              </a:ext>
            </a:extLst>
          </p:cNvPr>
          <p:cNvSpPr txBox="1">
            <a:spLocks/>
          </p:cNvSpPr>
          <p:nvPr/>
        </p:nvSpPr>
        <p:spPr>
          <a:xfrm>
            <a:off x="1500266" y="1838997"/>
            <a:ext cx="1071736" cy="38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S</a:t>
            </a:r>
            <a:r>
              <a:rPr lang="en-AT" sz="2000" dirty="0" err="1"/>
              <a:t>rc</a:t>
            </a:r>
            <a:r>
              <a:rPr lang="en-AT" sz="2000" dirty="0"/>
              <a:t> 2:</a:t>
            </a:r>
            <a:endParaRPr lang="de-DE" sz="20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9EA8B5C-6D58-45E6-8FDE-541D1C11C55F}"/>
              </a:ext>
            </a:extLst>
          </p:cNvPr>
          <p:cNvSpPr txBox="1">
            <a:spLocks/>
          </p:cNvSpPr>
          <p:nvPr/>
        </p:nvSpPr>
        <p:spPr>
          <a:xfrm>
            <a:off x="1500266" y="2294345"/>
            <a:ext cx="1071736" cy="38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S</a:t>
            </a:r>
            <a:r>
              <a:rPr lang="en-AT" sz="2000" dirty="0" err="1"/>
              <a:t>rc</a:t>
            </a:r>
            <a:r>
              <a:rPr lang="en-AT" sz="2000" dirty="0"/>
              <a:t> 3:</a:t>
            </a:r>
            <a:endParaRPr lang="de-DE" sz="20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49F4E5D-F887-455C-AD3F-F4B85A408F86}"/>
              </a:ext>
            </a:extLst>
          </p:cNvPr>
          <p:cNvSpPr txBox="1">
            <a:spLocks/>
          </p:cNvSpPr>
          <p:nvPr/>
        </p:nvSpPr>
        <p:spPr>
          <a:xfrm>
            <a:off x="1500266" y="2749693"/>
            <a:ext cx="1071736" cy="38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S</a:t>
            </a:r>
            <a:r>
              <a:rPr lang="en-AT" sz="2000" dirty="0" err="1"/>
              <a:t>rc</a:t>
            </a:r>
            <a:r>
              <a:rPr lang="en-AT" sz="2000" dirty="0"/>
              <a:t> 4:</a:t>
            </a:r>
            <a:endParaRPr lang="de-DE" sz="200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8A69052-C8C1-4D1A-89B4-124721D165AD}"/>
              </a:ext>
            </a:extLst>
          </p:cNvPr>
          <p:cNvSpPr txBox="1">
            <a:spLocks/>
          </p:cNvSpPr>
          <p:nvPr/>
        </p:nvSpPr>
        <p:spPr>
          <a:xfrm>
            <a:off x="1504660" y="3245268"/>
            <a:ext cx="1071736" cy="38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S</a:t>
            </a:r>
            <a:r>
              <a:rPr lang="en-AT" sz="2000" dirty="0" err="1"/>
              <a:t>rc</a:t>
            </a:r>
            <a:r>
              <a:rPr lang="en-AT" sz="2000" dirty="0"/>
              <a:t> 5:</a:t>
            </a:r>
            <a:endParaRPr lang="de-DE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89EC11-72F7-47F6-B04B-119500117C4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52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F8A3AB-4FB3-4C15-96A4-0FE624C8D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123478"/>
            <a:ext cx="1622707" cy="176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27557"/>
      </p:ext>
    </p:extLst>
  </p:cSld>
  <p:clrMapOvr>
    <a:masterClrMapping/>
  </p:clrMapOvr>
  <p:transition spd="slow"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51520" y="97544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A</a:t>
            </a:r>
            <a:r>
              <a:rPr lang="en-AT" dirty="0"/>
              <a:t> Bad </a:t>
            </a:r>
            <a:r>
              <a:rPr lang="de-DE" dirty="0"/>
              <a:t>M</a:t>
            </a:r>
            <a:r>
              <a:rPr lang="en-AT" dirty="0"/>
              <a:t>a</a:t>
            </a:r>
            <a:r>
              <a:rPr lang="de-DE" dirty="0"/>
              <a:t>t</a:t>
            </a:r>
            <a:r>
              <a:rPr lang="en-AT" dirty="0"/>
              <a:t>r</a:t>
            </a:r>
            <a:r>
              <a:rPr lang="de-DE" dirty="0"/>
              <a:t>i</a:t>
            </a:r>
            <a:r>
              <a:rPr lang="en-AT" dirty="0"/>
              <a:t>x </a:t>
            </a:r>
            <a:r>
              <a:rPr lang="de-DE" dirty="0"/>
              <a:t>f</a:t>
            </a:r>
            <a:r>
              <a:rPr lang="en-AT" dirty="0"/>
              <a:t>o</a:t>
            </a:r>
            <a:r>
              <a:rPr lang="de-DE" dirty="0"/>
              <a:t>r</a:t>
            </a:r>
            <a:r>
              <a:rPr lang="en-AT" dirty="0"/>
              <a:t> </a:t>
            </a:r>
            <a:r>
              <a:rPr lang="de-DE" dirty="0"/>
              <a:t>L</a:t>
            </a:r>
            <a:r>
              <a:rPr lang="en-AT" dirty="0"/>
              <a:t>o</a:t>
            </a:r>
            <a:r>
              <a:rPr lang="de-DE" dirty="0"/>
              <a:t>a</a:t>
            </a:r>
            <a:r>
              <a:rPr lang="en-AT" dirty="0"/>
              <a:t>d</a:t>
            </a:r>
            <a:endParaRPr lang="de-D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B49AE-A675-4FE2-B325-92C1218FAAAC}"/>
              </a:ext>
            </a:extLst>
          </p:cNvPr>
          <p:cNvSpPr txBox="1">
            <a:spLocks/>
          </p:cNvSpPr>
          <p:nvPr/>
        </p:nvSpPr>
        <p:spPr>
          <a:xfrm>
            <a:off x="683568" y="3655181"/>
            <a:ext cx="7881429" cy="9350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>
              <a:buNone/>
            </a:pPr>
            <a:r>
              <a:rPr lang="en-AT" sz="2100" dirty="0"/>
              <a:t>I</a:t>
            </a:r>
            <a:r>
              <a:rPr lang="en-US" sz="2100" dirty="0"/>
              <a:t>f the adversary fails the </a:t>
            </a:r>
            <a:r>
              <a:rPr lang="en-US" sz="2100" i="1" dirty="0"/>
              <a:t>l</a:t>
            </a:r>
            <a:r>
              <a:rPr lang="en-US" sz="2100" dirty="0"/>
              <a:t> first links to destination </a:t>
            </a:r>
            <a:r>
              <a:rPr lang="en-US" sz="2100" i="1" dirty="0"/>
              <a:t>d</a:t>
            </a:r>
            <a:r>
              <a:rPr lang="en-US" sz="2100" dirty="0"/>
              <a:t> (that</a:t>
            </a:r>
            <a:r>
              <a:rPr lang="en-AT" sz="2100" dirty="0"/>
              <a:t> </a:t>
            </a:r>
            <a:r>
              <a:rPr lang="en-US" sz="2100" dirty="0"/>
              <a:t>is, {(v</a:t>
            </a:r>
            <a:r>
              <a:rPr lang="en-US" sz="2100" baseline="-25000" dirty="0"/>
              <a:t>i</a:t>
            </a:r>
            <a:r>
              <a:rPr lang="en-AT" sz="2100" dirty="0"/>
              <a:t>,</a:t>
            </a:r>
            <a:r>
              <a:rPr lang="de-DE" sz="2100" dirty="0"/>
              <a:t>t</a:t>
            </a:r>
            <a:r>
              <a:rPr lang="en-US" sz="2100" dirty="0"/>
              <a:t>), i = 1, . . . , </a:t>
            </a:r>
            <a:r>
              <a:rPr lang="en-US" sz="2100" i="1" dirty="0"/>
              <a:t>l</a:t>
            </a:r>
            <a:r>
              <a:rPr lang="en-US" sz="2100" dirty="0"/>
              <a:t>}), the</a:t>
            </a:r>
            <a:r>
              <a:rPr lang="en-AT" sz="2100" dirty="0"/>
              <a:t>n </a:t>
            </a:r>
            <a:r>
              <a:rPr lang="en-AT" sz="2100" i="1" dirty="0"/>
              <a:t>l</a:t>
            </a:r>
            <a:r>
              <a:rPr lang="en-AT" sz="2100" dirty="0"/>
              <a:t> sources will route through </a:t>
            </a:r>
            <a:r>
              <a:rPr lang="en-US" sz="2100" dirty="0"/>
              <a:t>(v</a:t>
            </a:r>
            <a:r>
              <a:rPr lang="en-US" sz="2100" baseline="-25000" dirty="0"/>
              <a:t>i</a:t>
            </a:r>
            <a:r>
              <a:rPr lang="en-AT" sz="2100" baseline="-25000" dirty="0"/>
              <a:t>+1</a:t>
            </a:r>
            <a:r>
              <a:rPr lang="en-AT" sz="2100" dirty="0"/>
              <a:t>,</a:t>
            </a:r>
            <a:r>
              <a:rPr lang="de-DE" sz="2100" dirty="0"/>
              <a:t>t</a:t>
            </a:r>
            <a:r>
              <a:rPr lang="en-US" sz="2100" dirty="0"/>
              <a:t>)</a:t>
            </a:r>
            <a:r>
              <a:rPr lang="en-AT" sz="2100" dirty="0"/>
              <a:t>. </a:t>
            </a:r>
            <a:r>
              <a:rPr lang="en-AT" sz="2100" dirty="0">
                <a:solidFill>
                  <a:srgbClr val="C00000"/>
                </a:solidFill>
              </a:rPr>
              <a:t>Load</a:t>
            </a:r>
            <a:r>
              <a:rPr lang="en-AT" sz="2100" i="1" dirty="0">
                <a:solidFill>
                  <a:srgbClr val="C00000"/>
                </a:solidFill>
              </a:rPr>
              <a:t> </a:t>
            </a:r>
            <a:r>
              <a:rPr lang="de-DE" sz="2100" i="1" dirty="0">
                <a:solidFill>
                  <a:srgbClr val="C00000"/>
                </a:solidFill>
              </a:rPr>
              <a:t>l</a:t>
            </a:r>
            <a:r>
              <a:rPr lang="en-AT" sz="2100" i="1" dirty="0">
                <a:solidFill>
                  <a:srgbClr val="C00000"/>
                </a:solidFill>
              </a:rPr>
              <a:t> </a:t>
            </a:r>
            <a:r>
              <a:rPr lang="de-DE" sz="2100" dirty="0">
                <a:solidFill>
                  <a:srgbClr val="C00000"/>
                </a:solidFill>
              </a:rPr>
              <a:t>f</a:t>
            </a:r>
            <a:r>
              <a:rPr lang="en-AT" sz="2100" dirty="0">
                <a:solidFill>
                  <a:srgbClr val="C00000"/>
                </a:solidFill>
              </a:rPr>
              <a:t>o</a:t>
            </a:r>
            <a:r>
              <a:rPr lang="de-DE" sz="2100" dirty="0">
                <a:solidFill>
                  <a:srgbClr val="C00000"/>
                </a:solidFill>
              </a:rPr>
              <a:t>r</a:t>
            </a:r>
            <a:r>
              <a:rPr lang="en-AT" sz="2100" dirty="0">
                <a:solidFill>
                  <a:srgbClr val="C00000"/>
                </a:solidFill>
              </a:rPr>
              <a:t> </a:t>
            </a:r>
            <a:r>
              <a:rPr lang="de-DE" sz="2100" i="1" dirty="0">
                <a:solidFill>
                  <a:srgbClr val="C00000"/>
                </a:solidFill>
              </a:rPr>
              <a:t>l</a:t>
            </a:r>
            <a:r>
              <a:rPr lang="en-AT" sz="2100" dirty="0">
                <a:solidFill>
                  <a:srgbClr val="C00000"/>
                </a:solidFill>
              </a:rPr>
              <a:t> </a:t>
            </a:r>
            <a:r>
              <a:rPr lang="de-DE" sz="2100" dirty="0">
                <a:solidFill>
                  <a:srgbClr val="C00000"/>
                </a:solidFill>
              </a:rPr>
              <a:t>f</a:t>
            </a:r>
            <a:r>
              <a:rPr lang="en-AT" sz="2100" dirty="0">
                <a:solidFill>
                  <a:srgbClr val="C00000"/>
                </a:solidFill>
              </a:rPr>
              <a:t>a</a:t>
            </a:r>
            <a:r>
              <a:rPr lang="de-DE" sz="2100" dirty="0">
                <a:solidFill>
                  <a:srgbClr val="C00000"/>
                </a:solidFill>
              </a:rPr>
              <a:t>i</a:t>
            </a:r>
            <a:r>
              <a:rPr lang="en-AT" sz="2100" dirty="0">
                <a:solidFill>
                  <a:srgbClr val="C00000"/>
                </a:solidFill>
              </a:rPr>
              <a:t>l</a:t>
            </a:r>
            <a:r>
              <a:rPr lang="de-DE" sz="2100" dirty="0">
                <a:solidFill>
                  <a:srgbClr val="C00000"/>
                </a:solidFill>
              </a:rPr>
              <a:t>u</a:t>
            </a:r>
            <a:r>
              <a:rPr lang="en-AT" sz="2100" dirty="0">
                <a:solidFill>
                  <a:srgbClr val="C00000"/>
                </a:solidFill>
              </a:rPr>
              <a:t>r</a:t>
            </a:r>
            <a:r>
              <a:rPr lang="de-DE" sz="2100" dirty="0">
                <a:solidFill>
                  <a:srgbClr val="C00000"/>
                </a:solidFill>
              </a:rPr>
              <a:t>e</a:t>
            </a:r>
            <a:r>
              <a:rPr lang="en-AT" sz="2100" dirty="0">
                <a:solidFill>
                  <a:srgbClr val="C00000"/>
                </a:solidFill>
              </a:rPr>
              <a:t>s</a:t>
            </a:r>
            <a:r>
              <a:rPr lang="en-AT" sz="2100" dirty="0"/>
              <a:t>. Can we do better?</a:t>
            </a:r>
            <a:endParaRPr lang="de-DE" sz="2100" dirty="0"/>
          </a:p>
          <a:p>
            <a:endParaRPr lang="de-DE" sz="210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F72479B-E84A-46D2-97E0-716F1ADD1965}"/>
              </a:ext>
            </a:extLst>
          </p:cNvPr>
          <p:cNvSpPr txBox="1">
            <a:spLocks/>
          </p:cNvSpPr>
          <p:nvPr/>
        </p:nvSpPr>
        <p:spPr>
          <a:xfrm>
            <a:off x="6455921" y="1935566"/>
            <a:ext cx="2448272" cy="2061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>
              <a:buNone/>
            </a:pPr>
            <a:r>
              <a:rPr lang="de-DE" sz="1800" dirty="0"/>
              <a:t>F</a:t>
            </a:r>
            <a:r>
              <a:rPr lang="en-AT" sz="1800" dirty="0"/>
              <a:t>a</a:t>
            </a:r>
            <a:r>
              <a:rPr lang="de-DE" sz="1800" dirty="0"/>
              <a:t>i</a:t>
            </a:r>
            <a:r>
              <a:rPr lang="en-AT" sz="1800" dirty="0"/>
              <a:t>l</a:t>
            </a:r>
            <a:r>
              <a:rPr lang="de-DE" sz="1800" dirty="0"/>
              <a:t>i</a:t>
            </a:r>
            <a:r>
              <a:rPr lang="en-AT" sz="1800" dirty="0"/>
              <a:t>n</a:t>
            </a:r>
            <a:r>
              <a:rPr lang="de-DE" sz="1800" dirty="0"/>
              <a:t>g</a:t>
            </a:r>
            <a:r>
              <a:rPr lang="en-AT" sz="1800" dirty="0"/>
              <a:t> (1,</a:t>
            </a:r>
            <a:r>
              <a:rPr lang="de-DE" sz="1800" dirty="0"/>
              <a:t>t</a:t>
            </a:r>
            <a:r>
              <a:rPr lang="en-AT" sz="1800" dirty="0"/>
              <a:t>), (2,</a:t>
            </a:r>
            <a:r>
              <a:rPr lang="de-DE" sz="1800" dirty="0"/>
              <a:t>t</a:t>
            </a:r>
            <a:r>
              <a:rPr lang="en-AT" sz="1800" dirty="0"/>
              <a:t>), (3,</a:t>
            </a:r>
            <a:r>
              <a:rPr lang="de-DE" sz="1800" dirty="0"/>
              <a:t>t</a:t>
            </a:r>
            <a:r>
              <a:rPr lang="en-AT" sz="1800" dirty="0"/>
              <a:t>), (4,t), gives </a:t>
            </a:r>
            <a:r>
              <a:rPr lang="de-DE" sz="1800" dirty="0">
                <a:solidFill>
                  <a:srgbClr val="C00000"/>
                </a:solidFill>
              </a:rPr>
              <a:t>l</a:t>
            </a:r>
            <a:r>
              <a:rPr lang="en-AT" sz="1800" dirty="0">
                <a:solidFill>
                  <a:srgbClr val="C00000"/>
                </a:solidFill>
              </a:rPr>
              <a:t>o</a:t>
            </a:r>
            <a:r>
              <a:rPr lang="de-DE" sz="1800" dirty="0">
                <a:solidFill>
                  <a:srgbClr val="C00000"/>
                </a:solidFill>
              </a:rPr>
              <a:t>a</a:t>
            </a:r>
            <a:r>
              <a:rPr lang="en-AT" sz="1800" dirty="0">
                <a:solidFill>
                  <a:srgbClr val="C00000"/>
                </a:solidFill>
              </a:rPr>
              <a:t>d </a:t>
            </a:r>
            <a:r>
              <a:rPr lang="de-DE" sz="1800" dirty="0">
                <a:solidFill>
                  <a:srgbClr val="C00000"/>
                </a:solidFill>
              </a:rPr>
              <a:t>4</a:t>
            </a:r>
            <a:r>
              <a:rPr lang="en-AT" sz="1800" dirty="0"/>
              <a:t> on</a:t>
            </a:r>
            <a:r>
              <a:rPr lang="de-DE" sz="1800" dirty="0"/>
              <a:t> </a:t>
            </a:r>
            <a:r>
              <a:rPr lang="de-DE" sz="1800" dirty="0" err="1"/>
              <a:t>node</a:t>
            </a:r>
            <a:r>
              <a:rPr lang="de-DE" sz="1800" dirty="0"/>
              <a:t> 5 /</a:t>
            </a:r>
            <a:r>
              <a:rPr lang="en-AT" sz="1800" dirty="0"/>
              <a:t> link (</a:t>
            </a:r>
            <a:r>
              <a:rPr lang="de-DE" sz="1800" dirty="0"/>
              <a:t>5</a:t>
            </a:r>
            <a:r>
              <a:rPr lang="en-AT" sz="1800" dirty="0"/>
              <a:t>,t).</a:t>
            </a:r>
            <a:endParaRPr lang="de-DE" sz="1800" dirty="0"/>
          </a:p>
          <a:p>
            <a:endParaRPr lang="de-DE" sz="2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008343-F61A-4E43-9E9E-BB770D6B18B7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52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639AD55-2AA5-4BBF-8DA6-D76DB0562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136268"/>
              </p:ext>
            </p:extLst>
          </p:nvPr>
        </p:nvGraphicFramePr>
        <p:xfrm>
          <a:off x="2555776" y="1347614"/>
          <a:ext cx="3552396" cy="2247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099">
                  <a:extLst>
                    <a:ext uri="{9D8B030D-6E8A-4147-A177-3AD203B41FA5}">
                      <a16:colId xmlns:a16="http://schemas.microsoft.com/office/drawing/2014/main" val="1438368868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1839362666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145694976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1424002984"/>
                    </a:ext>
                  </a:extLst>
                </a:gridCol>
              </a:tblGrid>
              <a:tr h="449449">
                <a:tc>
                  <a:txBody>
                    <a:bodyPr/>
                    <a:lstStyle/>
                    <a:p>
                      <a:pPr algn="ctr"/>
                      <a:r>
                        <a:rPr lang="en-AT" sz="20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330978"/>
                  </a:ext>
                </a:extLst>
              </a:tr>
              <a:tr h="449449">
                <a:tc>
                  <a:txBody>
                    <a:bodyPr/>
                    <a:lstStyle/>
                    <a:p>
                      <a:pPr algn="ctr"/>
                      <a:r>
                        <a:rPr lang="en-AT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664505"/>
                  </a:ext>
                </a:extLst>
              </a:tr>
              <a:tr h="449449">
                <a:tc>
                  <a:txBody>
                    <a:bodyPr/>
                    <a:lstStyle/>
                    <a:p>
                      <a:pPr algn="ctr"/>
                      <a:r>
                        <a:rPr lang="en-AT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871396"/>
                  </a:ext>
                </a:extLst>
              </a:tr>
              <a:tr h="449449">
                <a:tc>
                  <a:txBody>
                    <a:bodyPr/>
                    <a:lstStyle/>
                    <a:p>
                      <a:pPr algn="ctr"/>
                      <a:r>
                        <a:rPr lang="en-AT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225977"/>
                  </a:ext>
                </a:extLst>
              </a:tr>
              <a:tr h="449449"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897820"/>
                  </a:ext>
                </a:extLst>
              </a:tr>
            </a:tbl>
          </a:graphicData>
        </a:graphic>
      </p:graphicFrame>
      <p:sp>
        <p:nvSpPr>
          <p:cNvPr id="16" name="Title 2">
            <a:extLst>
              <a:ext uri="{FF2B5EF4-FFF2-40B4-BE49-F238E27FC236}">
                <a16:creationId xmlns:a16="http://schemas.microsoft.com/office/drawing/2014/main" id="{3AFEB142-8EF1-4264-B397-5F324488D25B}"/>
              </a:ext>
            </a:extLst>
          </p:cNvPr>
          <p:cNvSpPr txBox="1">
            <a:spLocks/>
          </p:cNvSpPr>
          <p:nvPr/>
        </p:nvSpPr>
        <p:spPr>
          <a:xfrm>
            <a:off x="1500266" y="1374169"/>
            <a:ext cx="1071736" cy="38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S</a:t>
            </a:r>
            <a:r>
              <a:rPr lang="en-AT" sz="2000" dirty="0" err="1"/>
              <a:t>rc</a:t>
            </a:r>
            <a:r>
              <a:rPr lang="en-AT" sz="2000" dirty="0"/>
              <a:t> 1:</a:t>
            </a:r>
            <a:endParaRPr lang="de-DE" sz="2000" dirty="0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9FA6C072-6143-4DDD-9249-CD3DC0797F16}"/>
              </a:ext>
            </a:extLst>
          </p:cNvPr>
          <p:cNvSpPr txBox="1">
            <a:spLocks/>
          </p:cNvSpPr>
          <p:nvPr/>
        </p:nvSpPr>
        <p:spPr>
          <a:xfrm>
            <a:off x="1500266" y="1838997"/>
            <a:ext cx="1071736" cy="38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S</a:t>
            </a:r>
            <a:r>
              <a:rPr lang="en-AT" sz="2000" dirty="0" err="1"/>
              <a:t>rc</a:t>
            </a:r>
            <a:r>
              <a:rPr lang="en-AT" sz="2000" dirty="0"/>
              <a:t> 2:</a:t>
            </a:r>
            <a:endParaRPr lang="de-DE" sz="2000" dirty="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977CB74B-E244-4616-A523-B74FCB0E4009}"/>
              </a:ext>
            </a:extLst>
          </p:cNvPr>
          <p:cNvSpPr txBox="1">
            <a:spLocks/>
          </p:cNvSpPr>
          <p:nvPr/>
        </p:nvSpPr>
        <p:spPr>
          <a:xfrm>
            <a:off x="1500266" y="2294345"/>
            <a:ext cx="1071736" cy="38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S</a:t>
            </a:r>
            <a:r>
              <a:rPr lang="en-AT" sz="2000" dirty="0" err="1"/>
              <a:t>rc</a:t>
            </a:r>
            <a:r>
              <a:rPr lang="en-AT" sz="2000" dirty="0"/>
              <a:t> 3:</a:t>
            </a:r>
            <a:endParaRPr lang="de-DE" sz="2000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EEABB520-463B-4CAE-A438-207C4CA56B7F}"/>
              </a:ext>
            </a:extLst>
          </p:cNvPr>
          <p:cNvSpPr txBox="1">
            <a:spLocks/>
          </p:cNvSpPr>
          <p:nvPr/>
        </p:nvSpPr>
        <p:spPr>
          <a:xfrm>
            <a:off x="1500266" y="2749693"/>
            <a:ext cx="1071736" cy="38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S</a:t>
            </a:r>
            <a:r>
              <a:rPr lang="en-AT" sz="2000" dirty="0" err="1"/>
              <a:t>rc</a:t>
            </a:r>
            <a:r>
              <a:rPr lang="en-AT" sz="2000" dirty="0"/>
              <a:t> 4:</a:t>
            </a:r>
            <a:endParaRPr lang="de-DE" sz="2000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AEC659E7-9E91-4463-A90D-3D2FF6C6A8B2}"/>
              </a:ext>
            </a:extLst>
          </p:cNvPr>
          <p:cNvSpPr txBox="1">
            <a:spLocks/>
          </p:cNvSpPr>
          <p:nvPr/>
        </p:nvSpPr>
        <p:spPr>
          <a:xfrm>
            <a:off x="1504660" y="3245268"/>
            <a:ext cx="1071736" cy="38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S</a:t>
            </a:r>
            <a:r>
              <a:rPr lang="en-AT" sz="2000" dirty="0" err="1"/>
              <a:t>rc</a:t>
            </a:r>
            <a:r>
              <a:rPr lang="en-AT" sz="2000" dirty="0"/>
              <a:t> 5:</a:t>
            </a:r>
            <a:endParaRPr lang="de-DE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EE7E9C-E52F-437B-8057-EAB482EE9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123478"/>
            <a:ext cx="1622707" cy="17616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4F7E59-75BE-47C5-A8DE-FAF7C480D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322222"/>
            <a:ext cx="203947" cy="2039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6F2B7D-7CCA-4442-8E2C-2BD493ED9A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509" y="518631"/>
            <a:ext cx="203947" cy="2039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A39BDB-5048-434A-9BFC-4B3325AD72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55" y="797330"/>
            <a:ext cx="203947" cy="2039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9AC76A-FE97-4530-8B36-F888178BCE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108" y="973785"/>
            <a:ext cx="203947" cy="20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09551"/>
      </p:ext>
    </p:extLst>
  </p:cSld>
  <p:clrMapOvr>
    <a:masterClrMapping/>
  </p:clrMapOvr>
  <p:transition spd="slow"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17439" y="162262"/>
            <a:ext cx="5866729" cy="857250"/>
          </a:xfrm>
        </p:spPr>
        <p:txBody>
          <a:bodyPr>
            <a:normAutofit/>
          </a:bodyPr>
          <a:lstStyle/>
          <a:p>
            <a:r>
              <a:rPr lang="de-DE" dirty="0"/>
              <a:t>G</a:t>
            </a:r>
            <a:r>
              <a:rPr lang="en-AT" dirty="0"/>
              <a:t>o</a:t>
            </a:r>
            <a:r>
              <a:rPr lang="de-DE" dirty="0"/>
              <a:t>o</a:t>
            </a:r>
            <a:r>
              <a:rPr lang="en-AT" dirty="0"/>
              <a:t>d F</a:t>
            </a:r>
            <a:r>
              <a:rPr lang="de-DE" dirty="0"/>
              <a:t>a</a:t>
            </a:r>
            <a:r>
              <a:rPr lang="en-AT" dirty="0"/>
              <a:t>i</a:t>
            </a:r>
            <a:r>
              <a:rPr lang="de-DE" dirty="0"/>
              <a:t>l</a:t>
            </a:r>
            <a:r>
              <a:rPr lang="en-AT" dirty="0"/>
              <a:t>o</a:t>
            </a:r>
            <a:r>
              <a:rPr lang="de-DE" dirty="0"/>
              <a:t>v</a:t>
            </a:r>
            <a:r>
              <a:rPr lang="en-AT" dirty="0"/>
              <a:t>e</a:t>
            </a:r>
            <a:r>
              <a:rPr lang="de-DE" dirty="0"/>
              <a:t>r</a:t>
            </a:r>
            <a:r>
              <a:rPr lang="en-AT" dirty="0"/>
              <a:t> </a:t>
            </a:r>
            <a:r>
              <a:rPr lang="de-DE" dirty="0"/>
              <a:t>M</a:t>
            </a:r>
            <a:r>
              <a:rPr lang="en-AT" dirty="0"/>
              <a:t>a</a:t>
            </a:r>
            <a:r>
              <a:rPr lang="de-DE" dirty="0"/>
              <a:t>t</a:t>
            </a:r>
            <a:r>
              <a:rPr lang="en-AT" dirty="0"/>
              <a:t>r</a:t>
            </a:r>
            <a:r>
              <a:rPr lang="de-DE" dirty="0"/>
              <a:t>i</a:t>
            </a:r>
            <a:r>
              <a:rPr lang="en-AT" dirty="0" err="1"/>
              <a:t>ces</a:t>
            </a:r>
            <a:r>
              <a:rPr lang="en-AT" dirty="0"/>
              <a:t>?</a:t>
            </a:r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9A9CF4-7432-465C-B483-932291DB27CA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53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32FF4C-F411-46FA-8EEF-1A1DF0B83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310042"/>
              </p:ext>
            </p:extLst>
          </p:nvPr>
        </p:nvGraphicFramePr>
        <p:xfrm>
          <a:off x="5861991" y="2139702"/>
          <a:ext cx="3024337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983">
                  <a:extLst>
                    <a:ext uri="{9D8B030D-6E8A-4147-A177-3AD203B41FA5}">
                      <a16:colId xmlns:a16="http://schemas.microsoft.com/office/drawing/2014/main" val="1438368868"/>
                    </a:ext>
                  </a:extLst>
                </a:gridCol>
                <a:gridCol w="608983">
                  <a:extLst>
                    <a:ext uri="{9D8B030D-6E8A-4147-A177-3AD203B41FA5}">
                      <a16:colId xmlns:a16="http://schemas.microsoft.com/office/drawing/2014/main" val="1839362666"/>
                    </a:ext>
                  </a:extLst>
                </a:gridCol>
                <a:gridCol w="608983">
                  <a:extLst>
                    <a:ext uri="{9D8B030D-6E8A-4147-A177-3AD203B41FA5}">
                      <a16:colId xmlns:a16="http://schemas.microsoft.com/office/drawing/2014/main" val="145694976"/>
                    </a:ext>
                  </a:extLst>
                </a:gridCol>
                <a:gridCol w="608983">
                  <a:extLst>
                    <a:ext uri="{9D8B030D-6E8A-4147-A177-3AD203B41FA5}">
                      <a16:colId xmlns:a16="http://schemas.microsoft.com/office/drawing/2014/main" val="218696787"/>
                    </a:ext>
                  </a:extLst>
                </a:gridCol>
                <a:gridCol w="588405">
                  <a:extLst>
                    <a:ext uri="{9D8B030D-6E8A-4147-A177-3AD203B41FA5}">
                      <a16:colId xmlns:a16="http://schemas.microsoft.com/office/drawing/2014/main" val="142400298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330978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664505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871396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25977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89782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80967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2FCC120-DD71-41FB-9EF4-A75CFC189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123478"/>
            <a:ext cx="1622707" cy="1761605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A91C461-A812-4AB2-97A5-2ED36AF39523}"/>
              </a:ext>
            </a:extLst>
          </p:cNvPr>
          <p:cNvSpPr txBox="1">
            <a:spLocks/>
          </p:cNvSpPr>
          <p:nvPr/>
        </p:nvSpPr>
        <p:spPr>
          <a:xfrm>
            <a:off x="5573959" y="2931790"/>
            <a:ext cx="576064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100" i="1" dirty="0"/>
              <a:t>i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8DC2C1D-BC83-41B2-8572-57ED951AADA5}"/>
              </a:ext>
            </a:extLst>
          </p:cNvPr>
          <p:cNvSpPr txBox="1">
            <a:spLocks/>
          </p:cNvSpPr>
          <p:nvPr/>
        </p:nvSpPr>
        <p:spPr>
          <a:xfrm>
            <a:off x="467544" y="1107208"/>
            <a:ext cx="4536503" cy="38564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100" dirty="0" err="1"/>
              <a:t>To</a:t>
            </a:r>
            <a:r>
              <a:rPr lang="de-DE" sz="2100" dirty="0"/>
              <a:t> bring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flow</a:t>
            </a:r>
            <a:r>
              <a:rPr lang="de-DE" sz="2100" dirty="0"/>
              <a:t> </a:t>
            </a:r>
            <a:r>
              <a:rPr lang="de-DE" sz="2100" dirty="0" err="1"/>
              <a:t>from</a:t>
            </a:r>
            <a:r>
              <a:rPr lang="de-DE" sz="2100" dirty="0"/>
              <a:t> a source i </a:t>
            </a:r>
            <a:r>
              <a:rPr lang="de-DE" sz="2100" dirty="0" err="1"/>
              <a:t>to</a:t>
            </a:r>
            <a:r>
              <a:rPr lang="de-DE" sz="2100" dirty="0"/>
              <a:t> a </a:t>
            </a:r>
            <a:r>
              <a:rPr lang="de-DE" sz="2100" dirty="0" err="1"/>
              <a:t>node</a:t>
            </a:r>
            <a:r>
              <a:rPr lang="de-DE" sz="2100" dirty="0"/>
              <a:t> X, </a:t>
            </a:r>
            <a:r>
              <a:rPr lang="de-DE" sz="2100" dirty="0" err="1"/>
              <a:t>need</a:t>
            </a:r>
            <a:r>
              <a:rPr lang="de-DE" sz="2100" dirty="0"/>
              <a:t> </a:t>
            </a:r>
            <a:r>
              <a:rPr lang="de-DE" sz="2100" dirty="0" err="1"/>
              <a:t>to</a:t>
            </a:r>
            <a:r>
              <a:rPr lang="de-DE" sz="2100" dirty="0"/>
              <a:t> fail </a:t>
            </a:r>
            <a:r>
              <a:rPr lang="de-DE" sz="2100" i="1" dirty="0">
                <a:solidFill>
                  <a:srgbClr val="C00000"/>
                </a:solidFill>
              </a:rPr>
              <a:t>all links</a:t>
            </a:r>
            <a:r>
              <a:rPr lang="de-DE" sz="2100" dirty="0"/>
              <a:t> in </a:t>
            </a:r>
            <a:r>
              <a:rPr lang="de-DE" sz="2100" dirty="0" err="1"/>
              <a:t>corresponding</a:t>
            </a:r>
            <a:r>
              <a:rPr lang="de-DE" sz="2100" dirty="0"/>
              <a:t> </a:t>
            </a:r>
            <a:r>
              <a:rPr lang="de-DE" sz="2100" i="1" dirty="0" err="1">
                <a:solidFill>
                  <a:srgbClr val="C00000"/>
                </a:solidFill>
              </a:rPr>
              <a:t>row</a:t>
            </a:r>
            <a:endParaRPr lang="de-DE" sz="2100" i="1" dirty="0">
              <a:solidFill>
                <a:srgbClr val="C00000"/>
              </a:solidFill>
            </a:endParaRPr>
          </a:p>
          <a:p>
            <a:pPr lvl="1"/>
            <a:r>
              <a:rPr lang="de-DE" sz="1700" dirty="0" err="1"/>
              <a:t>Worst</a:t>
            </a:r>
            <a:r>
              <a:rPr lang="de-DE" sz="1700" dirty="0"/>
              <a:t> </a:t>
            </a:r>
            <a:r>
              <a:rPr lang="de-DE" sz="1700" dirty="0" err="1"/>
              <a:t>case</a:t>
            </a:r>
            <a:r>
              <a:rPr lang="de-DE" sz="1700" dirty="0"/>
              <a:t>: all </a:t>
            </a:r>
            <a:r>
              <a:rPr lang="de-DE" sz="1700" i="1" dirty="0" err="1">
                <a:solidFill>
                  <a:srgbClr val="C00000"/>
                </a:solidFill>
              </a:rPr>
              <a:t>to</a:t>
            </a:r>
            <a:r>
              <a:rPr lang="de-DE" sz="1700" i="1" dirty="0">
                <a:solidFill>
                  <a:srgbClr val="C00000"/>
                </a:solidFill>
              </a:rPr>
              <a:t> </a:t>
            </a:r>
            <a:r>
              <a:rPr lang="de-DE" sz="1700" i="1" dirty="0" err="1">
                <a:solidFill>
                  <a:srgbClr val="C00000"/>
                </a:solidFill>
              </a:rPr>
              <a:t>destination</a:t>
            </a:r>
            <a:endParaRPr lang="de-DE" sz="1700" i="1" dirty="0">
              <a:solidFill>
                <a:srgbClr val="C00000"/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de-DE" sz="2100" dirty="0"/>
          </a:p>
          <a:p>
            <a:r>
              <a:rPr lang="en-US" sz="2100" dirty="0"/>
              <a:t>The same for each other flow/row which should reach X</a:t>
            </a:r>
          </a:p>
          <a:p>
            <a:endParaRPr lang="en-US" sz="2100" dirty="0"/>
          </a:p>
          <a:p>
            <a:r>
              <a:rPr lang="en-US" sz="2100" dirty="0">
                <a:solidFill>
                  <a:schemeClr val="bg1"/>
                </a:solidFill>
              </a:rPr>
              <a:t>Adversary will try to reuse link failures: good matrices have prefixes with little overlap (resp. large number of unique nodes)</a:t>
            </a:r>
          </a:p>
        </p:txBody>
      </p:sp>
    </p:spTree>
    <p:extLst>
      <p:ext uri="{BB962C8B-B14F-4D97-AF65-F5344CB8AC3E}">
        <p14:creationId xmlns:p14="http://schemas.microsoft.com/office/powerpoint/2010/main" val="2073074597"/>
      </p:ext>
    </p:extLst>
  </p:cSld>
  <p:clrMapOvr>
    <a:masterClrMapping/>
  </p:clrMapOvr>
  <p:transition spd="slow"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17439" y="162262"/>
            <a:ext cx="5866729" cy="857250"/>
          </a:xfrm>
        </p:spPr>
        <p:txBody>
          <a:bodyPr>
            <a:normAutofit/>
          </a:bodyPr>
          <a:lstStyle/>
          <a:p>
            <a:r>
              <a:rPr lang="de-DE" dirty="0"/>
              <a:t>G</a:t>
            </a:r>
            <a:r>
              <a:rPr lang="en-AT" dirty="0"/>
              <a:t>o</a:t>
            </a:r>
            <a:r>
              <a:rPr lang="de-DE" dirty="0"/>
              <a:t>o</a:t>
            </a:r>
            <a:r>
              <a:rPr lang="en-AT" dirty="0"/>
              <a:t>d F</a:t>
            </a:r>
            <a:r>
              <a:rPr lang="de-DE" dirty="0"/>
              <a:t>a</a:t>
            </a:r>
            <a:r>
              <a:rPr lang="en-AT" dirty="0"/>
              <a:t>i</a:t>
            </a:r>
            <a:r>
              <a:rPr lang="de-DE" dirty="0"/>
              <a:t>l</a:t>
            </a:r>
            <a:r>
              <a:rPr lang="en-AT" dirty="0"/>
              <a:t>o</a:t>
            </a:r>
            <a:r>
              <a:rPr lang="de-DE" dirty="0"/>
              <a:t>v</a:t>
            </a:r>
            <a:r>
              <a:rPr lang="en-AT" dirty="0"/>
              <a:t>e</a:t>
            </a:r>
            <a:r>
              <a:rPr lang="de-DE" dirty="0"/>
              <a:t>r</a:t>
            </a:r>
            <a:r>
              <a:rPr lang="en-AT" dirty="0"/>
              <a:t> </a:t>
            </a:r>
            <a:r>
              <a:rPr lang="de-DE" dirty="0"/>
              <a:t>M</a:t>
            </a:r>
            <a:r>
              <a:rPr lang="en-AT" dirty="0"/>
              <a:t>a</a:t>
            </a:r>
            <a:r>
              <a:rPr lang="de-DE" dirty="0"/>
              <a:t>t</a:t>
            </a:r>
            <a:r>
              <a:rPr lang="en-AT" dirty="0"/>
              <a:t>r</a:t>
            </a:r>
            <a:r>
              <a:rPr lang="de-DE" dirty="0"/>
              <a:t>i</a:t>
            </a:r>
            <a:r>
              <a:rPr lang="en-AT" dirty="0" err="1"/>
              <a:t>ces</a:t>
            </a:r>
            <a:r>
              <a:rPr lang="en-AT" dirty="0"/>
              <a:t>?</a:t>
            </a:r>
            <a:endParaRPr lang="de-DE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467544" y="1107208"/>
            <a:ext cx="4536503" cy="3856494"/>
          </a:xfrm>
        </p:spPr>
        <p:txBody>
          <a:bodyPr>
            <a:normAutofit lnSpcReduction="10000"/>
          </a:bodyPr>
          <a:lstStyle/>
          <a:p>
            <a:r>
              <a:rPr lang="de-DE" sz="2100" dirty="0" err="1"/>
              <a:t>To</a:t>
            </a:r>
            <a:r>
              <a:rPr lang="de-DE" sz="2100" dirty="0"/>
              <a:t> bring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flow</a:t>
            </a:r>
            <a:r>
              <a:rPr lang="de-DE" sz="2100" dirty="0"/>
              <a:t> </a:t>
            </a:r>
            <a:r>
              <a:rPr lang="de-DE" sz="2100" dirty="0" err="1"/>
              <a:t>from</a:t>
            </a:r>
            <a:r>
              <a:rPr lang="de-DE" sz="2100" dirty="0"/>
              <a:t> a source i </a:t>
            </a:r>
            <a:r>
              <a:rPr lang="de-DE" sz="2100" dirty="0" err="1"/>
              <a:t>to</a:t>
            </a:r>
            <a:r>
              <a:rPr lang="de-DE" sz="2100" dirty="0"/>
              <a:t> a </a:t>
            </a:r>
            <a:r>
              <a:rPr lang="de-DE" sz="2100" dirty="0" err="1"/>
              <a:t>node</a:t>
            </a:r>
            <a:r>
              <a:rPr lang="de-DE" sz="2100" dirty="0"/>
              <a:t> X, </a:t>
            </a:r>
            <a:r>
              <a:rPr lang="de-DE" sz="2100" dirty="0" err="1"/>
              <a:t>need</a:t>
            </a:r>
            <a:r>
              <a:rPr lang="de-DE" sz="2100" dirty="0"/>
              <a:t> </a:t>
            </a:r>
            <a:r>
              <a:rPr lang="de-DE" sz="2100" dirty="0" err="1"/>
              <a:t>to</a:t>
            </a:r>
            <a:r>
              <a:rPr lang="de-DE" sz="2100" dirty="0"/>
              <a:t> fail </a:t>
            </a:r>
            <a:r>
              <a:rPr lang="de-DE" sz="2100" i="1" dirty="0">
                <a:solidFill>
                  <a:srgbClr val="C00000"/>
                </a:solidFill>
              </a:rPr>
              <a:t>all links</a:t>
            </a:r>
            <a:r>
              <a:rPr lang="de-DE" sz="2100" dirty="0"/>
              <a:t> in </a:t>
            </a:r>
            <a:r>
              <a:rPr lang="de-DE" sz="2100" dirty="0" err="1"/>
              <a:t>corresponding</a:t>
            </a:r>
            <a:r>
              <a:rPr lang="de-DE" sz="2100" dirty="0"/>
              <a:t> </a:t>
            </a:r>
            <a:r>
              <a:rPr lang="de-DE" sz="2100" i="1" dirty="0" err="1">
                <a:solidFill>
                  <a:srgbClr val="C00000"/>
                </a:solidFill>
              </a:rPr>
              <a:t>row</a:t>
            </a:r>
            <a:endParaRPr lang="de-DE" sz="2100" i="1" dirty="0">
              <a:solidFill>
                <a:srgbClr val="C00000"/>
              </a:solidFill>
            </a:endParaRPr>
          </a:p>
          <a:p>
            <a:pPr lvl="1"/>
            <a:r>
              <a:rPr lang="de-DE" sz="1700" dirty="0" err="1"/>
              <a:t>Worst</a:t>
            </a:r>
            <a:r>
              <a:rPr lang="de-DE" sz="1700" dirty="0"/>
              <a:t> </a:t>
            </a:r>
            <a:r>
              <a:rPr lang="de-DE" sz="1700" dirty="0" err="1"/>
              <a:t>case</a:t>
            </a:r>
            <a:r>
              <a:rPr lang="de-DE" sz="1700" dirty="0"/>
              <a:t>: all </a:t>
            </a:r>
            <a:r>
              <a:rPr lang="de-DE" sz="1700" i="1" dirty="0" err="1">
                <a:solidFill>
                  <a:srgbClr val="C00000"/>
                </a:solidFill>
              </a:rPr>
              <a:t>to</a:t>
            </a:r>
            <a:r>
              <a:rPr lang="de-DE" sz="1700" i="1" dirty="0">
                <a:solidFill>
                  <a:srgbClr val="C00000"/>
                </a:solidFill>
              </a:rPr>
              <a:t> </a:t>
            </a:r>
            <a:r>
              <a:rPr lang="de-DE" sz="1700" i="1" dirty="0" err="1">
                <a:solidFill>
                  <a:srgbClr val="C00000"/>
                </a:solidFill>
              </a:rPr>
              <a:t>destination</a:t>
            </a:r>
            <a:endParaRPr lang="de-DE" sz="1700" i="1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de-DE" sz="2100" dirty="0"/>
          </a:p>
          <a:p>
            <a:r>
              <a:rPr lang="en-US" sz="2100" dirty="0"/>
              <a:t>The same for each other flow/row which should reach X</a:t>
            </a:r>
          </a:p>
          <a:p>
            <a:endParaRPr lang="en-US" sz="2100" dirty="0"/>
          </a:p>
          <a:p>
            <a:r>
              <a:rPr lang="en-US" sz="2100" dirty="0"/>
              <a:t>Adversary will try to </a:t>
            </a:r>
            <a:r>
              <a:rPr lang="en-US" sz="2100" i="1" dirty="0">
                <a:solidFill>
                  <a:srgbClr val="C00000"/>
                </a:solidFill>
              </a:rPr>
              <a:t>reuse link </a:t>
            </a:r>
            <a:r>
              <a:rPr lang="en-US" sz="2100" dirty="0"/>
              <a:t>failures: </a:t>
            </a:r>
            <a:r>
              <a:rPr lang="de-DE" sz="2100" b="1" dirty="0" err="1">
                <a:solidFill>
                  <a:srgbClr val="3366FF"/>
                </a:solidFill>
                <a:cs typeface="Calibri" panose="020F0502020204030204" pitchFamily="34" charset="0"/>
              </a:rPr>
              <a:t>good</a:t>
            </a:r>
            <a:r>
              <a:rPr lang="de-DE" sz="21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2100" b="1" dirty="0" err="1">
                <a:solidFill>
                  <a:srgbClr val="3366FF"/>
                </a:solidFill>
                <a:cs typeface="Calibri" panose="020F0502020204030204" pitchFamily="34" charset="0"/>
              </a:rPr>
              <a:t>matrices</a:t>
            </a:r>
            <a:r>
              <a:rPr lang="en-US" sz="2100" dirty="0"/>
              <a:t> have </a:t>
            </a:r>
            <a:r>
              <a:rPr lang="en-US" sz="2100" i="1" dirty="0">
                <a:solidFill>
                  <a:srgbClr val="C00000"/>
                </a:solidFill>
              </a:rPr>
              <a:t>prefixes with little overlap</a:t>
            </a:r>
            <a:r>
              <a:rPr lang="en-US" sz="2100" dirty="0"/>
              <a:t> (resp. large number of unique nodes)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9A9CF4-7432-465C-B483-932291DB27CA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53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32FF4C-F411-46FA-8EEF-1A1DF0B83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53767"/>
              </p:ext>
            </p:extLst>
          </p:nvPr>
        </p:nvGraphicFramePr>
        <p:xfrm>
          <a:off x="5861991" y="2139702"/>
          <a:ext cx="3024337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983">
                  <a:extLst>
                    <a:ext uri="{9D8B030D-6E8A-4147-A177-3AD203B41FA5}">
                      <a16:colId xmlns:a16="http://schemas.microsoft.com/office/drawing/2014/main" val="1438368868"/>
                    </a:ext>
                  </a:extLst>
                </a:gridCol>
                <a:gridCol w="608983">
                  <a:extLst>
                    <a:ext uri="{9D8B030D-6E8A-4147-A177-3AD203B41FA5}">
                      <a16:colId xmlns:a16="http://schemas.microsoft.com/office/drawing/2014/main" val="1839362666"/>
                    </a:ext>
                  </a:extLst>
                </a:gridCol>
                <a:gridCol w="608983">
                  <a:extLst>
                    <a:ext uri="{9D8B030D-6E8A-4147-A177-3AD203B41FA5}">
                      <a16:colId xmlns:a16="http://schemas.microsoft.com/office/drawing/2014/main" val="145694976"/>
                    </a:ext>
                  </a:extLst>
                </a:gridCol>
                <a:gridCol w="608983">
                  <a:extLst>
                    <a:ext uri="{9D8B030D-6E8A-4147-A177-3AD203B41FA5}">
                      <a16:colId xmlns:a16="http://schemas.microsoft.com/office/drawing/2014/main" val="218696787"/>
                    </a:ext>
                  </a:extLst>
                </a:gridCol>
                <a:gridCol w="588405">
                  <a:extLst>
                    <a:ext uri="{9D8B030D-6E8A-4147-A177-3AD203B41FA5}">
                      <a16:colId xmlns:a16="http://schemas.microsoft.com/office/drawing/2014/main" val="142400298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330978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664505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871396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25977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89782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80967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2FCC120-DD71-41FB-9EF4-A75CFC189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123478"/>
            <a:ext cx="1622707" cy="1761605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A91C461-A812-4AB2-97A5-2ED36AF39523}"/>
              </a:ext>
            </a:extLst>
          </p:cNvPr>
          <p:cNvSpPr txBox="1">
            <a:spLocks/>
          </p:cNvSpPr>
          <p:nvPr/>
        </p:nvSpPr>
        <p:spPr>
          <a:xfrm>
            <a:off x="5573959" y="2931790"/>
            <a:ext cx="576064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100" i="1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417860470"/>
      </p:ext>
    </p:extLst>
  </p:cSld>
  <p:clrMapOvr>
    <a:masterClrMapping/>
  </p:clrMapOvr>
  <p:transition spd="slow"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51520" y="51470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Connection </a:t>
            </a:r>
            <a:r>
              <a:rPr lang="de-DE" dirty="0" err="1"/>
              <a:t>to</a:t>
            </a:r>
            <a:r>
              <a:rPr lang="de-DE" dirty="0"/>
              <a:t> Block Designs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431540" y="1059582"/>
            <a:ext cx="8280920" cy="3856494"/>
          </a:xfrm>
        </p:spPr>
        <p:txBody>
          <a:bodyPr>
            <a:normAutofit/>
          </a:bodyPr>
          <a:lstStyle/>
          <a:p>
            <a:r>
              <a:rPr lang="en-US" sz="2100" dirty="0"/>
              <a:t>A closely related problem: generating </a:t>
            </a:r>
            <a:r>
              <a:rPr lang="de-DE" sz="2100" b="1" dirty="0">
                <a:solidFill>
                  <a:srgbClr val="3366FF"/>
                </a:solidFill>
                <a:cs typeface="Calibri" panose="020F0502020204030204" pitchFamily="34" charset="0"/>
              </a:rPr>
              <a:t>block </a:t>
            </a:r>
            <a:r>
              <a:rPr lang="de-DE" sz="2100" b="1" dirty="0" err="1">
                <a:solidFill>
                  <a:srgbClr val="3366FF"/>
                </a:solidFill>
                <a:cs typeface="Calibri" panose="020F0502020204030204" pitchFamily="34" charset="0"/>
              </a:rPr>
              <a:t>designs</a:t>
            </a:r>
            <a:endParaRPr lang="en-US" sz="2100" dirty="0"/>
          </a:p>
          <a:p>
            <a:pPr lvl="1"/>
            <a:r>
              <a:rPr lang="en-US" sz="1800" dirty="0"/>
              <a:t>and its geometric counterpart, generating </a:t>
            </a:r>
            <a:r>
              <a:rPr lang="de-DE" sz="1800" b="1" dirty="0" err="1">
                <a:solidFill>
                  <a:srgbClr val="3366FF"/>
                </a:solidFill>
                <a:cs typeface="Calibri" panose="020F0502020204030204" pitchFamily="34" charset="0"/>
              </a:rPr>
              <a:t>projective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 planes </a:t>
            </a:r>
            <a:r>
              <a:rPr lang="en-US" sz="1800" dirty="0"/>
              <a:t>of high order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100" dirty="0"/>
              <a:t>Using </a:t>
            </a:r>
            <a:r>
              <a:rPr lang="en-US" sz="2100" i="1" dirty="0">
                <a:solidFill>
                  <a:srgbClr val="C00000"/>
                </a:solidFill>
              </a:rPr>
              <a:t>symmetric balanced incomplete block designs (BIBDs)</a:t>
            </a:r>
          </a:p>
          <a:p>
            <a:endParaRPr lang="en-US" sz="1800" dirty="0"/>
          </a:p>
          <a:p>
            <a:r>
              <a:rPr lang="en-US" sz="2100" dirty="0"/>
              <a:t>Gives a </a:t>
            </a:r>
            <a:r>
              <a:rPr lang="en-US" sz="2100" dirty="0" err="1"/>
              <a:t>latin</a:t>
            </a:r>
            <a:r>
              <a:rPr lang="en-US" sz="2100" dirty="0"/>
              <a:t> failover matrix M with intersection properties representing a failover scheme that is </a:t>
            </a:r>
            <a:r>
              <a:rPr lang="en-US" sz="2100" b="1" i="1" dirty="0">
                <a:solidFill>
                  <a:srgbClr val="C00000"/>
                </a:solidFill>
              </a:rPr>
              <a:t>optimal up to a constant factor</a:t>
            </a:r>
            <a:endParaRPr lang="en-US" sz="2100" dirty="0"/>
          </a:p>
          <a:p>
            <a:endParaRPr lang="en-US" sz="1800" dirty="0"/>
          </a:p>
          <a:p>
            <a:r>
              <a:rPr lang="en-US" sz="2100" dirty="0"/>
              <a:t>Also used in the context </a:t>
            </a:r>
            <a:r>
              <a:rPr lang="de-DE" sz="2100" b="1" dirty="0" err="1">
                <a:solidFill>
                  <a:srgbClr val="3366FF"/>
                </a:solidFill>
                <a:cs typeface="Calibri" panose="020F0502020204030204" pitchFamily="34" charset="0"/>
              </a:rPr>
              <a:t>disconnected</a:t>
            </a:r>
            <a:r>
              <a:rPr lang="de-DE" sz="21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2100" b="1" dirty="0" err="1">
                <a:solidFill>
                  <a:srgbClr val="3366FF"/>
                </a:solidFill>
                <a:cs typeface="Calibri" panose="020F0502020204030204" pitchFamily="34" charset="0"/>
              </a:rPr>
              <a:t>cooperation</a:t>
            </a:r>
            <a:r>
              <a:rPr lang="en-US" sz="2100" dirty="0"/>
              <a:t>, e.g.:</a:t>
            </a:r>
          </a:p>
          <a:p>
            <a:pPr lvl="1"/>
            <a:r>
              <a:rPr lang="en-US" sz="1800" dirty="0"/>
              <a:t>G. </a:t>
            </a:r>
            <a:r>
              <a:rPr lang="en-US" sz="1800" dirty="0" err="1"/>
              <a:t>Malewicz</a:t>
            </a:r>
            <a:r>
              <a:rPr lang="en-US" sz="1800" dirty="0"/>
              <a:t>, A. Russell, and A. A. </a:t>
            </a:r>
            <a:r>
              <a:rPr lang="en-US" sz="1800" dirty="0" err="1"/>
              <a:t>Shvartsman</a:t>
            </a:r>
            <a:r>
              <a:rPr lang="en-US" sz="1800" dirty="0"/>
              <a:t>. Distributed Scheduling for Disconnected Cooperation. Distributed Computing, 18(6), 2005.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D7A2F0-DD0C-400E-8FEF-B22FE13D859E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54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660891"/>
      </p:ext>
    </p:extLst>
  </p:cSld>
  <p:clrMapOvr>
    <a:masterClrMapping/>
  </p:clrMapOvr>
  <p:transition spd="slow"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17439" y="162262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en-AT" dirty="0"/>
              <a:t> Result</a:t>
            </a:r>
            <a:r>
              <a:rPr lang="de-DE" dirty="0"/>
              <a:t>s</a:t>
            </a:r>
          </a:p>
        </p:txBody>
      </p:sp>
      <p:sp>
        <p:nvSpPr>
          <p:cNvPr id="4" name="Rounded Rectangular Callout 53">
            <a:extLst>
              <a:ext uri="{FF2B5EF4-FFF2-40B4-BE49-F238E27FC236}">
                <a16:creationId xmlns:a16="http://schemas.microsoft.com/office/drawing/2014/main" id="{98C4BC3D-F1C7-420A-A11A-20B3C03869E8}"/>
              </a:ext>
            </a:extLst>
          </p:cNvPr>
          <p:cNvSpPr/>
          <p:nvPr/>
        </p:nvSpPr>
        <p:spPr bwMode="auto">
          <a:xfrm>
            <a:off x="827584" y="2211710"/>
            <a:ext cx="8064896" cy="2016223"/>
          </a:xfrm>
          <a:prstGeom prst="wedgeRoundRectCallout">
            <a:avLst>
              <a:gd name="adj1" fmla="val 9369"/>
              <a:gd name="adj2" fmla="val -49081"/>
              <a:gd name="adj3" fmla="val 16667"/>
            </a:avLst>
          </a:prstGeom>
          <a:gradFill flip="none" rotWithShape="1">
            <a:gsLst>
              <a:gs pos="0">
                <a:srgbClr val="0033CC">
                  <a:tint val="66000"/>
                  <a:satMod val="160000"/>
                </a:srgbClr>
              </a:gs>
              <a:gs pos="50000">
                <a:srgbClr val="0033CC">
                  <a:tint val="44500"/>
                  <a:satMod val="160000"/>
                </a:srgbClr>
              </a:gs>
              <a:gs pos="100000">
                <a:srgbClr val="0033CC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Bad news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(counting argument): High load unavoidable even in well-connected residual networks: a price of locality.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Given L failures, load at least √L, although network still highly connected (n-L connected). E.g., L=n/2, load could be 2 still, but due to locality at least √n.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ounded Rectangular Callout 53">
            <a:extLst>
              <a:ext uri="{FF2B5EF4-FFF2-40B4-BE49-F238E27FC236}">
                <a16:creationId xmlns:a16="http://schemas.microsoft.com/office/drawing/2014/main" id="{28C223F6-8BA6-4DB4-A50A-6DBFFE1F0BB6}"/>
              </a:ext>
            </a:extLst>
          </p:cNvPr>
          <p:cNvSpPr/>
          <p:nvPr/>
        </p:nvSpPr>
        <p:spPr bwMode="auto">
          <a:xfrm>
            <a:off x="251520" y="1059582"/>
            <a:ext cx="6249940" cy="1008112"/>
          </a:xfrm>
          <a:prstGeom prst="wedgeRoundRectCallout">
            <a:avLst>
              <a:gd name="adj1" fmla="val 9369"/>
              <a:gd name="adj2" fmla="val -49081"/>
              <a:gd name="adj3" fmla="val 16667"/>
            </a:avLst>
          </a:prstGeom>
          <a:gradFill flip="none" rotWithShape="1">
            <a:gsLst>
              <a:gs pos="0">
                <a:srgbClr val="0033CC">
                  <a:tint val="66000"/>
                  <a:satMod val="160000"/>
                </a:srgbClr>
              </a:gs>
              <a:gs pos="50000">
                <a:srgbClr val="0033CC">
                  <a:tint val="44500"/>
                  <a:satMod val="160000"/>
                </a:srgbClr>
              </a:gs>
              <a:gs pos="100000">
                <a:srgbClr val="0033CC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Good news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: Theory of local algorithms without communication: symmetric block design theory.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6D654-1C11-481F-9131-69D126835793}"/>
              </a:ext>
            </a:extLst>
          </p:cNvPr>
          <p:cNvSpPr/>
          <p:nvPr/>
        </p:nvSpPr>
        <p:spPr>
          <a:xfrm>
            <a:off x="6084168" y="4443958"/>
            <a:ext cx="2952329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Borokhovich</a:t>
            </a:r>
            <a:r>
              <a:rPr lang="de-DE" sz="1200" dirty="0"/>
              <a:t> </a:t>
            </a:r>
            <a:r>
              <a:rPr lang="en-AT" sz="1200" dirty="0"/>
              <a:t>et al.</a:t>
            </a:r>
            <a:r>
              <a:rPr lang="de-DE" sz="1200" dirty="0"/>
              <a:t> </a:t>
            </a:r>
            <a:r>
              <a:rPr lang="en-US" sz="1200" b="1" dirty="0"/>
              <a:t>Load-Optimal Local Fast Rerouting for Dense Networks. </a:t>
            </a:r>
            <a:r>
              <a:rPr lang="en-US" sz="1200" dirty="0"/>
              <a:t>IEEE/ACM Transactions on Networking (TON), 2018.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895029456"/>
      </p:ext>
    </p:extLst>
  </p:cSld>
  <p:clrMapOvr>
    <a:masterClrMapping/>
  </p:clrMapOvr>
  <p:transition spd="slow"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17439" y="162262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R</a:t>
            </a:r>
            <a:r>
              <a:rPr lang="en-AT" dirty="0"/>
              <a:t>a</a:t>
            </a:r>
            <a:r>
              <a:rPr lang="de-DE" dirty="0"/>
              <a:t>n</a:t>
            </a:r>
            <a:r>
              <a:rPr lang="en-AT" dirty="0"/>
              <a:t>d</a:t>
            </a:r>
            <a:r>
              <a:rPr lang="de-DE" dirty="0"/>
              <a:t>o</a:t>
            </a:r>
            <a:r>
              <a:rPr lang="en-AT" dirty="0"/>
              <a:t>m</a:t>
            </a:r>
            <a:r>
              <a:rPr lang="de-DE" dirty="0"/>
              <a:t>i</a:t>
            </a:r>
            <a:r>
              <a:rPr lang="en-AT" dirty="0"/>
              <a:t>z</a:t>
            </a:r>
            <a:r>
              <a:rPr lang="de-DE" dirty="0"/>
              <a:t>e</a:t>
            </a:r>
            <a:r>
              <a:rPr lang="en-AT" dirty="0"/>
              <a:t>d </a:t>
            </a:r>
            <a:r>
              <a:rPr lang="de-DE" dirty="0"/>
              <a:t>F</a:t>
            </a:r>
            <a:r>
              <a:rPr lang="en-AT" dirty="0"/>
              <a:t>a</a:t>
            </a:r>
            <a:r>
              <a:rPr lang="de-DE" dirty="0"/>
              <a:t>i</a:t>
            </a:r>
            <a:r>
              <a:rPr lang="en-AT" dirty="0"/>
              <a:t>l</a:t>
            </a:r>
            <a:r>
              <a:rPr lang="de-DE" dirty="0"/>
              <a:t>o</a:t>
            </a:r>
            <a:r>
              <a:rPr lang="en-AT" dirty="0"/>
              <a:t>v</a:t>
            </a:r>
            <a:r>
              <a:rPr lang="de-DE" dirty="0"/>
              <a:t>e</a:t>
            </a:r>
            <a:r>
              <a:rPr lang="en-AT" dirty="0"/>
              <a:t>r</a:t>
            </a:r>
            <a:endParaRPr lang="de-DE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107504" y="1131590"/>
            <a:ext cx="8496944" cy="4000510"/>
          </a:xfrm>
        </p:spPr>
        <p:txBody>
          <a:bodyPr>
            <a:normAutofit/>
          </a:bodyPr>
          <a:lstStyle/>
          <a:p>
            <a:endParaRPr lang="de-DE" sz="2100" dirty="0"/>
          </a:p>
          <a:p>
            <a:r>
              <a:rPr lang="de-DE" sz="2100" dirty="0"/>
              <a:t>Recall: </a:t>
            </a:r>
            <a:r>
              <a:rPr lang="de-DE" sz="2100" dirty="0" err="1"/>
              <a:t>deterministic</a:t>
            </a:r>
            <a:r>
              <a:rPr lang="de-DE" sz="2100" dirty="0"/>
              <a:t> </a:t>
            </a:r>
            <a:r>
              <a:rPr lang="de-DE" sz="2100" dirty="0" err="1"/>
              <a:t>lower</a:t>
            </a:r>
            <a:r>
              <a:rPr lang="de-DE" sz="2100" dirty="0"/>
              <a:t> </a:t>
            </a:r>
            <a:r>
              <a:rPr lang="de-DE" sz="2100" dirty="0" err="1"/>
              <a:t>bound</a:t>
            </a:r>
            <a:r>
              <a:rPr lang="de-DE" sz="2100" dirty="0"/>
              <a:t> </a:t>
            </a:r>
            <a:r>
              <a:rPr lang="de-DE" sz="2100" dirty="0" err="1"/>
              <a:t>of</a:t>
            </a:r>
            <a:r>
              <a:rPr lang="de-DE" sz="2100" dirty="0"/>
              <a:t> </a:t>
            </a:r>
            <a:r>
              <a:rPr lang="en-US" sz="2000" i="1" dirty="0">
                <a:latin typeface="Calibri" pitchFamily="34" charset="0"/>
                <a:cs typeface="Calibri" pitchFamily="34" charset="0"/>
              </a:rPr>
              <a:t>√L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for </a:t>
            </a:r>
            <a:r>
              <a:rPr lang="en-US" sz="2000" i="1" dirty="0">
                <a:latin typeface="Calibri" pitchFamily="34" charset="0"/>
                <a:cs typeface="Calibri" pitchFamily="34" charset="0"/>
              </a:rPr>
              <a:t>L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failures, although load could be O(1) for L&lt;L/2. A large </a:t>
            </a:r>
            <a:r>
              <a:rPr lang="en-US" sz="2000" b="1" i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price of locality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. </a:t>
            </a:r>
            <a:r>
              <a:rPr lang="de-DE" sz="2100" dirty="0"/>
              <a:t> </a:t>
            </a:r>
          </a:p>
          <a:p>
            <a:endParaRPr lang="de-DE" sz="2100" dirty="0"/>
          </a:p>
          <a:p>
            <a:r>
              <a:rPr lang="de-DE" sz="2100" dirty="0"/>
              <a:t>So </a:t>
            </a:r>
            <a:r>
              <a:rPr lang="de-DE" sz="2100" dirty="0" err="1"/>
              <a:t>what</a:t>
            </a:r>
            <a:r>
              <a:rPr lang="de-DE" sz="2100" dirty="0"/>
              <a:t> </a:t>
            </a:r>
            <a:r>
              <a:rPr lang="de-DE" sz="2100" dirty="0" err="1"/>
              <a:t>about</a:t>
            </a:r>
            <a:r>
              <a:rPr lang="de-DE" sz="2100" dirty="0"/>
              <a:t> </a:t>
            </a:r>
            <a:r>
              <a:rPr lang="en-US" sz="2400" b="1" i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randomized</a:t>
            </a:r>
            <a:r>
              <a:rPr lang="de-DE" sz="2100" dirty="0"/>
              <a:t> </a:t>
            </a:r>
            <a:r>
              <a:rPr lang="de-DE" sz="2100" dirty="0" err="1"/>
              <a:t>approaches</a:t>
            </a:r>
            <a:r>
              <a:rPr lang="de-DE" sz="2100" dirty="0"/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6630D3-C889-459C-88FF-8EF31904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3219822"/>
            <a:ext cx="2593262" cy="14698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62CEA6-2DCE-4997-B614-503BA403759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56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934320"/>
      </p:ext>
    </p:extLst>
  </p:cSld>
  <p:clrMapOvr>
    <a:masterClrMapping/>
  </p:clrMapOvr>
  <p:transition spd="slow"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17439" y="162262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The Power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Randomization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A0725-0767-4A36-8D69-B0174F83E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17" y="1491630"/>
            <a:ext cx="8035787" cy="216024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36FF4C-354F-4DF7-BF59-9FAA50EFD68F}"/>
              </a:ext>
            </a:extLst>
          </p:cNvPr>
          <p:cNvSpPr/>
          <p:nvPr/>
        </p:nvSpPr>
        <p:spPr>
          <a:xfrm>
            <a:off x="95634" y="2715766"/>
            <a:ext cx="8747049" cy="115212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EF6AA7-334B-41E9-B151-4A558731BF1E}"/>
              </a:ext>
            </a:extLst>
          </p:cNvPr>
          <p:cNvCxnSpPr>
            <a:cxnSpLocks/>
          </p:cNvCxnSpPr>
          <p:nvPr/>
        </p:nvCxnSpPr>
        <p:spPr>
          <a:xfrm>
            <a:off x="347664" y="2715766"/>
            <a:ext cx="79430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8ACC41-8035-4599-BA43-3D90B7E0CA6D}"/>
              </a:ext>
            </a:extLst>
          </p:cNvPr>
          <p:cNvSpPr/>
          <p:nvPr/>
        </p:nvSpPr>
        <p:spPr>
          <a:xfrm>
            <a:off x="8028384" y="1875252"/>
            <a:ext cx="205682" cy="33645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3DD0B92-4472-4544-B8AB-F622DEE9D15F}"/>
              </a:ext>
            </a:extLst>
          </p:cNvPr>
          <p:cNvSpPr txBox="1">
            <a:spLocks/>
          </p:cNvSpPr>
          <p:nvPr/>
        </p:nvSpPr>
        <p:spPr>
          <a:xfrm>
            <a:off x="395536" y="2695731"/>
            <a:ext cx="8352928" cy="234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r>
              <a:rPr lang="de-DE" sz="2100" dirty="0" err="1"/>
              <a:t>While</a:t>
            </a:r>
            <a:r>
              <a:rPr lang="de-DE" sz="2100" dirty="0"/>
              <a:t> </a:t>
            </a:r>
            <a:r>
              <a:rPr lang="de-DE" sz="2100" dirty="0" err="1"/>
              <a:t>deterministic</a:t>
            </a:r>
            <a:r>
              <a:rPr lang="de-DE" sz="2100" dirty="0"/>
              <a:t> </a:t>
            </a:r>
            <a:r>
              <a:rPr lang="de-DE" sz="2100" dirty="0" err="1"/>
              <a:t>algorithms</a:t>
            </a:r>
            <a:r>
              <a:rPr lang="de-DE" sz="2100" dirty="0"/>
              <a:t> </a:t>
            </a:r>
            <a:r>
              <a:rPr lang="de-DE" sz="2100" dirty="0" err="1"/>
              <a:t>can</a:t>
            </a:r>
            <a:r>
              <a:rPr lang="de-DE" sz="2100" dirty="0"/>
              <a:t> at </a:t>
            </a:r>
            <a:r>
              <a:rPr lang="de-DE" sz="2100" dirty="0" err="1"/>
              <a:t>best</a:t>
            </a:r>
            <a:r>
              <a:rPr lang="de-DE" sz="2100" dirty="0"/>
              <a:t> </a:t>
            </a:r>
            <a:r>
              <a:rPr lang="de-DE" sz="2100" dirty="0" err="1"/>
              <a:t>achieve</a:t>
            </a:r>
            <a:r>
              <a:rPr lang="de-DE" sz="2100" dirty="0"/>
              <a:t> a </a:t>
            </a:r>
            <a:r>
              <a:rPr lang="en-US" sz="2000" b="1" i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polynomial</a:t>
            </a:r>
            <a:r>
              <a:rPr lang="de-DE" sz="2100" dirty="0"/>
              <a:t> </a:t>
            </a:r>
            <a:r>
              <a:rPr lang="de-DE" sz="2100" dirty="0" err="1"/>
              <a:t>load</a:t>
            </a:r>
            <a:r>
              <a:rPr lang="de-DE" sz="2100" dirty="0"/>
              <a:t>, </a:t>
            </a:r>
            <a:r>
              <a:rPr lang="de-DE" sz="2100" dirty="0" err="1"/>
              <a:t>randomized</a:t>
            </a:r>
            <a:r>
              <a:rPr lang="de-DE" sz="2100" dirty="0"/>
              <a:t> </a:t>
            </a:r>
            <a:r>
              <a:rPr lang="de-DE" sz="2100" dirty="0" err="1"/>
              <a:t>algorithms</a:t>
            </a:r>
            <a:r>
              <a:rPr lang="de-DE" sz="2100" dirty="0"/>
              <a:t> </a:t>
            </a:r>
            <a:r>
              <a:rPr lang="de-DE" sz="2100" dirty="0" err="1"/>
              <a:t>can</a:t>
            </a:r>
            <a:r>
              <a:rPr lang="de-DE" sz="2100" dirty="0"/>
              <a:t> </a:t>
            </a:r>
            <a:r>
              <a:rPr lang="de-DE" sz="2100" dirty="0" err="1"/>
              <a:t>achieve</a:t>
            </a:r>
            <a:r>
              <a:rPr lang="de-DE" sz="2100" dirty="0"/>
              <a:t> a </a:t>
            </a:r>
            <a:r>
              <a:rPr lang="en-US" sz="2000" b="1" i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polylogarithmic load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. </a:t>
            </a:r>
            <a:r>
              <a:rPr lang="de-DE" sz="2100" dirty="0"/>
              <a:t> </a:t>
            </a:r>
          </a:p>
          <a:p>
            <a:r>
              <a:rPr lang="de-DE" sz="2100" dirty="0"/>
              <a:t>Even </a:t>
            </a:r>
            <a:r>
              <a:rPr lang="de-DE" sz="2100" dirty="0" err="1"/>
              <a:t>when</a:t>
            </a:r>
            <a:r>
              <a:rPr lang="de-DE" sz="2100" dirty="0"/>
              <a:t> just </a:t>
            </a:r>
            <a:r>
              <a:rPr lang="de-DE" sz="2100" dirty="0" err="1"/>
              <a:t>matching</a:t>
            </a:r>
            <a:r>
              <a:rPr lang="de-DE" sz="2100" dirty="0"/>
              <a:t> </a:t>
            </a:r>
            <a:r>
              <a:rPr lang="de-DE" sz="2100" dirty="0" err="1"/>
              <a:t>the</a:t>
            </a:r>
            <a:r>
              <a:rPr lang="de-DE" sz="2100" dirty="0"/>
              <a:t> </a:t>
            </a:r>
            <a:r>
              <a:rPr lang="de-DE" sz="2100" dirty="0" err="1"/>
              <a:t>destination</a:t>
            </a:r>
            <a:r>
              <a:rPr lang="de-DE" sz="2100" dirty="0"/>
              <a:t>.</a:t>
            </a:r>
          </a:p>
          <a:p>
            <a:pPr lvl="1"/>
            <a:r>
              <a:rPr lang="de-DE" sz="1700" dirty="0" err="1"/>
              <a:t>Losing</a:t>
            </a:r>
            <a:r>
              <a:rPr lang="de-DE" sz="1700" dirty="0"/>
              <a:t> a log n </a:t>
            </a:r>
            <a:r>
              <a:rPr lang="de-DE" sz="1700" dirty="0" err="1"/>
              <a:t>factor</a:t>
            </a:r>
            <a:r>
              <a:rPr lang="de-DE" sz="1700" dirty="0"/>
              <a:t> in </a:t>
            </a:r>
            <a:r>
              <a:rPr lang="de-DE" sz="1700" dirty="0" err="1"/>
              <a:t>resilience</a:t>
            </a:r>
            <a:r>
              <a:rPr lang="de-DE" sz="1700" dirty="0"/>
              <a:t>.</a:t>
            </a:r>
          </a:p>
          <a:p>
            <a:pPr lvl="1"/>
            <a:r>
              <a:rPr lang="de-DE" sz="1700" dirty="0" err="1"/>
              <a:t>Matching</a:t>
            </a:r>
            <a:r>
              <a:rPr lang="de-DE" sz="1700" dirty="0"/>
              <a:t> also </a:t>
            </a:r>
            <a:r>
              <a:rPr lang="de-DE" sz="1700" dirty="0" err="1"/>
              <a:t>the</a:t>
            </a:r>
            <a:r>
              <a:rPr lang="de-DE" sz="1700" dirty="0"/>
              <a:t> </a:t>
            </a:r>
            <a:r>
              <a:rPr lang="de-DE" sz="1700" dirty="0" err="1"/>
              <a:t>hop</a:t>
            </a:r>
            <a:r>
              <a:rPr lang="de-DE" sz="1700" dirty="0"/>
              <a:t> </a:t>
            </a:r>
            <a:r>
              <a:rPr lang="de-DE" sz="1700" dirty="0" err="1"/>
              <a:t>count</a:t>
            </a:r>
            <a:r>
              <a:rPr lang="de-DE" sz="1700" dirty="0"/>
              <a:t> </a:t>
            </a:r>
            <a:r>
              <a:rPr lang="de-DE" sz="1700" dirty="0" err="1"/>
              <a:t>can</a:t>
            </a:r>
            <a:r>
              <a:rPr lang="de-DE" sz="1700" dirty="0"/>
              <a:t> </a:t>
            </a:r>
            <a:r>
              <a:rPr lang="de-DE" sz="1700" dirty="0" err="1"/>
              <a:t>overcome</a:t>
            </a:r>
            <a:r>
              <a:rPr lang="de-DE" sz="1700" dirty="0"/>
              <a:t> </a:t>
            </a:r>
            <a:r>
              <a:rPr lang="de-DE" sz="1700" dirty="0" err="1"/>
              <a:t>this</a:t>
            </a:r>
            <a:r>
              <a:rPr lang="de-DE" sz="1700" dirty="0"/>
              <a:t>.</a:t>
            </a:r>
          </a:p>
          <a:p>
            <a:endParaRPr lang="de-DE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5C1F53-CBFF-4946-8464-609BBC105A88}"/>
              </a:ext>
            </a:extLst>
          </p:cNvPr>
          <p:cNvSpPr/>
          <p:nvPr/>
        </p:nvSpPr>
        <p:spPr>
          <a:xfrm>
            <a:off x="6071655" y="4229094"/>
            <a:ext cx="2952329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err="1"/>
              <a:t>Bankhamer</a:t>
            </a:r>
            <a:r>
              <a:rPr lang="en-US" sz="1200" dirty="0"/>
              <a:t>  et al. </a:t>
            </a:r>
            <a:r>
              <a:rPr lang="en-US" sz="1200" b="1" dirty="0"/>
              <a:t>Local Fast Rerouting with Low Congestion: A Randomized Approach</a:t>
            </a:r>
            <a:r>
              <a:rPr lang="en-US" sz="1200" dirty="0"/>
              <a:t>. </a:t>
            </a:r>
          </a:p>
          <a:p>
            <a:r>
              <a:rPr lang="en-US" sz="1200" dirty="0"/>
              <a:t>27th IEEE International Conference on Network Protocols (ICNP), 2019.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1156452"/>
      </p:ext>
    </p:extLst>
  </p:cSld>
  <p:clrMapOvr>
    <a:masterClrMapping/>
  </p:clrMapOvr>
  <p:transition spd="slow"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17439" y="162262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Benefits in Datacenter Networks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36FF4C-354F-4DF7-BF59-9FAA50EFD68F}"/>
              </a:ext>
            </a:extLst>
          </p:cNvPr>
          <p:cNvSpPr/>
          <p:nvPr/>
        </p:nvSpPr>
        <p:spPr>
          <a:xfrm>
            <a:off x="95634" y="2715766"/>
            <a:ext cx="8747049" cy="115212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oogle Shape;1307;g60be7dcf1c_0_222">
            <a:extLst>
              <a:ext uri="{FF2B5EF4-FFF2-40B4-BE49-F238E27FC236}">
                <a16:creationId xmlns:a16="http://schemas.microsoft.com/office/drawing/2014/main" id="{17E354D0-4F5F-4A9F-B0FF-BCC3DA3239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677" b="17387"/>
          <a:stretch/>
        </p:blipFill>
        <p:spPr>
          <a:xfrm>
            <a:off x="539552" y="1019512"/>
            <a:ext cx="7096097" cy="40940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5C1F53-CBFF-4946-8464-609BBC105A88}"/>
              </a:ext>
            </a:extLst>
          </p:cNvPr>
          <p:cNvSpPr/>
          <p:nvPr/>
        </p:nvSpPr>
        <p:spPr>
          <a:xfrm>
            <a:off x="5724128" y="1544473"/>
            <a:ext cx="2952329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err="1"/>
              <a:t>Bankhamer</a:t>
            </a:r>
            <a:r>
              <a:rPr lang="en-US" sz="1200" dirty="0"/>
              <a:t>  et al. </a:t>
            </a:r>
            <a:r>
              <a:rPr lang="en-US" sz="1200" b="1" dirty="0"/>
              <a:t>Randomized Local Fast Rerouting for Datacenter Networks with Almost Optimal Congestion</a:t>
            </a:r>
            <a:r>
              <a:rPr lang="en-US" sz="1200" dirty="0"/>
              <a:t>. DISC, 2021.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4E4799-3567-4887-8385-0E614E72FAB5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58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885698"/>
      </p:ext>
    </p:extLst>
  </p:cSld>
  <p:clrMapOvr>
    <a:masterClrMapping/>
  </p:clrMapOvr>
  <p:transition spd="slow"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17438" y="162262"/>
            <a:ext cx="8496943" cy="857250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What</a:t>
            </a:r>
            <a:r>
              <a:rPr lang="de-DE" dirty="0"/>
              <a:t> About Path </a:t>
            </a:r>
            <a:r>
              <a:rPr lang="de-DE" dirty="0" err="1"/>
              <a:t>Length</a:t>
            </a:r>
            <a:r>
              <a:rPr lang="de-DE" dirty="0"/>
              <a:t> and Stretch?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107504" y="1275606"/>
            <a:ext cx="5760640" cy="3705632"/>
          </a:xfrm>
        </p:spPr>
        <p:txBody>
          <a:bodyPr>
            <a:normAutofit/>
          </a:bodyPr>
          <a:lstStyle/>
          <a:p>
            <a:r>
              <a:rPr lang="de-DE" sz="1900" dirty="0"/>
              <a:t>So </a:t>
            </a:r>
            <a:r>
              <a:rPr lang="de-DE" sz="1900" dirty="0" err="1"/>
              <a:t>far</a:t>
            </a:r>
            <a:r>
              <a:rPr lang="de-DE" sz="1900" dirty="0"/>
              <a:t>: </a:t>
            </a:r>
            <a:r>
              <a:rPr lang="de-DE" sz="1900" dirty="0" err="1"/>
              <a:t>ignored</a:t>
            </a:r>
            <a:r>
              <a:rPr lang="de-DE" sz="1900" dirty="0"/>
              <a:t> </a:t>
            </a:r>
            <a:r>
              <a:rPr lang="de-DE" sz="1900" dirty="0" err="1"/>
              <a:t>the</a:t>
            </a:r>
            <a:r>
              <a:rPr lang="de-DE" sz="1900" dirty="0"/>
              <a:t> </a:t>
            </a:r>
            <a:r>
              <a:rPr lang="de-DE" sz="1900" dirty="0" err="1"/>
              <a:t>length</a:t>
            </a:r>
            <a:r>
              <a:rPr lang="de-DE" sz="1900" dirty="0"/>
              <a:t> </a:t>
            </a:r>
            <a:r>
              <a:rPr lang="de-DE" sz="1900" dirty="0" err="1"/>
              <a:t>of</a:t>
            </a:r>
            <a:r>
              <a:rPr lang="de-DE" sz="1900" dirty="0"/>
              <a:t> </a:t>
            </a:r>
            <a:r>
              <a:rPr lang="de-DE" sz="1900" dirty="0" err="1"/>
              <a:t>the</a:t>
            </a:r>
            <a:r>
              <a:rPr lang="de-DE" sz="1900" dirty="0"/>
              <a:t> </a:t>
            </a:r>
            <a:r>
              <a:rPr lang="de-DE" sz="1900" dirty="0" err="1"/>
              <a:t>failover</a:t>
            </a:r>
            <a:r>
              <a:rPr lang="de-DE" sz="1900" dirty="0"/>
              <a:t> </a:t>
            </a:r>
            <a:r>
              <a:rPr lang="de-DE" sz="1900" dirty="0" err="1"/>
              <a:t>routes</a:t>
            </a:r>
            <a:endParaRPr lang="de-DE" sz="1900" dirty="0"/>
          </a:p>
          <a:p>
            <a:pPr lvl="1"/>
            <a:r>
              <a:rPr lang="de-DE" sz="1600" dirty="0"/>
              <a:t>Hamilton </a:t>
            </a:r>
            <a:r>
              <a:rPr lang="de-DE" sz="1600" dirty="0" err="1"/>
              <a:t>cycles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particularly</a:t>
            </a:r>
            <a:r>
              <a:rPr lang="de-DE" sz="1600" dirty="0"/>
              <a:t> </a:t>
            </a:r>
            <a:r>
              <a:rPr lang="de-DE" sz="1600" dirty="0" err="1"/>
              <a:t>bad</a:t>
            </a:r>
            <a:endParaRPr lang="de-DE" sz="1600" dirty="0"/>
          </a:p>
          <a:p>
            <a:pPr lvl="1"/>
            <a:r>
              <a:rPr lang="de-DE" sz="1600" dirty="0"/>
              <a:t>The </a:t>
            </a:r>
            <a:r>
              <a:rPr lang="de-DE" sz="1600" dirty="0" err="1"/>
              <a:t>heights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general</a:t>
            </a:r>
            <a:r>
              <a:rPr lang="de-DE" sz="1600" dirty="0"/>
              <a:t> </a:t>
            </a:r>
            <a:r>
              <a:rPr lang="de-DE" sz="1600" dirty="0" err="1"/>
              <a:t>arborescences</a:t>
            </a:r>
            <a:r>
              <a:rPr lang="de-DE" sz="1600" dirty="0"/>
              <a:t> </a:t>
            </a:r>
            <a:r>
              <a:rPr lang="de-DE" sz="1600" dirty="0" err="1"/>
              <a:t>may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lower</a:t>
            </a:r>
            <a:endParaRPr lang="de-DE" sz="1600" dirty="0"/>
          </a:p>
          <a:p>
            <a:pPr lvl="1"/>
            <a:endParaRPr lang="de-DE" sz="1700" dirty="0"/>
          </a:p>
          <a:p>
            <a:endParaRPr lang="de-DE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B6382-9449-4712-BF7B-7A3609FA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131590"/>
            <a:ext cx="1755059" cy="13271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8E7304-480A-4F1E-AFA2-D64632922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736431"/>
            <a:ext cx="3788156" cy="1584176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C7D65FE-E965-413D-BD95-406536BB55EE}"/>
              </a:ext>
            </a:extLst>
          </p:cNvPr>
          <p:cNvSpPr txBox="1">
            <a:spLocks/>
          </p:cNvSpPr>
          <p:nvPr/>
        </p:nvSpPr>
        <p:spPr>
          <a:xfrm>
            <a:off x="4355976" y="2643758"/>
            <a:ext cx="4481115" cy="2002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100" dirty="0" err="1"/>
              <a:t>Idea</a:t>
            </a:r>
            <a:r>
              <a:rPr lang="de-DE" sz="2100" dirty="0"/>
              <a:t> (so </a:t>
            </a:r>
            <a:r>
              <a:rPr lang="de-DE" sz="2100" dirty="0" err="1"/>
              <a:t>far</a:t>
            </a:r>
            <a:r>
              <a:rPr lang="de-DE" sz="2100" dirty="0"/>
              <a:t> </a:t>
            </a:r>
            <a:r>
              <a:rPr lang="de-DE" sz="2100" dirty="0" err="1"/>
              <a:t>heuristic</a:t>
            </a:r>
            <a:r>
              <a:rPr lang="de-DE" sz="2100" dirty="0"/>
              <a:t>): 	</a:t>
            </a:r>
          </a:p>
          <a:p>
            <a:pPr lvl="1"/>
            <a:r>
              <a:rPr lang="de-DE" sz="1700" dirty="0" err="1"/>
              <a:t>Postprocess</a:t>
            </a:r>
            <a:r>
              <a:rPr lang="de-DE" sz="1700" dirty="0"/>
              <a:t> </a:t>
            </a:r>
            <a:r>
              <a:rPr lang="de-DE" sz="1700" dirty="0" err="1"/>
              <a:t>the</a:t>
            </a:r>
            <a:r>
              <a:rPr lang="de-DE" sz="1700" dirty="0"/>
              <a:t> </a:t>
            </a:r>
            <a:r>
              <a:rPr lang="de-DE" sz="1700" dirty="0" err="1"/>
              <a:t>arborescences</a:t>
            </a:r>
            <a:r>
              <a:rPr lang="de-DE" sz="1700" dirty="0"/>
              <a:t> </a:t>
            </a:r>
            <a:r>
              <a:rPr lang="de-DE" sz="1700" dirty="0" err="1"/>
              <a:t>to</a:t>
            </a:r>
            <a:r>
              <a:rPr lang="de-DE" sz="1700" dirty="0"/>
              <a:t> </a:t>
            </a:r>
            <a:r>
              <a:rPr lang="de-DE" sz="1700" dirty="0" err="1"/>
              <a:t>lower</a:t>
            </a:r>
            <a:r>
              <a:rPr lang="de-DE" sz="1700" dirty="0"/>
              <a:t> </a:t>
            </a:r>
            <a:r>
              <a:rPr lang="de-DE" sz="1700" dirty="0" err="1"/>
              <a:t>their</a:t>
            </a:r>
            <a:r>
              <a:rPr lang="de-DE" sz="1700" dirty="0"/>
              <a:t> </a:t>
            </a:r>
            <a:r>
              <a:rPr lang="de-DE" sz="1700" dirty="0" err="1"/>
              <a:t>heights</a:t>
            </a:r>
            <a:endParaRPr lang="de-DE" sz="1700" dirty="0"/>
          </a:p>
          <a:p>
            <a:pPr lvl="1"/>
            <a:r>
              <a:rPr lang="de-DE" sz="1700" dirty="0" err="1"/>
              <a:t>Two</a:t>
            </a:r>
            <a:r>
              <a:rPr lang="de-DE" sz="1700" dirty="0"/>
              <a:t> </a:t>
            </a:r>
            <a:r>
              <a:rPr lang="en-US" sz="1700" dirty="0"/>
              <a:t>different t-rooted arc-disjoint spanning arborescence decompositions, T1 and T2</a:t>
            </a:r>
          </a:p>
          <a:p>
            <a:pPr lvl="1"/>
            <a:r>
              <a:rPr lang="en-US" sz="1700" dirty="0"/>
              <a:t>The mean path length of T1 is higher than that of T2</a:t>
            </a:r>
            <a:endParaRPr lang="de-DE" sz="17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BC5F5-E54E-4296-AFFF-10AB7235F888}"/>
              </a:ext>
            </a:extLst>
          </p:cNvPr>
          <p:cNvSpPr/>
          <p:nvPr/>
        </p:nvSpPr>
        <p:spPr>
          <a:xfrm>
            <a:off x="3623401" y="4585769"/>
            <a:ext cx="5413095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Foerster  et al. </a:t>
            </a:r>
            <a:r>
              <a:rPr lang="en-US" sz="1200" b="1" dirty="0"/>
              <a:t>Improved Fast Rerouting Using Postprocessing </a:t>
            </a:r>
            <a:r>
              <a:rPr lang="en-US" sz="1200" dirty="0"/>
              <a:t>(Best Paper Award). 38th International Symposium on Reliable Distributed Systems (SRDS), 2019.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39371342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B088A-8AFB-497F-BFC2-478D3F07C500}"/>
              </a:ext>
            </a:extLst>
          </p:cNvPr>
          <p:cNvSpPr/>
          <p:nvPr/>
        </p:nvSpPr>
        <p:spPr>
          <a:xfrm>
            <a:off x="467544" y="1316486"/>
            <a:ext cx="3312368" cy="36315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57200" y="34510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The FRR Problem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830191" y="1115834"/>
            <a:ext cx="3456384" cy="165618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sz="1700" dirty="0">
              <a:latin typeface="+mj-lt"/>
            </a:endParaRPr>
          </a:p>
          <a:p>
            <a:pPr marL="0" indent="0">
              <a:buNone/>
            </a:pPr>
            <a:r>
              <a:rPr lang="en-US" sz="1800" b="1" dirty="0">
                <a:cs typeface="Calibri" panose="020F0502020204030204" pitchFamily="34" charset="0"/>
              </a:rPr>
              <a:t>P</a:t>
            </a:r>
            <a:r>
              <a:rPr lang="en-AT" sz="1800" b="1" dirty="0">
                <a:cs typeface="Calibri" panose="020F0502020204030204" pitchFamily="34" charset="0"/>
              </a:rPr>
              <a:t>h</a:t>
            </a:r>
            <a:r>
              <a:rPr lang="de-DE" sz="1800" b="1" dirty="0">
                <a:cs typeface="Calibri" panose="020F0502020204030204" pitchFamily="34" charset="0"/>
              </a:rPr>
              <a:t>a</a:t>
            </a:r>
            <a:r>
              <a:rPr lang="en-AT" sz="1800" b="1" dirty="0">
                <a:cs typeface="Calibri" panose="020F0502020204030204" pitchFamily="34" charset="0"/>
              </a:rPr>
              <a:t>s</a:t>
            </a:r>
            <a:r>
              <a:rPr lang="de-DE" sz="1800" b="1" dirty="0">
                <a:cs typeface="Calibri" panose="020F0502020204030204" pitchFamily="34" charset="0"/>
              </a:rPr>
              <a:t>e</a:t>
            </a:r>
            <a:r>
              <a:rPr lang="en-AT" sz="1800" b="1" dirty="0">
                <a:cs typeface="Calibri" panose="020F0502020204030204" pitchFamily="34" charset="0"/>
              </a:rPr>
              <a:t> 1: </a:t>
            </a:r>
            <a:r>
              <a:rPr lang="de-DE" sz="1800" b="1" dirty="0">
                <a:cs typeface="Calibri" panose="020F0502020204030204" pitchFamily="34" charset="0"/>
              </a:rPr>
              <a:t>R</a:t>
            </a:r>
            <a:r>
              <a:rPr lang="en-AT" sz="1800" b="1" dirty="0">
                <a:cs typeface="Calibri" panose="020F0502020204030204" pitchFamily="34" charset="0"/>
              </a:rPr>
              <a:t>u</a:t>
            </a:r>
            <a:r>
              <a:rPr lang="de-DE" sz="1800" b="1" dirty="0">
                <a:cs typeface="Calibri" panose="020F0502020204030204" pitchFamily="34" charset="0"/>
              </a:rPr>
              <a:t>l</a:t>
            </a:r>
            <a:r>
              <a:rPr lang="en-AT" sz="1800" b="1" dirty="0">
                <a:cs typeface="Calibri" panose="020F0502020204030204" pitchFamily="34" charset="0"/>
              </a:rPr>
              <a:t>e </a:t>
            </a:r>
            <a:r>
              <a:rPr lang="de-DE" sz="1800" b="1" dirty="0">
                <a:cs typeface="Calibri" panose="020F0502020204030204" pitchFamily="34" charset="0"/>
              </a:rPr>
              <a:t>i</a:t>
            </a:r>
            <a:r>
              <a:rPr lang="en-AT" sz="1800" b="1" dirty="0">
                <a:cs typeface="Calibri" panose="020F0502020204030204" pitchFamily="34" charset="0"/>
              </a:rPr>
              <a:t>n</a:t>
            </a:r>
            <a:r>
              <a:rPr lang="de-DE" sz="1800" b="1" dirty="0">
                <a:cs typeface="Calibri" panose="020F0502020204030204" pitchFamily="34" charset="0"/>
              </a:rPr>
              <a:t>s</a:t>
            </a:r>
            <a:r>
              <a:rPr lang="en-AT" sz="1800" b="1" dirty="0">
                <a:cs typeface="Calibri" panose="020F0502020204030204" pitchFamily="34" charset="0"/>
              </a:rPr>
              <a:t>t</a:t>
            </a:r>
            <a:r>
              <a:rPr lang="de-DE" sz="1800" b="1" dirty="0">
                <a:cs typeface="Calibri" panose="020F0502020204030204" pitchFamily="34" charset="0"/>
              </a:rPr>
              <a:t>a</a:t>
            </a:r>
            <a:r>
              <a:rPr lang="en-AT" sz="1800" b="1" dirty="0">
                <a:cs typeface="Calibri" panose="020F0502020204030204" pitchFamily="34" charset="0"/>
              </a:rPr>
              <a:t>l</a:t>
            </a:r>
            <a:r>
              <a:rPr lang="de-DE" sz="1800" b="1" dirty="0">
                <a:cs typeface="Calibri" panose="020F0502020204030204" pitchFamily="34" charset="0"/>
              </a:rPr>
              <a:t>l</a:t>
            </a:r>
            <a:r>
              <a:rPr lang="en-AT" sz="1800" b="1" dirty="0">
                <a:cs typeface="Calibri" panose="020F0502020204030204" pitchFamily="34" charset="0"/>
              </a:rPr>
              <a:t>a</a:t>
            </a:r>
            <a:r>
              <a:rPr lang="de-DE" sz="1800" b="1" dirty="0">
                <a:cs typeface="Calibri" panose="020F0502020204030204" pitchFamily="34" charset="0"/>
              </a:rPr>
              <a:t>t</a:t>
            </a:r>
            <a:r>
              <a:rPr lang="en-AT" sz="1800" b="1" dirty="0">
                <a:cs typeface="Calibri" panose="020F0502020204030204" pitchFamily="34" charset="0"/>
              </a:rPr>
              <a:t>i</a:t>
            </a:r>
            <a:r>
              <a:rPr lang="de-DE" sz="1800" b="1" dirty="0">
                <a:cs typeface="Calibri" panose="020F0502020204030204" pitchFamily="34" charset="0"/>
              </a:rPr>
              <a:t>o</a:t>
            </a:r>
            <a:r>
              <a:rPr lang="en-AT" sz="1800" b="1" dirty="0">
                <a:cs typeface="Calibri" panose="020F0502020204030204" pitchFamily="34" charset="0"/>
              </a:rPr>
              <a:t>n</a:t>
            </a:r>
          </a:p>
          <a:p>
            <a:endParaRPr lang="en-AT" sz="1800" b="1" dirty="0">
              <a:solidFill>
                <a:srgbClr val="3366FF"/>
              </a:solidFill>
              <a:cs typeface="Calibri" panose="020F0502020204030204" pitchFamily="34" charset="0"/>
            </a:endParaRPr>
          </a:p>
        </p:txBody>
      </p:sp>
      <p:cxnSp>
        <p:nvCxnSpPr>
          <p:cNvPr id="31" name="Gerade Verbindung mit Pfeil 88">
            <a:extLst>
              <a:ext uri="{FF2B5EF4-FFF2-40B4-BE49-F238E27FC236}">
                <a16:creationId xmlns:a16="http://schemas.microsoft.com/office/drawing/2014/main" id="{EB81FFC9-CCF4-4F3D-9C59-BE2C8862AD2B}"/>
              </a:ext>
            </a:extLst>
          </p:cNvPr>
          <p:cNvCxnSpPr/>
          <p:nvPr/>
        </p:nvCxnSpPr>
        <p:spPr>
          <a:xfrm flipV="1">
            <a:off x="1545625" y="2402257"/>
            <a:ext cx="1282144" cy="19209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88">
            <a:extLst>
              <a:ext uri="{FF2B5EF4-FFF2-40B4-BE49-F238E27FC236}">
                <a16:creationId xmlns:a16="http://schemas.microsoft.com/office/drawing/2014/main" id="{0407C476-05C2-41CB-9264-FBD204AFAE08}"/>
              </a:ext>
            </a:extLst>
          </p:cNvPr>
          <p:cNvCxnSpPr>
            <a:cxnSpLocks/>
          </p:cNvCxnSpPr>
          <p:nvPr/>
        </p:nvCxnSpPr>
        <p:spPr>
          <a:xfrm>
            <a:off x="1724722" y="4273985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88">
            <a:extLst>
              <a:ext uri="{FF2B5EF4-FFF2-40B4-BE49-F238E27FC236}">
                <a16:creationId xmlns:a16="http://schemas.microsoft.com/office/drawing/2014/main" id="{DB51A02F-F2EF-4E69-B720-BD5F580C68B3}"/>
              </a:ext>
            </a:extLst>
          </p:cNvPr>
          <p:cNvCxnSpPr/>
          <p:nvPr/>
        </p:nvCxnSpPr>
        <p:spPr>
          <a:xfrm flipV="1">
            <a:off x="1496122" y="3579293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88">
            <a:extLst>
              <a:ext uri="{FF2B5EF4-FFF2-40B4-BE49-F238E27FC236}">
                <a16:creationId xmlns:a16="http://schemas.microsoft.com/office/drawing/2014/main" id="{14EDCC59-FA17-45D6-BB55-62C9816D3CB2}"/>
              </a:ext>
            </a:extLst>
          </p:cNvPr>
          <p:cNvCxnSpPr/>
          <p:nvPr/>
        </p:nvCxnSpPr>
        <p:spPr>
          <a:xfrm flipV="1">
            <a:off x="1463990" y="2633468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88">
            <a:extLst>
              <a:ext uri="{FF2B5EF4-FFF2-40B4-BE49-F238E27FC236}">
                <a16:creationId xmlns:a16="http://schemas.microsoft.com/office/drawing/2014/main" id="{F1B1355D-40AB-4AAA-85E7-9A703040A0D5}"/>
              </a:ext>
            </a:extLst>
          </p:cNvPr>
          <p:cNvCxnSpPr/>
          <p:nvPr/>
        </p:nvCxnSpPr>
        <p:spPr>
          <a:xfrm flipV="1">
            <a:off x="2827769" y="2633468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88">
            <a:extLst>
              <a:ext uri="{FF2B5EF4-FFF2-40B4-BE49-F238E27FC236}">
                <a16:creationId xmlns:a16="http://schemas.microsoft.com/office/drawing/2014/main" id="{EE93C953-9DFF-407C-9CF9-37B7ED515677}"/>
              </a:ext>
            </a:extLst>
          </p:cNvPr>
          <p:cNvCxnSpPr/>
          <p:nvPr/>
        </p:nvCxnSpPr>
        <p:spPr>
          <a:xfrm>
            <a:off x="1675220" y="3345917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88">
            <a:extLst>
              <a:ext uri="{FF2B5EF4-FFF2-40B4-BE49-F238E27FC236}">
                <a16:creationId xmlns:a16="http://schemas.microsoft.com/office/drawing/2014/main" id="{9EEB6DD6-562F-4B3D-BF61-7D394F161C2D}"/>
              </a:ext>
            </a:extLst>
          </p:cNvPr>
          <p:cNvCxnSpPr/>
          <p:nvPr/>
        </p:nvCxnSpPr>
        <p:spPr>
          <a:xfrm>
            <a:off x="1692590" y="2427734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hape 42">
            <a:extLst>
              <a:ext uri="{FF2B5EF4-FFF2-40B4-BE49-F238E27FC236}">
                <a16:creationId xmlns:a16="http://schemas.microsoft.com/office/drawing/2014/main" id="{95B2CEFA-20E8-426C-A76A-0C44C80812BA}"/>
              </a:ext>
            </a:extLst>
          </p:cNvPr>
          <p:cNvSpPr txBox="1">
            <a:spLocks/>
          </p:cNvSpPr>
          <p:nvPr/>
        </p:nvSpPr>
        <p:spPr>
          <a:xfrm>
            <a:off x="1200646" y="4142430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42" name="Shape 181">
            <a:extLst>
              <a:ext uri="{FF2B5EF4-FFF2-40B4-BE49-F238E27FC236}">
                <a16:creationId xmlns:a16="http://schemas.microsoft.com/office/drawing/2014/main" id="{F9811090-2D99-45C3-9C56-8A4ADEE8846B}"/>
              </a:ext>
            </a:extLst>
          </p:cNvPr>
          <p:cNvSpPr/>
          <p:nvPr/>
        </p:nvSpPr>
        <p:spPr>
          <a:xfrm>
            <a:off x="1235390" y="2186233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46" name="Shape 42">
            <a:extLst>
              <a:ext uri="{FF2B5EF4-FFF2-40B4-BE49-F238E27FC236}">
                <a16:creationId xmlns:a16="http://schemas.microsoft.com/office/drawing/2014/main" id="{78D3E4DD-774B-4011-B25E-C6F63BA7533B}"/>
              </a:ext>
            </a:extLst>
          </p:cNvPr>
          <p:cNvSpPr txBox="1">
            <a:spLocks/>
          </p:cNvSpPr>
          <p:nvPr/>
        </p:nvSpPr>
        <p:spPr>
          <a:xfrm>
            <a:off x="2536298" y="2256708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55" name="Shape 181">
            <a:extLst>
              <a:ext uri="{FF2B5EF4-FFF2-40B4-BE49-F238E27FC236}">
                <a16:creationId xmlns:a16="http://schemas.microsoft.com/office/drawing/2014/main" id="{F6D55ACD-BA62-4D79-8A42-6603495180AC}"/>
              </a:ext>
            </a:extLst>
          </p:cNvPr>
          <p:cNvSpPr/>
          <p:nvPr/>
        </p:nvSpPr>
        <p:spPr>
          <a:xfrm>
            <a:off x="2631373" y="2186233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57" name="Shape 181">
            <a:extLst>
              <a:ext uri="{FF2B5EF4-FFF2-40B4-BE49-F238E27FC236}">
                <a16:creationId xmlns:a16="http://schemas.microsoft.com/office/drawing/2014/main" id="{0EFA386B-73B1-4E6F-913E-50F74FA29645}"/>
              </a:ext>
            </a:extLst>
          </p:cNvPr>
          <p:cNvSpPr/>
          <p:nvPr/>
        </p:nvSpPr>
        <p:spPr>
          <a:xfrm>
            <a:off x="1235390" y="3084078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60" name="Shape 181">
            <a:extLst>
              <a:ext uri="{FF2B5EF4-FFF2-40B4-BE49-F238E27FC236}">
                <a16:creationId xmlns:a16="http://schemas.microsoft.com/office/drawing/2014/main" id="{FD59E00A-42F6-447E-9780-262EF186BDAA}"/>
              </a:ext>
            </a:extLst>
          </p:cNvPr>
          <p:cNvSpPr/>
          <p:nvPr/>
        </p:nvSpPr>
        <p:spPr>
          <a:xfrm>
            <a:off x="2616958" y="3102896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62" name="Shape 181">
            <a:extLst>
              <a:ext uri="{FF2B5EF4-FFF2-40B4-BE49-F238E27FC236}">
                <a16:creationId xmlns:a16="http://schemas.microsoft.com/office/drawing/2014/main" id="{7941F0BE-12FD-4928-BBA3-2CB8DE38F6F7}"/>
              </a:ext>
            </a:extLst>
          </p:cNvPr>
          <p:cNvSpPr/>
          <p:nvPr/>
        </p:nvSpPr>
        <p:spPr>
          <a:xfrm>
            <a:off x="1258981" y="4050073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64" name="Shape 181">
            <a:extLst>
              <a:ext uri="{FF2B5EF4-FFF2-40B4-BE49-F238E27FC236}">
                <a16:creationId xmlns:a16="http://schemas.microsoft.com/office/drawing/2014/main" id="{38E2BF41-11DE-49DD-B224-93A54ECE8D5E}"/>
              </a:ext>
            </a:extLst>
          </p:cNvPr>
          <p:cNvSpPr/>
          <p:nvPr/>
        </p:nvSpPr>
        <p:spPr>
          <a:xfrm>
            <a:off x="2657544" y="4053519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1380D9B0-F57E-4F70-9D56-CAA520F31A87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13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629520"/>
      </p:ext>
    </p:extLst>
  </p:cSld>
  <p:clrMapOvr>
    <a:masterClrMapping/>
  </p:clrMapOvr>
  <p:transition spd="slow">
    <p:cut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0" y="-119"/>
            <a:ext cx="9144000" cy="857250"/>
          </a:xfrm>
        </p:spPr>
        <p:txBody>
          <a:bodyPr>
            <a:noAutofit/>
          </a:bodyPr>
          <a:lstStyle/>
          <a:p>
            <a:r>
              <a:rPr lang="de-DE" sz="2800" dirty="0" err="1"/>
              <a:t>Swapping</a:t>
            </a:r>
            <a:r>
              <a:rPr lang="de-DE" sz="2800" dirty="0"/>
              <a:t> </a:t>
            </a:r>
            <a:r>
              <a:rPr lang="de-DE" sz="2800" dirty="0" err="1"/>
              <a:t>Operations</a:t>
            </a:r>
            <a:r>
              <a:rPr lang="de-DE" sz="2800" dirty="0"/>
              <a:t> </a:t>
            </a:r>
            <a:r>
              <a:rPr lang="de-DE" sz="2800" dirty="0" err="1"/>
              <a:t>Which</a:t>
            </a:r>
            <a:r>
              <a:rPr lang="de-DE" sz="2800" dirty="0"/>
              <a:t> </a:t>
            </a:r>
            <a:r>
              <a:rPr lang="de-DE" sz="2800" dirty="0" err="1"/>
              <a:t>Maintain</a:t>
            </a:r>
            <a:r>
              <a:rPr lang="de-DE" sz="2800" dirty="0"/>
              <a:t> </a:t>
            </a:r>
            <a:r>
              <a:rPr lang="de-DE" sz="2800" dirty="0" err="1"/>
              <a:t>Decomposition</a:t>
            </a:r>
            <a:endParaRPr lang="de-DE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E0CB2-0C3B-4B27-BBA0-EAF6211EA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131590"/>
            <a:ext cx="3888432" cy="1814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2B126-A056-4114-BFAC-6F159D0D9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3433899"/>
            <a:ext cx="3888432" cy="1535091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C3CD669C-35B3-4EF7-8DE2-06E259811EE7}"/>
              </a:ext>
            </a:extLst>
          </p:cNvPr>
          <p:cNvSpPr txBox="1">
            <a:spLocks/>
          </p:cNvSpPr>
          <p:nvPr/>
        </p:nvSpPr>
        <p:spPr>
          <a:xfrm>
            <a:off x="251520" y="1059582"/>
            <a:ext cx="720080" cy="2415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1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56508AE8-3EC5-40A9-8C04-79BD90C72C79}"/>
              </a:ext>
            </a:extLst>
          </p:cNvPr>
          <p:cNvSpPr txBox="1">
            <a:spLocks/>
          </p:cNvSpPr>
          <p:nvPr/>
        </p:nvSpPr>
        <p:spPr>
          <a:xfrm>
            <a:off x="4067945" y="3288235"/>
            <a:ext cx="720080" cy="2415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F8E2D1-379A-4AF5-851F-64DA11D98739}"/>
              </a:ext>
            </a:extLst>
          </p:cNvPr>
          <p:cNvSpPr/>
          <p:nvPr/>
        </p:nvSpPr>
        <p:spPr>
          <a:xfrm>
            <a:off x="395536" y="980728"/>
            <a:ext cx="432048" cy="4388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E51094-6A1F-414F-B312-7603C9343052}"/>
              </a:ext>
            </a:extLst>
          </p:cNvPr>
          <p:cNvSpPr/>
          <p:nvPr/>
        </p:nvSpPr>
        <p:spPr>
          <a:xfrm>
            <a:off x="4211961" y="3214452"/>
            <a:ext cx="432048" cy="4388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523014-E73E-4DCB-B9EC-A50BB9A08486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60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811414"/>
      </p:ext>
    </p:extLst>
  </p:cSld>
  <p:clrMapOvr>
    <a:masterClrMapping/>
  </p:clrMapOvr>
  <p:transition spd="slow"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17439" y="162262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Roadmap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149712" y="1142990"/>
            <a:ext cx="5184576" cy="4000510"/>
          </a:xfrm>
        </p:spPr>
        <p:txBody>
          <a:bodyPr>
            <a:normAutofit/>
          </a:bodyPr>
          <a:lstStyle/>
          <a:p>
            <a:endParaRPr lang="de-DE" sz="2100" dirty="0"/>
          </a:p>
          <a:p>
            <a:r>
              <a:rPr lang="de-DE" sz="2100" dirty="0"/>
              <a:t>A Brief </a:t>
            </a:r>
            <a:r>
              <a:rPr lang="de-DE" sz="2100" dirty="0" err="1"/>
              <a:t>History</a:t>
            </a:r>
            <a:r>
              <a:rPr lang="de-DE" sz="2100" dirty="0"/>
              <a:t> </a:t>
            </a:r>
            <a:r>
              <a:rPr lang="de-DE" sz="2100" dirty="0" err="1"/>
              <a:t>of</a:t>
            </a:r>
            <a:r>
              <a:rPr lang="de-DE" sz="2100" dirty="0"/>
              <a:t> Resilient Networking</a:t>
            </a:r>
          </a:p>
          <a:p>
            <a:endParaRPr lang="de-DE" sz="2100" dirty="0"/>
          </a:p>
          <a:p>
            <a:r>
              <a:rPr lang="de-DE" sz="2100" dirty="0" err="1"/>
              <a:t>Algorithms</a:t>
            </a:r>
            <a:r>
              <a:rPr lang="de-DE" sz="2100" dirty="0"/>
              <a:t> </a:t>
            </a:r>
            <a:r>
              <a:rPr lang="de-DE" sz="2100" dirty="0" err="1"/>
              <a:t>for</a:t>
            </a:r>
            <a:r>
              <a:rPr lang="de-DE" sz="2100" dirty="0"/>
              <a:t> </a:t>
            </a:r>
            <a:r>
              <a:rPr lang="de-DE" sz="2100" dirty="0" err="1"/>
              <a:t>Local</a:t>
            </a:r>
            <a:r>
              <a:rPr lang="de-DE" sz="2100" dirty="0"/>
              <a:t> Fast Re-Routing (FRR)</a:t>
            </a:r>
          </a:p>
          <a:p>
            <a:endParaRPr lang="de-DE" sz="2100" dirty="0"/>
          </a:p>
          <a:p>
            <a:r>
              <a:rPr lang="de-DE" sz="2100" dirty="0"/>
              <a:t>Accounting </a:t>
            </a:r>
            <a:r>
              <a:rPr lang="de-DE" sz="2100" dirty="0" err="1"/>
              <a:t>for</a:t>
            </a:r>
            <a:r>
              <a:rPr lang="de-DE" sz="2100" dirty="0"/>
              <a:t> </a:t>
            </a:r>
            <a:r>
              <a:rPr lang="de-DE" sz="2100" dirty="0" err="1"/>
              <a:t>Congestion</a:t>
            </a:r>
            <a:endParaRPr lang="de-DE" sz="2100" dirty="0"/>
          </a:p>
          <a:p>
            <a:endParaRPr lang="de-DE" sz="2100" dirty="0"/>
          </a:p>
          <a:p>
            <a:r>
              <a:rPr lang="de-DE" sz="2100" b="1" dirty="0"/>
              <a:t>Accounting </a:t>
            </a:r>
            <a:r>
              <a:rPr lang="de-DE" sz="2100" b="1" dirty="0" err="1"/>
              <a:t>for</a:t>
            </a:r>
            <a:r>
              <a:rPr lang="de-DE" sz="2100" b="1" dirty="0"/>
              <a:t> Network Policy</a:t>
            </a:r>
          </a:p>
        </p:txBody>
      </p:sp>
      <p:pic>
        <p:nvPicPr>
          <p:cNvPr id="1026" name="Picture 2" descr="Image result for roadtr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157" y="1707654"/>
            <a:ext cx="3600400" cy="239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587557"/>
      </p:ext>
    </p:extLst>
  </p:cSld>
  <p:clrMapOvr>
    <a:masterClrMapping/>
  </p:clrMapOvr>
  <p:transition spd="slow"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17439" y="162262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Roadmap</a:t>
            </a:r>
          </a:p>
        </p:txBody>
      </p:sp>
      <p:pic>
        <p:nvPicPr>
          <p:cNvPr id="1026" name="Picture 2" descr="Image result for roadtr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157" y="1707654"/>
            <a:ext cx="3600400" cy="239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70DE3-679B-432D-AFD7-017161CB644D}"/>
              </a:ext>
            </a:extLst>
          </p:cNvPr>
          <p:cNvSpPr txBox="1"/>
          <p:nvPr/>
        </p:nvSpPr>
        <p:spPr>
          <a:xfrm>
            <a:off x="539552" y="4415811"/>
            <a:ext cx="2088232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de-DE" sz="1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de-DE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header</a:t>
            </a:r>
            <a:r>
              <a:rPr lang="de-DE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rewriting</a:t>
            </a:r>
            <a:r>
              <a:rPr lang="de-DE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4E2767-4187-44C9-84EA-80791673C120}"/>
              </a:ext>
            </a:extLst>
          </p:cNvPr>
          <p:cNvSpPr txBox="1">
            <a:spLocks/>
          </p:cNvSpPr>
          <p:nvPr/>
        </p:nvSpPr>
        <p:spPr>
          <a:xfrm>
            <a:off x="149712" y="1142990"/>
            <a:ext cx="5184576" cy="4000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/>
          </a:p>
          <a:p>
            <a:r>
              <a:rPr lang="de-DE" sz="2100"/>
              <a:t>A Brief History of Resilient Networking</a:t>
            </a:r>
          </a:p>
          <a:p>
            <a:endParaRPr lang="de-DE" sz="2100"/>
          </a:p>
          <a:p>
            <a:r>
              <a:rPr lang="de-DE" sz="2100"/>
              <a:t>Algorithms for Local Fast Re-Routing (FRR)</a:t>
            </a:r>
          </a:p>
          <a:p>
            <a:endParaRPr lang="de-DE" sz="2100"/>
          </a:p>
          <a:p>
            <a:r>
              <a:rPr lang="de-DE" sz="2100"/>
              <a:t>Accounting for Congestion</a:t>
            </a:r>
          </a:p>
          <a:p>
            <a:endParaRPr lang="de-DE" sz="2100"/>
          </a:p>
          <a:p>
            <a:r>
              <a:rPr lang="de-DE" sz="2100" b="1"/>
              <a:t>Accounting for Network Policy</a:t>
            </a:r>
            <a:endParaRPr lang="de-DE" sz="2100" b="1" dirty="0"/>
          </a:p>
        </p:txBody>
      </p:sp>
    </p:spTree>
    <p:extLst>
      <p:ext uri="{BB962C8B-B14F-4D97-AF65-F5344CB8AC3E}">
        <p14:creationId xmlns:p14="http://schemas.microsoft.com/office/powerpoint/2010/main" val="523221383"/>
      </p:ext>
    </p:extLst>
  </p:cSld>
  <p:clrMapOvr>
    <a:masterClrMapping/>
  </p:clrMapOvr>
  <p:transition spd="slow"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34552" y="339502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Case Study: MPLS Networks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251520" y="1419622"/>
            <a:ext cx="8640960" cy="372387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sz="1700" dirty="0">
              <a:latin typeface="+mj-lt"/>
            </a:endParaRPr>
          </a:p>
          <a:p>
            <a:r>
              <a:rPr lang="de-DE" sz="2000" dirty="0" err="1">
                <a:latin typeface="+mj-lt"/>
              </a:rPr>
              <a:t>Widely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deployed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networks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by</a:t>
            </a:r>
            <a:r>
              <a:rPr lang="de-DE" sz="2000" dirty="0">
                <a:latin typeface="+mj-lt"/>
              </a:rPr>
              <a:t> Internet Service Providers (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ISPs</a:t>
            </a:r>
            <a:r>
              <a:rPr lang="de-DE" sz="2000" dirty="0">
                <a:latin typeface="+mj-lt"/>
              </a:rPr>
              <a:t>)</a:t>
            </a:r>
          </a:p>
          <a:p>
            <a:endParaRPr lang="de-DE" sz="2000" dirty="0">
              <a:latin typeface="+mj-lt"/>
            </a:endParaRPr>
          </a:p>
          <a:p>
            <a:r>
              <a:rPr lang="de-DE" sz="2000" dirty="0" err="1">
                <a:latin typeface="+mj-lt"/>
              </a:rPr>
              <a:t>Often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used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for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solidFill>
                  <a:srgbClr val="3366FF"/>
                </a:solidFill>
                <a:cs typeface="Calibri" panose="020F0502020204030204" pitchFamily="34" charset="0"/>
              </a:rPr>
              <a:t>traffic</a:t>
            </a:r>
            <a:r>
              <a:rPr lang="de-DE" sz="20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2000" b="1" dirty="0" err="1">
                <a:solidFill>
                  <a:srgbClr val="3366FF"/>
                </a:solidFill>
                <a:cs typeface="Calibri" panose="020F0502020204030204" pitchFamily="34" charset="0"/>
              </a:rPr>
              <a:t>engineering</a:t>
            </a:r>
            <a:endParaRPr lang="de-DE" sz="2000" dirty="0">
              <a:latin typeface="+mj-lt"/>
            </a:endParaRPr>
          </a:p>
          <a:p>
            <a:pPr lvl="1"/>
            <a:r>
              <a:rPr lang="de-DE" sz="1800" dirty="0" err="1">
                <a:latin typeface="+mj-lt"/>
              </a:rPr>
              <a:t>Avoid</a:t>
            </a:r>
            <a:r>
              <a:rPr lang="de-DE" sz="1800" dirty="0">
                <a:latin typeface="+mj-lt"/>
              </a:rPr>
              <a:t> </a:t>
            </a:r>
            <a:r>
              <a:rPr lang="de-DE" sz="1800" dirty="0" err="1">
                <a:latin typeface="+mj-lt"/>
              </a:rPr>
              <a:t>congestion</a:t>
            </a:r>
            <a:r>
              <a:rPr lang="de-DE" sz="1800" dirty="0">
                <a:latin typeface="+mj-lt"/>
              </a:rPr>
              <a:t> </a:t>
            </a:r>
            <a:r>
              <a:rPr lang="de-DE" sz="1800" dirty="0" err="1">
                <a:latin typeface="+mj-lt"/>
              </a:rPr>
              <a:t>by</a:t>
            </a:r>
            <a:r>
              <a:rPr lang="de-DE" sz="1800" dirty="0">
                <a:latin typeface="+mj-lt"/>
              </a:rPr>
              <a:t> </a:t>
            </a:r>
            <a:r>
              <a:rPr lang="de-DE" sz="1800" dirty="0" err="1">
                <a:latin typeface="+mj-lt"/>
              </a:rPr>
              <a:t>going</a:t>
            </a:r>
            <a:r>
              <a:rPr lang="de-DE" sz="1800" dirty="0">
                <a:latin typeface="+mj-lt"/>
              </a:rPr>
              <a:t> non-</a:t>
            </a:r>
            <a:r>
              <a:rPr lang="de-DE" sz="1800" dirty="0" err="1">
                <a:latin typeface="+mj-lt"/>
              </a:rPr>
              <a:t>shortest</a:t>
            </a:r>
            <a:r>
              <a:rPr lang="de-DE" sz="1800" dirty="0">
                <a:latin typeface="+mj-lt"/>
              </a:rPr>
              <a:t> </a:t>
            </a:r>
            <a:r>
              <a:rPr lang="de-DE" sz="1800" dirty="0" err="1">
                <a:latin typeface="+mj-lt"/>
              </a:rPr>
              <a:t>paths</a:t>
            </a:r>
            <a:endParaRPr lang="de-DE" sz="1800" dirty="0">
              <a:latin typeface="+mj-lt"/>
            </a:endParaRPr>
          </a:p>
          <a:p>
            <a:pPr lvl="1"/>
            <a:endParaRPr lang="de-DE" sz="2000" dirty="0">
              <a:latin typeface="+mj-lt"/>
            </a:endParaRPr>
          </a:p>
          <a:p>
            <a:r>
              <a:rPr lang="de-DE" sz="2000" dirty="0" err="1">
                <a:latin typeface="+mj-lt"/>
              </a:rPr>
              <a:t>Allows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for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i="1" dirty="0" err="1">
                <a:solidFill>
                  <a:srgbClr val="C00000"/>
                </a:solidFill>
                <a:latin typeface="+mj-lt"/>
              </a:rPr>
              <a:t>header</a:t>
            </a:r>
            <a:r>
              <a:rPr lang="de-DE" sz="2000" b="1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2000" b="1" i="1" dirty="0" err="1">
                <a:solidFill>
                  <a:srgbClr val="C00000"/>
                </a:solidFill>
                <a:latin typeface="+mj-lt"/>
              </a:rPr>
              <a:t>re-writing</a:t>
            </a:r>
            <a:r>
              <a:rPr lang="de-DE" sz="2000" b="1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2000" dirty="0">
                <a:latin typeface="+mj-lt"/>
              </a:rPr>
              <a:t>upon </a:t>
            </a:r>
            <a:r>
              <a:rPr lang="de-DE" sz="2000" dirty="0" err="1">
                <a:latin typeface="+mj-lt"/>
              </a:rPr>
              <a:t>failures</a:t>
            </a:r>
            <a:endParaRPr lang="de-DE" sz="2000" dirty="0">
              <a:latin typeface="+mj-lt"/>
            </a:endParaRPr>
          </a:p>
          <a:p>
            <a:pPr lvl="1"/>
            <a:r>
              <a:rPr lang="de-DE" sz="1800" dirty="0">
                <a:latin typeface="+mj-lt"/>
              </a:rPr>
              <a:t>Header </a:t>
            </a:r>
            <a:r>
              <a:rPr lang="de-DE" sz="1800" dirty="0" err="1">
                <a:latin typeface="+mj-lt"/>
              </a:rPr>
              <a:t>based</a:t>
            </a:r>
            <a:r>
              <a:rPr lang="de-DE" sz="1800" dirty="0">
                <a:latin typeface="+mj-lt"/>
              </a:rPr>
              <a:t> on </a:t>
            </a:r>
            <a:r>
              <a:rPr lang="de-DE" sz="1800" b="1" dirty="0" err="1">
                <a:solidFill>
                  <a:srgbClr val="3366FF"/>
                </a:solidFill>
                <a:cs typeface="Calibri" panose="020F0502020204030204" pitchFamily="34" charset="0"/>
              </a:rPr>
              <a:t>stack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1800" b="1" dirty="0" err="1">
                <a:solidFill>
                  <a:srgbClr val="3366FF"/>
                </a:solidFill>
                <a:cs typeface="Calibri" panose="020F0502020204030204" pitchFamily="34" charset="0"/>
              </a:rPr>
              <a:t>of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1800" b="1" dirty="0" err="1">
                <a:solidFill>
                  <a:srgbClr val="3366FF"/>
                </a:solidFill>
                <a:cs typeface="Calibri" panose="020F0502020204030204" pitchFamily="34" charset="0"/>
              </a:rPr>
              <a:t>labels</a:t>
            </a:r>
            <a:endParaRPr lang="de-DE" sz="1800" dirty="0">
              <a:latin typeface="+mj-lt"/>
            </a:endParaRPr>
          </a:p>
          <a:p>
            <a:endParaRPr lang="de-DE" sz="20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de-DE" sz="18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46D582-90ED-4475-99BA-E00A965976DA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62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896189"/>
      </p:ext>
    </p:extLst>
  </p:cSld>
  <p:clrMapOvr>
    <a:masterClrMapping/>
  </p:clrMapOvr>
  <p:transition spd="slow"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erade Verbindung mit Pfeil 252"/>
          <p:cNvCxnSpPr/>
          <p:nvPr/>
        </p:nvCxnSpPr>
        <p:spPr>
          <a:xfrm flipH="1" flipV="1">
            <a:off x="3894379" y="2085695"/>
            <a:ext cx="821637" cy="6167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57200" y="34510"/>
            <a:ext cx="8229600" cy="857250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(MPLS) Networks Work</a:t>
            </a:r>
          </a:p>
        </p:txBody>
      </p:sp>
      <p:sp>
        <p:nvSpPr>
          <p:cNvPr id="47" name="Shape 42"/>
          <p:cNvSpPr txBox="1">
            <a:spLocks/>
          </p:cNvSpPr>
          <p:nvPr/>
        </p:nvSpPr>
        <p:spPr>
          <a:xfrm>
            <a:off x="5939416" y="2112123"/>
            <a:ext cx="1936763" cy="62633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Default </a:t>
            </a:r>
            <a:r>
              <a:rPr lang="de-CH" sz="1800" b="0" dirty="0" err="1">
                <a:latin typeface="Calibri" panose="020F0502020204030204" pitchFamily="34" charset="0"/>
              </a:rPr>
              <a:t>routing</a:t>
            </a:r>
            <a:r>
              <a:rPr lang="de-CH" sz="1800" b="0" dirty="0">
                <a:latin typeface="Calibri" panose="020F0502020204030204" pitchFamily="34" charset="0"/>
              </a:rPr>
              <a:t> </a:t>
            </a:r>
            <a:r>
              <a:rPr lang="de-CH" sz="1800" b="0" dirty="0" err="1">
                <a:latin typeface="Calibri" panose="020F0502020204030204" pitchFamily="34" charset="0"/>
              </a:rPr>
              <a:t>of</a:t>
            </a:r>
            <a:endParaRPr lang="de-CH" sz="1800" b="0" dirty="0">
              <a:latin typeface="Calibri" panose="020F0502020204030204" pitchFamily="34" charset="0"/>
            </a:endParaRPr>
          </a:p>
          <a:p>
            <a:pPr algn="ctr"/>
            <a:r>
              <a:rPr lang="de-CH" sz="1800" b="0" dirty="0" err="1">
                <a:latin typeface="Calibri" panose="020F0502020204030204" pitchFamily="34" charset="0"/>
                <a:sym typeface="Calibri"/>
              </a:rPr>
              <a:t>two</a:t>
            </a:r>
            <a:r>
              <a:rPr lang="de-CH" sz="1800" b="0" dirty="0">
                <a:latin typeface="Calibri" panose="020F0502020204030204" pitchFamily="34" charset="0"/>
                <a:sym typeface="Calibri"/>
              </a:rPr>
              <a:t> </a:t>
            </a:r>
            <a:r>
              <a:rPr lang="de-CH" sz="1800" b="0" dirty="0" err="1">
                <a:latin typeface="Calibri" panose="020F0502020204030204" pitchFamily="34" charset="0"/>
                <a:sym typeface="Calibri"/>
              </a:rPr>
              <a:t>flows</a:t>
            </a:r>
            <a:endParaRPr lang="en" sz="1800" b="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303979" y="1093791"/>
            <a:ext cx="7572200" cy="654356"/>
          </a:xfrm>
        </p:spPr>
        <p:txBody>
          <a:bodyPr/>
          <a:lstStyle/>
          <a:p>
            <a:r>
              <a:rPr lang="de-DE" sz="2100" dirty="0" err="1"/>
              <a:t>Forwarding</a:t>
            </a:r>
            <a:r>
              <a:rPr lang="de-DE" sz="2100" dirty="0"/>
              <a:t> </a:t>
            </a:r>
            <a:r>
              <a:rPr lang="de-DE" sz="2100" dirty="0" err="1"/>
              <a:t>based</a:t>
            </a:r>
            <a:r>
              <a:rPr lang="de-DE" sz="2100" dirty="0"/>
              <a:t> on </a:t>
            </a:r>
            <a:r>
              <a:rPr lang="en-US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 label</a:t>
            </a:r>
            <a:r>
              <a:rPr lang="de-DE" sz="2100" dirty="0"/>
              <a:t> of </a:t>
            </a:r>
            <a:r>
              <a:rPr lang="de-DE" sz="2100" dirty="0" err="1"/>
              <a:t>label</a:t>
            </a:r>
            <a:r>
              <a:rPr lang="de-DE" sz="2100" dirty="0"/>
              <a:t> </a:t>
            </a:r>
            <a:r>
              <a:rPr lang="en-US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</a:t>
            </a:r>
            <a:r>
              <a:rPr lang="en-AT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de-DE" dirty="0"/>
          </a:p>
        </p:txBody>
      </p:sp>
      <p:sp>
        <p:nvSpPr>
          <p:cNvPr id="50" name="Shape 181"/>
          <p:cNvSpPr/>
          <p:nvPr/>
        </p:nvSpPr>
        <p:spPr>
          <a:xfrm>
            <a:off x="2189950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1" name="Shape 181"/>
          <p:cNvSpPr/>
          <p:nvPr/>
        </p:nvSpPr>
        <p:spPr>
          <a:xfrm>
            <a:off x="2946034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2" name="Shape 181"/>
          <p:cNvSpPr/>
          <p:nvPr/>
        </p:nvSpPr>
        <p:spPr>
          <a:xfrm>
            <a:off x="3722928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3" name="Shape 181"/>
          <p:cNvSpPr/>
          <p:nvPr/>
        </p:nvSpPr>
        <p:spPr>
          <a:xfrm>
            <a:off x="4541881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7" name="Shape 181"/>
          <p:cNvSpPr/>
          <p:nvPr/>
        </p:nvSpPr>
        <p:spPr>
          <a:xfrm>
            <a:off x="2193158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8" name="Shape 181"/>
          <p:cNvSpPr/>
          <p:nvPr/>
        </p:nvSpPr>
        <p:spPr>
          <a:xfrm>
            <a:off x="2949242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60" name="Shape 181"/>
          <p:cNvSpPr/>
          <p:nvPr/>
        </p:nvSpPr>
        <p:spPr>
          <a:xfrm>
            <a:off x="3726137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61" name="Shape 181"/>
          <p:cNvSpPr/>
          <p:nvPr/>
        </p:nvSpPr>
        <p:spPr>
          <a:xfrm>
            <a:off x="4545089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62" name="Gerade Verbindung mit Pfeil 240"/>
          <p:cNvCxnSpPr>
            <a:stCxn id="57" idx="3"/>
            <a:endCxn id="58" idx="1"/>
          </p:cNvCxnSpPr>
          <p:nvPr/>
        </p:nvCxnSpPr>
        <p:spPr>
          <a:xfrm>
            <a:off x="2536058" y="270247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241"/>
          <p:cNvCxnSpPr/>
          <p:nvPr/>
        </p:nvCxnSpPr>
        <p:spPr>
          <a:xfrm>
            <a:off x="3292142" y="270247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242"/>
          <p:cNvCxnSpPr/>
          <p:nvPr/>
        </p:nvCxnSpPr>
        <p:spPr>
          <a:xfrm>
            <a:off x="4102232" y="270247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Shape 42"/>
          <p:cNvSpPr txBox="1">
            <a:spLocks/>
          </p:cNvSpPr>
          <p:nvPr/>
        </p:nvSpPr>
        <p:spPr>
          <a:xfrm>
            <a:off x="2133844" y="1987317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66" name="Shape 42"/>
          <p:cNvSpPr txBox="1">
            <a:spLocks/>
          </p:cNvSpPr>
          <p:nvPr/>
        </p:nvSpPr>
        <p:spPr>
          <a:xfrm>
            <a:off x="2904675" y="1987317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67" name="Shape 42"/>
          <p:cNvSpPr txBox="1">
            <a:spLocks/>
          </p:cNvSpPr>
          <p:nvPr/>
        </p:nvSpPr>
        <p:spPr>
          <a:xfrm>
            <a:off x="3675775" y="197653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68" name="Shape 42"/>
          <p:cNvSpPr txBox="1">
            <a:spLocks/>
          </p:cNvSpPr>
          <p:nvPr/>
        </p:nvSpPr>
        <p:spPr>
          <a:xfrm>
            <a:off x="4499823" y="197653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4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69" name="Shape 42"/>
          <p:cNvSpPr txBox="1">
            <a:spLocks/>
          </p:cNvSpPr>
          <p:nvPr/>
        </p:nvSpPr>
        <p:spPr>
          <a:xfrm>
            <a:off x="2133844" y="258820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5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0" name="Shape 42"/>
          <p:cNvSpPr txBox="1">
            <a:spLocks/>
          </p:cNvSpPr>
          <p:nvPr/>
        </p:nvSpPr>
        <p:spPr>
          <a:xfrm>
            <a:off x="2897428" y="2596461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1" name="Shape 42"/>
          <p:cNvSpPr txBox="1">
            <a:spLocks/>
          </p:cNvSpPr>
          <p:nvPr/>
        </p:nvSpPr>
        <p:spPr>
          <a:xfrm>
            <a:off x="3678704" y="259960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7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2" name="Shape 42"/>
          <p:cNvSpPr txBox="1">
            <a:spLocks/>
          </p:cNvSpPr>
          <p:nvPr/>
        </p:nvSpPr>
        <p:spPr>
          <a:xfrm>
            <a:off x="4507413" y="260334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8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73" name="Gerade Verbindung mit Pfeil 251"/>
          <p:cNvCxnSpPr>
            <a:endCxn id="58" idx="0"/>
          </p:cNvCxnSpPr>
          <p:nvPr/>
        </p:nvCxnSpPr>
        <p:spPr>
          <a:xfrm>
            <a:off x="3117484" y="2258497"/>
            <a:ext cx="3209" cy="2819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252"/>
          <p:cNvCxnSpPr>
            <a:stCxn id="51" idx="2"/>
            <a:endCxn id="57" idx="0"/>
          </p:cNvCxnSpPr>
          <p:nvPr/>
        </p:nvCxnSpPr>
        <p:spPr>
          <a:xfrm flipH="1">
            <a:off x="2364608" y="2247713"/>
            <a:ext cx="752876" cy="2927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253"/>
          <p:cNvCxnSpPr>
            <a:stCxn id="52" idx="2"/>
            <a:endCxn id="60" idx="0"/>
          </p:cNvCxnSpPr>
          <p:nvPr/>
        </p:nvCxnSpPr>
        <p:spPr>
          <a:xfrm>
            <a:off x="3894378" y="2247713"/>
            <a:ext cx="3209" cy="2927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240"/>
          <p:cNvCxnSpPr/>
          <p:nvPr/>
        </p:nvCxnSpPr>
        <p:spPr>
          <a:xfrm>
            <a:off x="2532850" y="2085695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240"/>
          <p:cNvCxnSpPr/>
          <p:nvPr/>
        </p:nvCxnSpPr>
        <p:spPr>
          <a:xfrm>
            <a:off x="3309744" y="2085695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240"/>
          <p:cNvCxnSpPr/>
          <p:nvPr/>
        </p:nvCxnSpPr>
        <p:spPr>
          <a:xfrm>
            <a:off x="4086639" y="2090953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0747F34-9A44-4E1C-B4AB-06349C54A3EF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63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059733"/>
      </p:ext>
    </p:extLst>
  </p:cSld>
  <p:clrMapOvr>
    <a:masterClrMapping/>
  </p:clrMapOvr>
  <p:transition spd="slow"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erade Verbindung mit Pfeil 252"/>
          <p:cNvCxnSpPr/>
          <p:nvPr/>
        </p:nvCxnSpPr>
        <p:spPr>
          <a:xfrm flipH="1" flipV="1">
            <a:off x="3894379" y="2085695"/>
            <a:ext cx="821637" cy="6167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57200" y="34510"/>
            <a:ext cx="8229600" cy="857250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(MPLS) Networks Work</a:t>
            </a:r>
          </a:p>
        </p:txBody>
      </p:sp>
      <p:sp>
        <p:nvSpPr>
          <p:cNvPr id="47" name="Shape 42"/>
          <p:cNvSpPr txBox="1">
            <a:spLocks/>
          </p:cNvSpPr>
          <p:nvPr/>
        </p:nvSpPr>
        <p:spPr>
          <a:xfrm>
            <a:off x="5939416" y="2112123"/>
            <a:ext cx="1936763" cy="62633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Default </a:t>
            </a:r>
            <a:r>
              <a:rPr lang="de-CH" sz="1800" b="0" dirty="0" err="1">
                <a:latin typeface="Calibri" panose="020F0502020204030204" pitchFamily="34" charset="0"/>
              </a:rPr>
              <a:t>routing</a:t>
            </a:r>
            <a:r>
              <a:rPr lang="de-CH" sz="1800" b="0" dirty="0">
                <a:latin typeface="Calibri" panose="020F0502020204030204" pitchFamily="34" charset="0"/>
              </a:rPr>
              <a:t> </a:t>
            </a:r>
            <a:r>
              <a:rPr lang="de-CH" sz="1800" b="0" dirty="0" err="1">
                <a:latin typeface="Calibri" panose="020F0502020204030204" pitchFamily="34" charset="0"/>
              </a:rPr>
              <a:t>of</a:t>
            </a:r>
            <a:endParaRPr lang="de-CH" sz="1800" b="0" dirty="0">
              <a:latin typeface="Calibri" panose="020F0502020204030204" pitchFamily="34" charset="0"/>
            </a:endParaRPr>
          </a:p>
          <a:p>
            <a:pPr algn="ctr"/>
            <a:r>
              <a:rPr lang="de-CH" sz="1800" b="0" dirty="0" err="1">
                <a:latin typeface="Calibri" panose="020F0502020204030204" pitchFamily="34" charset="0"/>
                <a:sym typeface="Calibri"/>
              </a:rPr>
              <a:t>two</a:t>
            </a:r>
            <a:r>
              <a:rPr lang="de-CH" sz="1800" b="0" dirty="0">
                <a:latin typeface="Calibri" panose="020F0502020204030204" pitchFamily="34" charset="0"/>
                <a:sym typeface="Calibri"/>
              </a:rPr>
              <a:t> </a:t>
            </a:r>
            <a:r>
              <a:rPr lang="de-CH" sz="1800" b="0" dirty="0" err="1">
                <a:latin typeface="Calibri" panose="020F0502020204030204" pitchFamily="34" charset="0"/>
                <a:sym typeface="Calibri"/>
              </a:rPr>
              <a:t>flows</a:t>
            </a:r>
            <a:endParaRPr lang="en" sz="1800" b="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303979" y="1093791"/>
            <a:ext cx="6172200" cy="654356"/>
          </a:xfrm>
        </p:spPr>
        <p:txBody>
          <a:bodyPr/>
          <a:lstStyle/>
          <a:p>
            <a:r>
              <a:rPr lang="de-DE" sz="2100" dirty="0" err="1"/>
              <a:t>Forwarding</a:t>
            </a:r>
            <a:r>
              <a:rPr lang="de-DE" sz="2100" dirty="0"/>
              <a:t> </a:t>
            </a:r>
            <a:r>
              <a:rPr lang="de-DE" sz="2100" dirty="0" err="1"/>
              <a:t>based</a:t>
            </a:r>
            <a:r>
              <a:rPr lang="de-DE" sz="2100" dirty="0"/>
              <a:t> on </a:t>
            </a:r>
            <a:r>
              <a:rPr lang="en-US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 label</a:t>
            </a:r>
            <a:r>
              <a:rPr lang="de-DE" sz="2100" dirty="0"/>
              <a:t> of </a:t>
            </a:r>
            <a:r>
              <a:rPr lang="de-DE" sz="2100" dirty="0" err="1"/>
              <a:t>label</a:t>
            </a:r>
            <a:r>
              <a:rPr lang="de-DE" sz="2100" dirty="0"/>
              <a:t> </a:t>
            </a:r>
            <a:r>
              <a:rPr lang="en-US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</a:t>
            </a:r>
            <a:endParaRPr lang="de-DE" dirty="0"/>
          </a:p>
        </p:txBody>
      </p:sp>
      <p:sp>
        <p:nvSpPr>
          <p:cNvPr id="50" name="Shape 181"/>
          <p:cNvSpPr/>
          <p:nvPr/>
        </p:nvSpPr>
        <p:spPr>
          <a:xfrm>
            <a:off x="2189950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1" name="Shape 181"/>
          <p:cNvSpPr/>
          <p:nvPr/>
        </p:nvSpPr>
        <p:spPr>
          <a:xfrm>
            <a:off x="2946034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2" name="Shape 181"/>
          <p:cNvSpPr/>
          <p:nvPr/>
        </p:nvSpPr>
        <p:spPr>
          <a:xfrm>
            <a:off x="3722928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3" name="Shape 181"/>
          <p:cNvSpPr/>
          <p:nvPr/>
        </p:nvSpPr>
        <p:spPr>
          <a:xfrm>
            <a:off x="4541881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7" name="Shape 181"/>
          <p:cNvSpPr/>
          <p:nvPr/>
        </p:nvSpPr>
        <p:spPr>
          <a:xfrm>
            <a:off x="2193158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8" name="Shape 181"/>
          <p:cNvSpPr/>
          <p:nvPr/>
        </p:nvSpPr>
        <p:spPr>
          <a:xfrm>
            <a:off x="2949242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60" name="Shape 181"/>
          <p:cNvSpPr/>
          <p:nvPr/>
        </p:nvSpPr>
        <p:spPr>
          <a:xfrm>
            <a:off x="3726137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61" name="Shape 181"/>
          <p:cNvSpPr/>
          <p:nvPr/>
        </p:nvSpPr>
        <p:spPr>
          <a:xfrm>
            <a:off x="4545089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62" name="Gerade Verbindung mit Pfeil 240"/>
          <p:cNvCxnSpPr>
            <a:stCxn id="57" idx="3"/>
            <a:endCxn id="58" idx="1"/>
          </p:cNvCxnSpPr>
          <p:nvPr/>
        </p:nvCxnSpPr>
        <p:spPr>
          <a:xfrm>
            <a:off x="2536058" y="270247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241"/>
          <p:cNvCxnSpPr/>
          <p:nvPr/>
        </p:nvCxnSpPr>
        <p:spPr>
          <a:xfrm>
            <a:off x="3292142" y="270247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242"/>
          <p:cNvCxnSpPr/>
          <p:nvPr/>
        </p:nvCxnSpPr>
        <p:spPr>
          <a:xfrm>
            <a:off x="4102232" y="270247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Shape 42"/>
          <p:cNvSpPr txBox="1">
            <a:spLocks/>
          </p:cNvSpPr>
          <p:nvPr/>
        </p:nvSpPr>
        <p:spPr>
          <a:xfrm>
            <a:off x="2133844" y="1987317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66" name="Shape 42"/>
          <p:cNvSpPr txBox="1">
            <a:spLocks/>
          </p:cNvSpPr>
          <p:nvPr/>
        </p:nvSpPr>
        <p:spPr>
          <a:xfrm>
            <a:off x="2904675" y="1987317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67" name="Shape 42"/>
          <p:cNvSpPr txBox="1">
            <a:spLocks/>
          </p:cNvSpPr>
          <p:nvPr/>
        </p:nvSpPr>
        <p:spPr>
          <a:xfrm>
            <a:off x="3675775" y="197653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68" name="Shape 42"/>
          <p:cNvSpPr txBox="1">
            <a:spLocks/>
          </p:cNvSpPr>
          <p:nvPr/>
        </p:nvSpPr>
        <p:spPr>
          <a:xfrm>
            <a:off x="4499823" y="197653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4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69" name="Shape 42"/>
          <p:cNvSpPr txBox="1">
            <a:spLocks/>
          </p:cNvSpPr>
          <p:nvPr/>
        </p:nvSpPr>
        <p:spPr>
          <a:xfrm>
            <a:off x="2133844" y="258820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5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0" name="Shape 42"/>
          <p:cNvSpPr txBox="1">
            <a:spLocks/>
          </p:cNvSpPr>
          <p:nvPr/>
        </p:nvSpPr>
        <p:spPr>
          <a:xfrm>
            <a:off x="2897428" y="2596461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1" name="Shape 42"/>
          <p:cNvSpPr txBox="1">
            <a:spLocks/>
          </p:cNvSpPr>
          <p:nvPr/>
        </p:nvSpPr>
        <p:spPr>
          <a:xfrm>
            <a:off x="3678704" y="259960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7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2" name="Shape 42"/>
          <p:cNvSpPr txBox="1">
            <a:spLocks/>
          </p:cNvSpPr>
          <p:nvPr/>
        </p:nvSpPr>
        <p:spPr>
          <a:xfrm>
            <a:off x="4507413" y="260334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8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73" name="Gerade Verbindung mit Pfeil 251"/>
          <p:cNvCxnSpPr>
            <a:endCxn id="58" idx="0"/>
          </p:cNvCxnSpPr>
          <p:nvPr/>
        </p:nvCxnSpPr>
        <p:spPr>
          <a:xfrm>
            <a:off x="3117484" y="2258497"/>
            <a:ext cx="3209" cy="2819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252"/>
          <p:cNvCxnSpPr>
            <a:stCxn id="51" idx="2"/>
            <a:endCxn id="57" idx="0"/>
          </p:cNvCxnSpPr>
          <p:nvPr/>
        </p:nvCxnSpPr>
        <p:spPr>
          <a:xfrm flipH="1">
            <a:off x="2364608" y="2247713"/>
            <a:ext cx="752876" cy="2927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253"/>
          <p:cNvCxnSpPr>
            <a:stCxn id="52" idx="2"/>
            <a:endCxn id="60" idx="0"/>
          </p:cNvCxnSpPr>
          <p:nvPr/>
        </p:nvCxnSpPr>
        <p:spPr>
          <a:xfrm>
            <a:off x="3894378" y="2247713"/>
            <a:ext cx="3209" cy="2927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Shape 42"/>
          <p:cNvSpPr txBox="1">
            <a:spLocks/>
          </p:cNvSpPr>
          <p:nvPr/>
        </p:nvSpPr>
        <p:spPr>
          <a:xfrm>
            <a:off x="878216" y="1753260"/>
            <a:ext cx="996160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600" b="0" dirty="0" err="1">
                <a:solidFill>
                  <a:srgbClr val="FF0000"/>
                </a:solidFill>
                <a:latin typeface="Calibri" panose="020F0502020204030204" pitchFamily="34" charset="0"/>
              </a:rPr>
              <a:t>flow</a:t>
            </a:r>
            <a:r>
              <a:rPr lang="de-CH" sz="1600" b="0" dirty="0">
                <a:solidFill>
                  <a:srgbClr val="FF0000"/>
                </a:solidFill>
                <a:latin typeface="Calibri" panose="020F0502020204030204" pitchFamily="34" charset="0"/>
              </a:rPr>
              <a:t> 1</a:t>
            </a:r>
            <a:endParaRPr lang="en" sz="1600" b="0" i="1" baseline="-25000" dirty="0">
              <a:solidFill>
                <a:srgbClr val="FF0000"/>
              </a:solidFill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88" name="Freeform 1"/>
          <p:cNvSpPr/>
          <p:nvPr/>
        </p:nvSpPr>
        <p:spPr>
          <a:xfrm>
            <a:off x="1671014" y="1901198"/>
            <a:ext cx="3788709" cy="292653"/>
          </a:xfrm>
          <a:custGeom>
            <a:avLst/>
            <a:gdLst>
              <a:gd name="connsiteX0" fmla="*/ 0 w 5051612"/>
              <a:gd name="connsiteY0" fmla="*/ 0 h 390204"/>
              <a:gd name="connsiteX1" fmla="*/ 833718 w 5051612"/>
              <a:gd name="connsiteY1" fmla="*/ 389965 h 390204"/>
              <a:gd name="connsiteX2" fmla="*/ 1434353 w 5051612"/>
              <a:gd name="connsiteY2" fmla="*/ 58271 h 390204"/>
              <a:gd name="connsiteX3" fmla="*/ 2496671 w 5051612"/>
              <a:gd name="connsiteY3" fmla="*/ 76200 h 390204"/>
              <a:gd name="connsiteX4" fmla="*/ 3612777 w 5051612"/>
              <a:gd name="connsiteY4" fmla="*/ 242047 h 390204"/>
              <a:gd name="connsiteX5" fmla="*/ 5051612 w 5051612"/>
              <a:gd name="connsiteY5" fmla="*/ 255494 h 390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51612" h="390204">
                <a:moveTo>
                  <a:pt x="0" y="0"/>
                </a:moveTo>
                <a:cubicBezTo>
                  <a:pt x="297329" y="190126"/>
                  <a:pt x="594659" y="380253"/>
                  <a:pt x="833718" y="389965"/>
                </a:cubicBezTo>
                <a:cubicBezTo>
                  <a:pt x="1072777" y="399677"/>
                  <a:pt x="1157194" y="110565"/>
                  <a:pt x="1434353" y="58271"/>
                </a:cubicBezTo>
                <a:cubicBezTo>
                  <a:pt x="1711512" y="5977"/>
                  <a:pt x="2133600" y="45571"/>
                  <a:pt x="2496671" y="76200"/>
                </a:cubicBezTo>
                <a:cubicBezTo>
                  <a:pt x="2859742" y="106829"/>
                  <a:pt x="3186954" y="212165"/>
                  <a:pt x="3612777" y="242047"/>
                </a:cubicBezTo>
                <a:cubicBezTo>
                  <a:pt x="4038600" y="271929"/>
                  <a:pt x="4545106" y="263711"/>
                  <a:pt x="5051612" y="255494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9" name="Freeform 2"/>
          <p:cNvSpPr/>
          <p:nvPr/>
        </p:nvSpPr>
        <p:spPr>
          <a:xfrm>
            <a:off x="1713465" y="2173607"/>
            <a:ext cx="3849221" cy="767097"/>
          </a:xfrm>
          <a:custGeom>
            <a:avLst/>
            <a:gdLst>
              <a:gd name="connsiteX0" fmla="*/ 0 w 5132294"/>
              <a:gd name="connsiteY0" fmla="*/ 579043 h 1022796"/>
              <a:gd name="connsiteX1" fmla="*/ 914400 w 5132294"/>
              <a:gd name="connsiteY1" fmla="*/ 81502 h 1022796"/>
              <a:gd name="connsiteX2" fmla="*/ 3043518 w 5132294"/>
              <a:gd name="connsiteY2" fmla="*/ 77019 h 1022796"/>
              <a:gd name="connsiteX3" fmla="*/ 4101353 w 5132294"/>
              <a:gd name="connsiteY3" fmla="*/ 830055 h 1022796"/>
              <a:gd name="connsiteX4" fmla="*/ 5132294 w 5132294"/>
              <a:gd name="connsiteY4" fmla="*/ 1022796 h 102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294" h="1022796">
                <a:moveTo>
                  <a:pt x="0" y="579043"/>
                </a:moveTo>
                <a:cubicBezTo>
                  <a:pt x="203573" y="372108"/>
                  <a:pt x="407147" y="165173"/>
                  <a:pt x="914400" y="81502"/>
                </a:cubicBezTo>
                <a:cubicBezTo>
                  <a:pt x="1421653" y="-2169"/>
                  <a:pt x="2512359" y="-47740"/>
                  <a:pt x="3043518" y="77019"/>
                </a:cubicBezTo>
                <a:cubicBezTo>
                  <a:pt x="3574677" y="201778"/>
                  <a:pt x="3753224" y="672426"/>
                  <a:pt x="4101353" y="830055"/>
                </a:cubicBezTo>
                <a:cubicBezTo>
                  <a:pt x="4449482" y="987684"/>
                  <a:pt x="4790888" y="1005240"/>
                  <a:pt x="5132294" y="1022796"/>
                </a:cubicBezTo>
              </a:path>
            </a:pathLst>
          </a:custGeom>
          <a:noFill/>
          <a:ln w="76200">
            <a:solidFill>
              <a:srgbClr val="0202C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cxnSp>
        <p:nvCxnSpPr>
          <p:cNvPr id="90" name="Gerade Verbindung mit Pfeil 240"/>
          <p:cNvCxnSpPr/>
          <p:nvPr/>
        </p:nvCxnSpPr>
        <p:spPr>
          <a:xfrm>
            <a:off x="2532850" y="2085695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240"/>
          <p:cNvCxnSpPr/>
          <p:nvPr/>
        </p:nvCxnSpPr>
        <p:spPr>
          <a:xfrm>
            <a:off x="3309744" y="2085695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240"/>
          <p:cNvCxnSpPr/>
          <p:nvPr/>
        </p:nvCxnSpPr>
        <p:spPr>
          <a:xfrm>
            <a:off x="4086639" y="2090953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Shape 42"/>
          <p:cNvSpPr txBox="1">
            <a:spLocks/>
          </p:cNvSpPr>
          <p:nvPr/>
        </p:nvSpPr>
        <p:spPr>
          <a:xfrm>
            <a:off x="902152" y="2625484"/>
            <a:ext cx="996160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600" b="0" dirty="0" err="1">
                <a:solidFill>
                  <a:schemeClr val="tx2"/>
                </a:solidFill>
                <a:latin typeface="Calibri" panose="020F0502020204030204" pitchFamily="34" charset="0"/>
              </a:rPr>
              <a:t>flow</a:t>
            </a:r>
            <a:r>
              <a:rPr lang="de-CH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 2</a:t>
            </a:r>
            <a:endParaRPr lang="en" sz="1600" b="0" i="1" baseline="-25000" dirty="0">
              <a:solidFill>
                <a:schemeClr val="tx2"/>
              </a:solidFill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860C7E-200B-4D41-A6FF-5871A94EAA6D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63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991254"/>
      </p:ext>
    </p:extLst>
  </p:cSld>
  <p:clrMapOvr>
    <a:masterClrMapping/>
  </p:clrMapOvr>
  <p:transition spd="slow"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57200" y="34510"/>
            <a:ext cx="8229600" cy="857250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(MPLS) Networks Work</a:t>
            </a:r>
          </a:p>
        </p:txBody>
      </p:sp>
      <p:cxnSp>
        <p:nvCxnSpPr>
          <p:cNvPr id="49" name="Gerade Verbindung mit Pfeil 228"/>
          <p:cNvCxnSpPr/>
          <p:nvPr/>
        </p:nvCxnSpPr>
        <p:spPr>
          <a:xfrm>
            <a:off x="3991831" y="2205278"/>
            <a:ext cx="572393" cy="3980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hape 181"/>
          <p:cNvSpPr/>
          <p:nvPr/>
        </p:nvSpPr>
        <p:spPr>
          <a:xfrm>
            <a:off x="2189950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1" name="Shape 181"/>
          <p:cNvSpPr/>
          <p:nvPr/>
        </p:nvSpPr>
        <p:spPr>
          <a:xfrm>
            <a:off x="2946034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2" name="Shape 181"/>
          <p:cNvSpPr/>
          <p:nvPr/>
        </p:nvSpPr>
        <p:spPr>
          <a:xfrm>
            <a:off x="3722928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3" name="Shape 181"/>
          <p:cNvSpPr/>
          <p:nvPr/>
        </p:nvSpPr>
        <p:spPr>
          <a:xfrm>
            <a:off x="4541881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54" name="Gerade Verbindung mit Pfeil 233"/>
          <p:cNvCxnSpPr>
            <a:stCxn id="50" idx="3"/>
            <a:endCxn id="51" idx="1"/>
          </p:cNvCxnSpPr>
          <p:nvPr/>
        </p:nvCxnSpPr>
        <p:spPr>
          <a:xfrm>
            <a:off x="2532850" y="2085695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234"/>
          <p:cNvCxnSpPr/>
          <p:nvPr/>
        </p:nvCxnSpPr>
        <p:spPr>
          <a:xfrm>
            <a:off x="3288934" y="2085695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235"/>
          <p:cNvCxnSpPr>
            <a:endCxn id="53" idx="1"/>
          </p:cNvCxnSpPr>
          <p:nvPr/>
        </p:nvCxnSpPr>
        <p:spPr>
          <a:xfrm>
            <a:off x="4099024" y="2085695"/>
            <a:ext cx="4428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hape 181"/>
          <p:cNvSpPr/>
          <p:nvPr/>
        </p:nvSpPr>
        <p:spPr>
          <a:xfrm>
            <a:off x="2193158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8" name="Shape 181"/>
          <p:cNvSpPr/>
          <p:nvPr/>
        </p:nvSpPr>
        <p:spPr>
          <a:xfrm>
            <a:off x="2949242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60" name="Shape 181"/>
          <p:cNvSpPr/>
          <p:nvPr/>
        </p:nvSpPr>
        <p:spPr>
          <a:xfrm>
            <a:off x="3726137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61" name="Shape 181"/>
          <p:cNvSpPr/>
          <p:nvPr/>
        </p:nvSpPr>
        <p:spPr>
          <a:xfrm>
            <a:off x="4545089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62" name="Gerade Verbindung mit Pfeil 240"/>
          <p:cNvCxnSpPr>
            <a:stCxn id="57" idx="3"/>
            <a:endCxn id="58" idx="1"/>
          </p:cNvCxnSpPr>
          <p:nvPr/>
        </p:nvCxnSpPr>
        <p:spPr>
          <a:xfrm>
            <a:off x="2536058" y="270247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241"/>
          <p:cNvCxnSpPr/>
          <p:nvPr/>
        </p:nvCxnSpPr>
        <p:spPr>
          <a:xfrm>
            <a:off x="3292142" y="270247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242"/>
          <p:cNvCxnSpPr/>
          <p:nvPr/>
        </p:nvCxnSpPr>
        <p:spPr>
          <a:xfrm>
            <a:off x="4102232" y="270247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Shape 42"/>
          <p:cNvSpPr txBox="1">
            <a:spLocks/>
          </p:cNvSpPr>
          <p:nvPr/>
        </p:nvSpPr>
        <p:spPr>
          <a:xfrm>
            <a:off x="2133844" y="1987317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66" name="Shape 42"/>
          <p:cNvSpPr txBox="1">
            <a:spLocks/>
          </p:cNvSpPr>
          <p:nvPr/>
        </p:nvSpPr>
        <p:spPr>
          <a:xfrm>
            <a:off x="2904675" y="1987317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67" name="Shape 42"/>
          <p:cNvSpPr txBox="1">
            <a:spLocks/>
          </p:cNvSpPr>
          <p:nvPr/>
        </p:nvSpPr>
        <p:spPr>
          <a:xfrm>
            <a:off x="3675775" y="197653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68" name="Shape 42"/>
          <p:cNvSpPr txBox="1">
            <a:spLocks/>
          </p:cNvSpPr>
          <p:nvPr/>
        </p:nvSpPr>
        <p:spPr>
          <a:xfrm>
            <a:off x="4499823" y="197653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4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69" name="Shape 42"/>
          <p:cNvSpPr txBox="1">
            <a:spLocks/>
          </p:cNvSpPr>
          <p:nvPr/>
        </p:nvSpPr>
        <p:spPr>
          <a:xfrm>
            <a:off x="2133844" y="258820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5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0" name="Shape 42"/>
          <p:cNvSpPr txBox="1">
            <a:spLocks/>
          </p:cNvSpPr>
          <p:nvPr/>
        </p:nvSpPr>
        <p:spPr>
          <a:xfrm>
            <a:off x="2897428" y="2596461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1" name="Shape 42"/>
          <p:cNvSpPr txBox="1">
            <a:spLocks/>
          </p:cNvSpPr>
          <p:nvPr/>
        </p:nvSpPr>
        <p:spPr>
          <a:xfrm>
            <a:off x="3678704" y="259960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7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2" name="Shape 42"/>
          <p:cNvSpPr txBox="1">
            <a:spLocks/>
          </p:cNvSpPr>
          <p:nvPr/>
        </p:nvSpPr>
        <p:spPr>
          <a:xfrm>
            <a:off x="4507413" y="260334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8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73" name="Gerade Verbindung mit Pfeil 251"/>
          <p:cNvCxnSpPr>
            <a:endCxn id="58" idx="0"/>
          </p:cNvCxnSpPr>
          <p:nvPr/>
        </p:nvCxnSpPr>
        <p:spPr>
          <a:xfrm>
            <a:off x="3117484" y="2258497"/>
            <a:ext cx="3209" cy="281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252"/>
          <p:cNvCxnSpPr>
            <a:stCxn id="51" idx="2"/>
            <a:endCxn id="57" idx="0"/>
          </p:cNvCxnSpPr>
          <p:nvPr/>
        </p:nvCxnSpPr>
        <p:spPr>
          <a:xfrm flipH="1">
            <a:off x="2364608" y="2247713"/>
            <a:ext cx="752876" cy="292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253"/>
          <p:cNvCxnSpPr>
            <a:stCxn id="52" idx="2"/>
            <a:endCxn id="60" idx="0"/>
          </p:cNvCxnSpPr>
          <p:nvPr/>
        </p:nvCxnSpPr>
        <p:spPr>
          <a:xfrm>
            <a:off x="3894378" y="2247713"/>
            <a:ext cx="3209" cy="29274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254"/>
          <p:cNvCxnSpPr/>
          <p:nvPr/>
        </p:nvCxnSpPr>
        <p:spPr>
          <a:xfrm>
            <a:off x="1857100" y="1885196"/>
            <a:ext cx="307272" cy="1620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255"/>
          <p:cNvCxnSpPr/>
          <p:nvPr/>
        </p:nvCxnSpPr>
        <p:spPr>
          <a:xfrm flipV="1">
            <a:off x="1886686" y="2152110"/>
            <a:ext cx="285662" cy="1264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256"/>
          <p:cNvCxnSpPr/>
          <p:nvPr/>
        </p:nvCxnSpPr>
        <p:spPr>
          <a:xfrm>
            <a:off x="4923160" y="2085695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257"/>
          <p:cNvCxnSpPr/>
          <p:nvPr/>
        </p:nvCxnSpPr>
        <p:spPr>
          <a:xfrm>
            <a:off x="4923160" y="2702479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Shape 42"/>
          <p:cNvSpPr txBox="1">
            <a:spLocks/>
          </p:cNvSpPr>
          <p:nvPr/>
        </p:nvSpPr>
        <p:spPr>
          <a:xfrm>
            <a:off x="1443249" y="172174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81" name="Shape 42"/>
          <p:cNvSpPr txBox="1">
            <a:spLocks/>
          </p:cNvSpPr>
          <p:nvPr/>
        </p:nvSpPr>
        <p:spPr>
          <a:xfrm>
            <a:off x="1451724" y="221200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82" name="Shape 42"/>
          <p:cNvSpPr txBox="1">
            <a:spLocks/>
          </p:cNvSpPr>
          <p:nvPr/>
        </p:nvSpPr>
        <p:spPr>
          <a:xfrm>
            <a:off x="5145362" y="1976533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83" name="Shape 42"/>
          <p:cNvSpPr txBox="1">
            <a:spLocks/>
          </p:cNvSpPr>
          <p:nvPr/>
        </p:nvSpPr>
        <p:spPr>
          <a:xfrm>
            <a:off x="5145361" y="2603343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84" name="Shape 42"/>
          <p:cNvSpPr txBox="1">
            <a:spLocks/>
          </p:cNvSpPr>
          <p:nvPr/>
        </p:nvSpPr>
        <p:spPr>
          <a:xfrm>
            <a:off x="3963339" y="1821928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dirty="0">
                <a:solidFill>
                  <a:srgbClr val="FF0000"/>
                </a:solidFill>
                <a:latin typeface="Calibri" panose="020F0502020204030204" pitchFamily="34" charset="0"/>
              </a:rPr>
              <a:t>12</a:t>
            </a:r>
            <a:endParaRPr lang="en" sz="900" i="1" baseline="-25000" dirty="0">
              <a:solidFill>
                <a:srgbClr val="FF0000"/>
              </a:solidFill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85" name="Shape 42"/>
          <p:cNvSpPr txBox="1">
            <a:spLocks/>
          </p:cNvSpPr>
          <p:nvPr/>
        </p:nvSpPr>
        <p:spPr>
          <a:xfrm>
            <a:off x="4030401" y="2247713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dirty="0">
                <a:solidFill>
                  <a:srgbClr val="FF0000"/>
                </a:solidFill>
                <a:latin typeface="Calibri" panose="020F0502020204030204" pitchFamily="34" charset="0"/>
              </a:rPr>
              <a:t>22</a:t>
            </a:r>
            <a:endParaRPr lang="en" sz="900" i="1" baseline="-25000" dirty="0">
              <a:solidFill>
                <a:srgbClr val="FF0000"/>
              </a:solidFill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41" name="Shape 42"/>
          <p:cNvSpPr txBox="1">
            <a:spLocks/>
          </p:cNvSpPr>
          <p:nvPr/>
        </p:nvSpPr>
        <p:spPr>
          <a:xfrm>
            <a:off x="2350732" y="1443638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dirty="0">
                <a:solidFill>
                  <a:srgbClr val="FF0000"/>
                </a:solidFill>
                <a:latin typeface="Calibri" panose="020F0502020204030204" pitchFamily="34" charset="0"/>
              </a:rPr>
              <a:t>10</a:t>
            </a:r>
          </a:p>
          <a:p>
            <a:pPr algn="ctr"/>
            <a:r>
              <a:rPr lang="de-CH" sz="900" dirty="0">
                <a:solidFill>
                  <a:srgbClr val="FF0000"/>
                </a:solidFill>
                <a:latin typeface="Calibri" panose="020F0502020204030204" pitchFamily="34" charset="0"/>
              </a:rPr>
              <a:t>20</a:t>
            </a:r>
            <a:endParaRPr lang="en" sz="900" i="1" baseline="-25000" dirty="0">
              <a:solidFill>
                <a:srgbClr val="FF0000"/>
              </a:solidFill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42" name="Shape 42"/>
          <p:cNvSpPr txBox="1">
            <a:spLocks/>
          </p:cNvSpPr>
          <p:nvPr/>
        </p:nvSpPr>
        <p:spPr>
          <a:xfrm>
            <a:off x="3113949" y="1447588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dirty="0">
                <a:solidFill>
                  <a:srgbClr val="FF0000"/>
                </a:solidFill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dirty="0">
                <a:solidFill>
                  <a:srgbClr val="FF0000"/>
                </a:solidFill>
                <a:latin typeface="Calibri" panose="020F0502020204030204" pitchFamily="34" charset="0"/>
              </a:rPr>
              <a:t>21</a:t>
            </a:r>
            <a:endParaRPr lang="en" sz="900" i="1" baseline="-25000" dirty="0">
              <a:solidFill>
                <a:srgbClr val="FF0000"/>
              </a:solidFill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45" name="Shape 42"/>
          <p:cNvSpPr txBox="1">
            <a:spLocks/>
          </p:cNvSpPr>
          <p:nvPr/>
        </p:nvSpPr>
        <p:spPr>
          <a:xfrm>
            <a:off x="5939416" y="2112123"/>
            <a:ext cx="1936763" cy="62633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Default </a:t>
            </a:r>
            <a:r>
              <a:rPr lang="de-CH" sz="1800" b="0" dirty="0" err="1">
                <a:latin typeface="Calibri" panose="020F0502020204030204" pitchFamily="34" charset="0"/>
              </a:rPr>
              <a:t>routing</a:t>
            </a:r>
            <a:r>
              <a:rPr lang="de-CH" sz="1800" b="0" dirty="0">
                <a:latin typeface="Calibri" panose="020F0502020204030204" pitchFamily="34" charset="0"/>
              </a:rPr>
              <a:t> </a:t>
            </a:r>
            <a:r>
              <a:rPr lang="de-CH" sz="1800" b="0" dirty="0" err="1">
                <a:latin typeface="Calibri" panose="020F0502020204030204" pitchFamily="34" charset="0"/>
              </a:rPr>
              <a:t>of</a:t>
            </a:r>
            <a:endParaRPr lang="de-CH" sz="1800" b="0" dirty="0">
              <a:latin typeface="Calibri" panose="020F0502020204030204" pitchFamily="34" charset="0"/>
            </a:endParaRPr>
          </a:p>
          <a:p>
            <a:pPr algn="ctr"/>
            <a:r>
              <a:rPr lang="de-CH" sz="1800" b="0" dirty="0" err="1">
                <a:latin typeface="Calibri" panose="020F0502020204030204" pitchFamily="34" charset="0"/>
                <a:sym typeface="Calibri"/>
              </a:rPr>
              <a:t>two</a:t>
            </a:r>
            <a:r>
              <a:rPr lang="de-CH" sz="1800" b="0" dirty="0">
                <a:latin typeface="Calibri" panose="020F0502020204030204" pitchFamily="34" charset="0"/>
                <a:sym typeface="Calibri"/>
              </a:rPr>
              <a:t> </a:t>
            </a:r>
            <a:r>
              <a:rPr lang="de-CH" sz="1800" b="0" dirty="0" err="1">
                <a:latin typeface="Calibri" panose="020F0502020204030204" pitchFamily="34" charset="0"/>
                <a:sym typeface="Calibri"/>
              </a:rPr>
              <a:t>flows</a:t>
            </a:r>
            <a:endParaRPr lang="en" sz="1800" b="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46" name="Text Placeholder 3"/>
          <p:cNvSpPr txBox="1">
            <a:spLocks/>
          </p:cNvSpPr>
          <p:nvPr/>
        </p:nvSpPr>
        <p:spPr>
          <a:xfrm>
            <a:off x="303979" y="1093791"/>
            <a:ext cx="6172200" cy="654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100" dirty="0" err="1"/>
              <a:t>Forwarding</a:t>
            </a:r>
            <a:r>
              <a:rPr lang="de-DE" sz="2100" dirty="0"/>
              <a:t> </a:t>
            </a:r>
            <a:r>
              <a:rPr lang="de-DE" sz="2100" dirty="0" err="1"/>
              <a:t>based</a:t>
            </a:r>
            <a:r>
              <a:rPr lang="de-DE" sz="2100" dirty="0"/>
              <a:t> on </a:t>
            </a:r>
            <a:r>
              <a:rPr lang="en-US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 label</a:t>
            </a:r>
            <a:r>
              <a:rPr lang="de-DE" sz="2100" dirty="0"/>
              <a:t> of </a:t>
            </a:r>
            <a:r>
              <a:rPr lang="de-DE" sz="2100" dirty="0" err="1"/>
              <a:t>label</a:t>
            </a:r>
            <a:r>
              <a:rPr lang="de-DE" sz="2100" dirty="0"/>
              <a:t> </a:t>
            </a:r>
            <a:r>
              <a:rPr lang="en-US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</a:t>
            </a:r>
            <a:endParaRPr lang="de-DE" dirty="0"/>
          </a:p>
        </p:txBody>
      </p:sp>
      <p:sp>
        <p:nvSpPr>
          <p:cNvPr id="86" name="Cloud Callout 54"/>
          <p:cNvSpPr/>
          <p:nvPr/>
        </p:nvSpPr>
        <p:spPr bwMode="auto">
          <a:xfrm>
            <a:off x="1573531" y="1256143"/>
            <a:ext cx="873146" cy="491594"/>
          </a:xfrm>
          <a:prstGeom prst="cloudCallout">
            <a:avLst>
              <a:gd name="adj1" fmla="val 34058"/>
              <a:gd name="adj2" fmla="val 74095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Calibri" pitchFamily="34" charset="0"/>
                <a:cs typeface="Calibri" pitchFamily="34" charset="0"/>
              </a:rPr>
              <a:t>push</a:t>
            </a:r>
          </a:p>
        </p:txBody>
      </p:sp>
      <p:sp>
        <p:nvSpPr>
          <p:cNvPr id="87" name="Cloud Callout 54"/>
          <p:cNvSpPr/>
          <p:nvPr/>
        </p:nvSpPr>
        <p:spPr bwMode="auto">
          <a:xfrm>
            <a:off x="2461747" y="1261564"/>
            <a:ext cx="873146" cy="491594"/>
          </a:xfrm>
          <a:prstGeom prst="cloudCallout">
            <a:avLst>
              <a:gd name="adj1" fmla="val 23277"/>
              <a:gd name="adj2" fmla="val 70676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Calibri" pitchFamily="34" charset="0"/>
                <a:cs typeface="Calibri" pitchFamily="34" charset="0"/>
              </a:rPr>
              <a:t>swap</a:t>
            </a:r>
          </a:p>
        </p:txBody>
      </p:sp>
      <p:sp>
        <p:nvSpPr>
          <p:cNvPr id="88" name="Cloud Callout 54"/>
          <p:cNvSpPr/>
          <p:nvPr/>
        </p:nvSpPr>
        <p:spPr bwMode="auto">
          <a:xfrm>
            <a:off x="3349963" y="1245897"/>
            <a:ext cx="873146" cy="491594"/>
          </a:xfrm>
          <a:prstGeom prst="cloudCallout">
            <a:avLst>
              <a:gd name="adj1" fmla="val 13652"/>
              <a:gd name="adj2" fmla="val 80250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Calibri" pitchFamily="34" charset="0"/>
                <a:cs typeface="Calibri" pitchFamily="34" charset="0"/>
              </a:rPr>
              <a:t>swap</a:t>
            </a:r>
          </a:p>
        </p:txBody>
      </p:sp>
      <p:sp>
        <p:nvSpPr>
          <p:cNvPr id="89" name="Cloud Callout 54"/>
          <p:cNvSpPr/>
          <p:nvPr/>
        </p:nvSpPr>
        <p:spPr bwMode="auto">
          <a:xfrm>
            <a:off x="4341140" y="1247693"/>
            <a:ext cx="873146" cy="491594"/>
          </a:xfrm>
          <a:prstGeom prst="cloudCallout">
            <a:avLst>
              <a:gd name="adj1" fmla="val -4059"/>
              <a:gd name="adj2" fmla="val 80250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Calibri" pitchFamily="34" charset="0"/>
                <a:cs typeface="Calibri" pitchFamily="34" charset="0"/>
              </a:rPr>
              <a:t>pop</a:t>
            </a:r>
          </a:p>
        </p:txBody>
      </p:sp>
      <p:sp>
        <p:nvSpPr>
          <p:cNvPr id="90" name="Cloud Callout 54"/>
          <p:cNvSpPr/>
          <p:nvPr/>
        </p:nvSpPr>
        <p:spPr bwMode="auto">
          <a:xfrm>
            <a:off x="4515416" y="3065626"/>
            <a:ext cx="873146" cy="491594"/>
          </a:xfrm>
          <a:prstGeom prst="cloudCallout">
            <a:avLst>
              <a:gd name="adj1" fmla="val -17920"/>
              <a:gd name="adj2" fmla="val -74984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Calibri" pitchFamily="34" charset="0"/>
                <a:cs typeface="Calibri" pitchFamily="34" charset="0"/>
              </a:rPr>
              <a:t>pop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F08E513-5CBA-4F5B-AA8A-D0DE0B26A74A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63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554877"/>
      </p:ext>
    </p:extLst>
  </p:cSld>
  <p:clrMapOvr>
    <a:masterClrMapping/>
  </p:clrMapOvr>
  <p:transition spd="slow"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228"/>
          <p:cNvCxnSpPr/>
          <p:nvPr/>
        </p:nvCxnSpPr>
        <p:spPr>
          <a:xfrm>
            <a:off x="3991831" y="2205278"/>
            <a:ext cx="572393" cy="3980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181"/>
          <p:cNvSpPr/>
          <p:nvPr/>
        </p:nvSpPr>
        <p:spPr>
          <a:xfrm>
            <a:off x="2189950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1" name="Shape 181"/>
          <p:cNvSpPr/>
          <p:nvPr/>
        </p:nvSpPr>
        <p:spPr>
          <a:xfrm>
            <a:off x="2946034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2" name="Shape 181"/>
          <p:cNvSpPr/>
          <p:nvPr/>
        </p:nvSpPr>
        <p:spPr>
          <a:xfrm>
            <a:off x="3722928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3" name="Shape 181"/>
          <p:cNvSpPr/>
          <p:nvPr/>
        </p:nvSpPr>
        <p:spPr>
          <a:xfrm>
            <a:off x="4541881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4" name="Gerade Verbindung mit Pfeil 233"/>
          <p:cNvCxnSpPr>
            <a:stCxn id="10" idx="3"/>
            <a:endCxn id="11" idx="1"/>
          </p:cNvCxnSpPr>
          <p:nvPr/>
        </p:nvCxnSpPr>
        <p:spPr>
          <a:xfrm>
            <a:off x="2532850" y="2085695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234"/>
          <p:cNvCxnSpPr/>
          <p:nvPr/>
        </p:nvCxnSpPr>
        <p:spPr>
          <a:xfrm>
            <a:off x="3288934" y="2085695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235"/>
          <p:cNvCxnSpPr>
            <a:endCxn id="13" idx="1"/>
          </p:cNvCxnSpPr>
          <p:nvPr/>
        </p:nvCxnSpPr>
        <p:spPr>
          <a:xfrm>
            <a:off x="4099024" y="2085695"/>
            <a:ext cx="4428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81"/>
          <p:cNvSpPr/>
          <p:nvPr/>
        </p:nvSpPr>
        <p:spPr>
          <a:xfrm>
            <a:off x="2193158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8" name="Shape 181"/>
          <p:cNvSpPr/>
          <p:nvPr/>
        </p:nvSpPr>
        <p:spPr>
          <a:xfrm>
            <a:off x="2949242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9" name="Shape 181"/>
          <p:cNvSpPr/>
          <p:nvPr/>
        </p:nvSpPr>
        <p:spPr>
          <a:xfrm>
            <a:off x="3726137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20" name="Shape 181"/>
          <p:cNvSpPr/>
          <p:nvPr/>
        </p:nvSpPr>
        <p:spPr>
          <a:xfrm>
            <a:off x="4545089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21" name="Gerade Verbindung mit Pfeil 240"/>
          <p:cNvCxnSpPr>
            <a:stCxn id="17" idx="3"/>
            <a:endCxn id="18" idx="1"/>
          </p:cNvCxnSpPr>
          <p:nvPr/>
        </p:nvCxnSpPr>
        <p:spPr>
          <a:xfrm>
            <a:off x="2536058" y="270247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41"/>
          <p:cNvCxnSpPr/>
          <p:nvPr/>
        </p:nvCxnSpPr>
        <p:spPr>
          <a:xfrm>
            <a:off x="3292142" y="270247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42"/>
          <p:cNvCxnSpPr/>
          <p:nvPr/>
        </p:nvCxnSpPr>
        <p:spPr>
          <a:xfrm>
            <a:off x="4102232" y="270247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42"/>
          <p:cNvSpPr txBox="1">
            <a:spLocks/>
          </p:cNvSpPr>
          <p:nvPr/>
        </p:nvSpPr>
        <p:spPr>
          <a:xfrm>
            <a:off x="2133844" y="1987317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5" name="Shape 42"/>
          <p:cNvSpPr txBox="1">
            <a:spLocks/>
          </p:cNvSpPr>
          <p:nvPr/>
        </p:nvSpPr>
        <p:spPr>
          <a:xfrm>
            <a:off x="2904675" y="1987317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6" name="Shape 42"/>
          <p:cNvSpPr txBox="1">
            <a:spLocks/>
          </p:cNvSpPr>
          <p:nvPr/>
        </p:nvSpPr>
        <p:spPr>
          <a:xfrm>
            <a:off x="3675775" y="197653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7" name="Shape 42"/>
          <p:cNvSpPr txBox="1">
            <a:spLocks/>
          </p:cNvSpPr>
          <p:nvPr/>
        </p:nvSpPr>
        <p:spPr>
          <a:xfrm>
            <a:off x="4499823" y="197653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4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8" name="Shape 42"/>
          <p:cNvSpPr txBox="1">
            <a:spLocks/>
          </p:cNvSpPr>
          <p:nvPr/>
        </p:nvSpPr>
        <p:spPr>
          <a:xfrm>
            <a:off x="2133844" y="258820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5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9" name="Shape 42"/>
          <p:cNvSpPr txBox="1">
            <a:spLocks/>
          </p:cNvSpPr>
          <p:nvPr/>
        </p:nvSpPr>
        <p:spPr>
          <a:xfrm>
            <a:off x="2897428" y="2596461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30" name="Shape 42"/>
          <p:cNvSpPr txBox="1">
            <a:spLocks/>
          </p:cNvSpPr>
          <p:nvPr/>
        </p:nvSpPr>
        <p:spPr>
          <a:xfrm>
            <a:off x="3678704" y="259960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7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31" name="Shape 42"/>
          <p:cNvSpPr txBox="1">
            <a:spLocks/>
          </p:cNvSpPr>
          <p:nvPr/>
        </p:nvSpPr>
        <p:spPr>
          <a:xfrm>
            <a:off x="4507413" y="260334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8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32" name="Gerade Verbindung mit Pfeil 251"/>
          <p:cNvCxnSpPr>
            <a:endCxn id="18" idx="0"/>
          </p:cNvCxnSpPr>
          <p:nvPr/>
        </p:nvCxnSpPr>
        <p:spPr>
          <a:xfrm>
            <a:off x="3117484" y="2258497"/>
            <a:ext cx="3209" cy="281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252"/>
          <p:cNvCxnSpPr>
            <a:stCxn id="11" idx="2"/>
            <a:endCxn id="17" idx="0"/>
          </p:cNvCxnSpPr>
          <p:nvPr/>
        </p:nvCxnSpPr>
        <p:spPr>
          <a:xfrm flipH="1">
            <a:off x="2364608" y="2247713"/>
            <a:ext cx="752876" cy="292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253"/>
          <p:cNvCxnSpPr>
            <a:stCxn id="12" idx="2"/>
            <a:endCxn id="19" idx="0"/>
          </p:cNvCxnSpPr>
          <p:nvPr/>
        </p:nvCxnSpPr>
        <p:spPr>
          <a:xfrm>
            <a:off x="3894378" y="2247713"/>
            <a:ext cx="3209" cy="29274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254"/>
          <p:cNvCxnSpPr/>
          <p:nvPr/>
        </p:nvCxnSpPr>
        <p:spPr>
          <a:xfrm>
            <a:off x="1857100" y="1885196"/>
            <a:ext cx="307272" cy="1620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255"/>
          <p:cNvCxnSpPr/>
          <p:nvPr/>
        </p:nvCxnSpPr>
        <p:spPr>
          <a:xfrm flipV="1">
            <a:off x="1886686" y="2152110"/>
            <a:ext cx="285662" cy="1264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256"/>
          <p:cNvCxnSpPr/>
          <p:nvPr/>
        </p:nvCxnSpPr>
        <p:spPr>
          <a:xfrm>
            <a:off x="4923160" y="2085695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257"/>
          <p:cNvCxnSpPr/>
          <p:nvPr/>
        </p:nvCxnSpPr>
        <p:spPr>
          <a:xfrm>
            <a:off x="4923160" y="2702479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hape 42"/>
          <p:cNvSpPr txBox="1">
            <a:spLocks/>
          </p:cNvSpPr>
          <p:nvPr/>
        </p:nvSpPr>
        <p:spPr>
          <a:xfrm>
            <a:off x="1443249" y="172174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40" name="Shape 42"/>
          <p:cNvSpPr txBox="1">
            <a:spLocks/>
          </p:cNvSpPr>
          <p:nvPr/>
        </p:nvSpPr>
        <p:spPr>
          <a:xfrm>
            <a:off x="1451724" y="221200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41" name="Shape 42"/>
          <p:cNvSpPr txBox="1">
            <a:spLocks/>
          </p:cNvSpPr>
          <p:nvPr/>
        </p:nvSpPr>
        <p:spPr>
          <a:xfrm>
            <a:off x="5145362" y="1976533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42" name="Shape 42"/>
          <p:cNvSpPr txBox="1">
            <a:spLocks/>
          </p:cNvSpPr>
          <p:nvPr/>
        </p:nvSpPr>
        <p:spPr>
          <a:xfrm>
            <a:off x="5145361" y="2603343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49" name="Shape 181"/>
          <p:cNvSpPr/>
          <p:nvPr/>
        </p:nvSpPr>
        <p:spPr>
          <a:xfrm>
            <a:off x="2234133" y="385876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5" name="Shape 181"/>
          <p:cNvSpPr/>
          <p:nvPr/>
        </p:nvSpPr>
        <p:spPr>
          <a:xfrm>
            <a:off x="2990217" y="385876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6" name="Shape 181"/>
          <p:cNvSpPr/>
          <p:nvPr/>
        </p:nvSpPr>
        <p:spPr>
          <a:xfrm>
            <a:off x="3767111" y="385876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7" name="Shape 181"/>
          <p:cNvSpPr/>
          <p:nvPr/>
        </p:nvSpPr>
        <p:spPr>
          <a:xfrm>
            <a:off x="4586064" y="385876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58" name="Gerade Verbindung mit Pfeil 87"/>
          <p:cNvCxnSpPr>
            <a:stCxn id="49" idx="3"/>
            <a:endCxn id="55" idx="1"/>
          </p:cNvCxnSpPr>
          <p:nvPr/>
        </p:nvCxnSpPr>
        <p:spPr>
          <a:xfrm>
            <a:off x="2577033" y="4020784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88"/>
          <p:cNvCxnSpPr/>
          <p:nvPr/>
        </p:nvCxnSpPr>
        <p:spPr>
          <a:xfrm>
            <a:off x="3333117" y="4020784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89"/>
          <p:cNvCxnSpPr>
            <a:endCxn id="57" idx="1"/>
          </p:cNvCxnSpPr>
          <p:nvPr/>
        </p:nvCxnSpPr>
        <p:spPr>
          <a:xfrm>
            <a:off x="4143207" y="4020784"/>
            <a:ext cx="4428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181"/>
          <p:cNvSpPr/>
          <p:nvPr/>
        </p:nvSpPr>
        <p:spPr>
          <a:xfrm>
            <a:off x="2237342" y="4475550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63" name="Shape 181"/>
          <p:cNvSpPr/>
          <p:nvPr/>
        </p:nvSpPr>
        <p:spPr>
          <a:xfrm>
            <a:off x="2993426" y="4475550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64" name="Shape 181"/>
          <p:cNvSpPr/>
          <p:nvPr/>
        </p:nvSpPr>
        <p:spPr>
          <a:xfrm>
            <a:off x="3770320" y="4475550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65" name="Shape 181"/>
          <p:cNvSpPr/>
          <p:nvPr/>
        </p:nvSpPr>
        <p:spPr>
          <a:xfrm>
            <a:off x="4589273" y="4475550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66" name="Gerade Verbindung mit Pfeil 94"/>
          <p:cNvCxnSpPr>
            <a:stCxn id="62" idx="3"/>
            <a:endCxn id="63" idx="1"/>
          </p:cNvCxnSpPr>
          <p:nvPr/>
        </p:nvCxnSpPr>
        <p:spPr>
          <a:xfrm>
            <a:off x="2580242" y="4637568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95"/>
          <p:cNvCxnSpPr/>
          <p:nvPr/>
        </p:nvCxnSpPr>
        <p:spPr>
          <a:xfrm>
            <a:off x="3336326" y="4637568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96"/>
          <p:cNvCxnSpPr/>
          <p:nvPr/>
        </p:nvCxnSpPr>
        <p:spPr>
          <a:xfrm>
            <a:off x="4146416" y="4637568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hape 42"/>
          <p:cNvSpPr txBox="1">
            <a:spLocks/>
          </p:cNvSpPr>
          <p:nvPr/>
        </p:nvSpPr>
        <p:spPr>
          <a:xfrm>
            <a:off x="2178027" y="3922406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0" name="Shape 42"/>
          <p:cNvSpPr txBox="1">
            <a:spLocks/>
          </p:cNvSpPr>
          <p:nvPr/>
        </p:nvSpPr>
        <p:spPr>
          <a:xfrm>
            <a:off x="2948858" y="3922406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1" name="Shape 42"/>
          <p:cNvSpPr txBox="1">
            <a:spLocks/>
          </p:cNvSpPr>
          <p:nvPr/>
        </p:nvSpPr>
        <p:spPr>
          <a:xfrm>
            <a:off x="3719958" y="391162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2" name="Shape 42"/>
          <p:cNvSpPr txBox="1">
            <a:spLocks/>
          </p:cNvSpPr>
          <p:nvPr/>
        </p:nvSpPr>
        <p:spPr>
          <a:xfrm>
            <a:off x="4544006" y="391162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4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3" name="Shape 42"/>
          <p:cNvSpPr txBox="1">
            <a:spLocks/>
          </p:cNvSpPr>
          <p:nvPr/>
        </p:nvSpPr>
        <p:spPr>
          <a:xfrm>
            <a:off x="2178027" y="452329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5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4" name="Shape 42"/>
          <p:cNvSpPr txBox="1">
            <a:spLocks/>
          </p:cNvSpPr>
          <p:nvPr/>
        </p:nvSpPr>
        <p:spPr>
          <a:xfrm>
            <a:off x="2941611" y="4531550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5" name="Shape 42"/>
          <p:cNvSpPr txBox="1">
            <a:spLocks/>
          </p:cNvSpPr>
          <p:nvPr/>
        </p:nvSpPr>
        <p:spPr>
          <a:xfrm>
            <a:off x="3722887" y="453469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7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6" name="Shape 42"/>
          <p:cNvSpPr txBox="1">
            <a:spLocks/>
          </p:cNvSpPr>
          <p:nvPr/>
        </p:nvSpPr>
        <p:spPr>
          <a:xfrm>
            <a:off x="4551596" y="453843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8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77" name="Gerade Verbindung mit Pfeil 105"/>
          <p:cNvCxnSpPr>
            <a:endCxn id="63" idx="0"/>
          </p:cNvCxnSpPr>
          <p:nvPr/>
        </p:nvCxnSpPr>
        <p:spPr>
          <a:xfrm>
            <a:off x="3161667" y="4193586"/>
            <a:ext cx="3209" cy="2819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106"/>
          <p:cNvCxnSpPr>
            <a:stCxn id="55" idx="2"/>
            <a:endCxn id="62" idx="0"/>
          </p:cNvCxnSpPr>
          <p:nvPr/>
        </p:nvCxnSpPr>
        <p:spPr>
          <a:xfrm flipH="1">
            <a:off x="2408791" y="4182802"/>
            <a:ext cx="752876" cy="292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107"/>
          <p:cNvCxnSpPr/>
          <p:nvPr/>
        </p:nvCxnSpPr>
        <p:spPr>
          <a:xfrm>
            <a:off x="4013764" y="4213665"/>
            <a:ext cx="701744" cy="24688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108"/>
          <p:cNvCxnSpPr>
            <a:stCxn id="56" idx="2"/>
            <a:endCxn id="64" idx="0"/>
          </p:cNvCxnSpPr>
          <p:nvPr/>
        </p:nvCxnSpPr>
        <p:spPr>
          <a:xfrm>
            <a:off x="3938561" y="4182802"/>
            <a:ext cx="3209" cy="292748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109"/>
          <p:cNvCxnSpPr/>
          <p:nvPr/>
        </p:nvCxnSpPr>
        <p:spPr>
          <a:xfrm>
            <a:off x="1901283" y="3820285"/>
            <a:ext cx="307272" cy="1620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110"/>
          <p:cNvCxnSpPr/>
          <p:nvPr/>
        </p:nvCxnSpPr>
        <p:spPr>
          <a:xfrm flipV="1">
            <a:off x="1930870" y="4087199"/>
            <a:ext cx="285662" cy="1264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111"/>
          <p:cNvCxnSpPr/>
          <p:nvPr/>
        </p:nvCxnSpPr>
        <p:spPr>
          <a:xfrm>
            <a:off x="4967343" y="4020784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112"/>
          <p:cNvCxnSpPr/>
          <p:nvPr/>
        </p:nvCxnSpPr>
        <p:spPr>
          <a:xfrm>
            <a:off x="4967343" y="4637568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hape 42"/>
          <p:cNvSpPr txBox="1">
            <a:spLocks/>
          </p:cNvSpPr>
          <p:nvPr/>
        </p:nvSpPr>
        <p:spPr>
          <a:xfrm>
            <a:off x="1487433" y="365683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86" name="Shape 42"/>
          <p:cNvSpPr txBox="1">
            <a:spLocks/>
          </p:cNvSpPr>
          <p:nvPr/>
        </p:nvSpPr>
        <p:spPr>
          <a:xfrm>
            <a:off x="1495908" y="4147097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87" name="Shape 42"/>
          <p:cNvSpPr txBox="1">
            <a:spLocks/>
          </p:cNvSpPr>
          <p:nvPr/>
        </p:nvSpPr>
        <p:spPr>
          <a:xfrm>
            <a:off x="5189545" y="3911622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88" name="Shape 42"/>
          <p:cNvSpPr txBox="1">
            <a:spLocks/>
          </p:cNvSpPr>
          <p:nvPr/>
        </p:nvSpPr>
        <p:spPr>
          <a:xfrm>
            <a:off x="5189544" y="4538432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89" name="Shape 42"/>
          <p:cNvSpPr txBox="1">
            <a:spLocks/>
          </p:cNvSpPr>
          <p:nvPr/>
        </p:nvSpPr>
        <p:spPr>
          <a:xfrm>
            <a:off x="4046437" y="3787198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90" name="Shape 42"/>
          <p:cNvSpPr txBox="1">
            <a:spLocks/>
          </p:cNvSpPr>
          <p:nvPr/>
        </p:nvSpPr>
        <p:spPr>
          <a:xfrm>
            <a:off x="4070907" y="4171336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22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91" name="Shape 42"/>
          <p:cNvSpPr txBox="1">
            <a:spLocks/>
          </p:cNvSpPr>
          <p:nvPr/>
        </p:nvSpPr>
        <p:spPr>
          <a:xfrm>
            <a:off x="3112347" y="3911445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dirty="0">
                <a:solidFill>
                  <a:srgbClr val="FF0000"/>
                </a:solidFill>
                <a:latin typeface="Calibri" panose="020F0502020204030204" pitchFamily="34" charset="0"/>
              </a:rPr>
              <a:t>30</a:t>
            </a:r>
            <a:r>
              <a:rPr lang="de-CH" sz="900" b="0" dirty="0">
                <a:latin typeface="Calibri" panose="020F0502020204030204" pitchFamily="34" charset="0"/>
              </a:rPr>
              <a:t>|11</a:t>
            </a:r>
          </a:p>
          <a:p>
            <a:pPr algn="ctr"/>
            <a:r>
              <a:rPr lang="de-CH" sz="900" dirty="0">
                <a:solidFill>
                  <a:srgbClr val="FF0000"/>
                </a:solidFill>
                <a:latin typeface="Calibri" panose="020F0502020204030204" pitchFamily="34" charset="0"/>
              </a:rPr>
              <a:t>30</a:t>
            </a:r>
            <a:r>
              <a:rPr lang="de-CH" sz="900" b="0" dirty="0">
                <a:latin typeface="Calibri" panose="020F0502020204030204" pitchFamily="34" charset="0"/>
              </a:rPr>
              <a:t>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92" name="Shape 42"/>
          <p:cNvSpPr txBox="1">
            <a:spLocks/>
          </p:cNvSpPr>
          <p:nvPr/>
        </p:nvSpPr>
        <p:spPr>
          <a:xfrm>
            <a:off x="3448973" y="3924423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93" name="Gewitterblitz 122"/>
          <p:cNvSpPr/>
          <p:nvPr/>
        </p:nvSpPr>
        <p:spPr>
          <a:xfrm>
            <a:off x="3392816" y="3913176"/>
            <a:ext cx="212225" cy="20732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4" name="Shape 42"/>
          <p:cNvSpPr txBox="1">
            <a:spLocks/>
          </p:cNvSpPr>
          <p:nvPr/>
        </p:nvSpPr>
        <p:spPr>
          <a:xfrm>
            <a:off x="5968972" y="3948989"/>
            <a:ext cx="2161112" cy="66460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 err="1">
                <a:latin typeface="Calibri" panose="020F0502020204030204" pitchFamily="34" charset="0"/>
              </a:rPr>
              <a:t>One</a:t>
            </a:r>
            <a:r>
              <a:rPr lang="de-CH" sz="1800" b="0" dirty="0">
                <a:latin typeface="Calibri" panose="020F0502020204030204" pitchFamily="34" charset="0"/>
              </a:rPr>
              <a:t> </a:t>
            </a:r>
            <a:r>
              <a:rPr lang="de-CH" sz="1800" b="0" dirty="0" err="1">
                <a:latin typeface="Calibri" panose="020F0502020204030204" pitchFamily="34" charset="0"/>
              </a:rPr>
              <a:t>failure</a:t>
            </a:r>
            <a:r>
              <a:rPr lang="de-CH" sz="1800" b="0" dirty="0">
                <a:latin typeface="Calibri" panose="020F0502020204030204" pitchFamily="34" charset="0"/>
              </a:rPr>
              <a:t>: </a:t>
            </a:r>
            <a:r>
              <a:rPr lang="de-CH" sz="1800" b="0" dirty="0">
                <a:solidFill>
                  <a:srgbClr val="C00000"/>
                </a:solidFill>
                <a:latin typeface="Calibri" panose="020F0502020204030204" pitchFamily="34" charset="0"/>
              </a:rPr>
              <a:t>push 30</a:t>
            </a:r>
            <a:r>
              <a:rPr lang="de-CH" sz="1800" b="0" dirty="0">
                <a:latin typeface="Calibri" panose="020F0502020204030204" pitchFamily="34" charset="0"/>
              </a:rPr>
              <a:t>: route </a:t>
            </a:r>
            <a:r>
              <a:rPr lang="de-CH" sz="1800" b="0" dirty="0" err="1">
                <a:latin typeface="Calibri" panose="020F0502020204030204" pitchFamily="34" charset="0"/>
              </a:rPr>
              <a:t>around</a:t>
            </a:r>
            <a:r>
              <a:rPr lang="de-CH" sz="1800" b="0" dirty="0">
                <a:latin typeface="Calibri" panose="020F0502020204030204" pitchFamily="34" charset="0"/>
              </a:rPr>
              <a:t> (v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r>
              <a:rPr lang="de-CH" sz="1800" b="0" dirty="0">
                <a:latin typeface="Calibri" panose="020F0502020204030204" pitchFamily="34" charset="0"/>
              </a:rPr>
              <a:t>,v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r>
              <a:rPr lang="de-CH" sz="1800" b="0" dirty="0">
                <a:latin typeface="Calibri" panose="020F0502020204030204" pitchFamily="34" charset="0"/>
              </a:rPr>
              <a:t>)</a:t>
            </a:r>
            <a:endParaRPr lang="en" sz="18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99" name="Title 2"/>
          <p:cNvSpPr>
            <a:spLocks noGrp="1"/>
          </p:cNvSpPr>
          <p:nvPr>
            <p:ph type="title"/>
          </p:nvPr>
        </p:nvSpPr>
        <p:spPr>
          <a:xfrm>
            <a:off x="457200" y="34510"/>
            <a:ext cx="8229600" cy="857250"/>
          </a:xfrm>
        </p:spPr>
        <p:txBody>
          <a:bodyPr/>
          <a:lstStyle/>
          <a:p>
            <a:r>
              <a:rPr lang="de-DE" dirty="0"/>
              <a:t>Fast </a:t>
            </a:r>
            <a:r>
              <a:rPr lang="de-DE" dirty="0" err="1"/>
              <a:t>Reroute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i="1" dirty="0">
                <a:solidFill>
                  <a:srgbClr val="C00000"/>
                </a:solidFill>
              </a:rPr>
              <a:t>1 </a:t>
            </a:r>
            <a:r>
              <a:rPr lang="de-DE" i="1" dirty="0" err="1">
                <a:solidFill>
                  <a:srgbClr val="C00000"/>
                </a:solidFill>
              </a:rPr>
              <a:t>Failure</a:t>
            </a:r>
            <a:endParaRPr lang="de-DE" i="1" dirty="0">
              <a:solidFill>
                <a:srgbClr val="C00000"/>
              </a:solidFill>
            </a:endParaRPr>
          </a:p>
        </p:txBody>
      </p:sp>
      <p:sp>
        <p:nvSpPr>
          <p:cNvPr id="101" name="Shape 42"/>
          <p:cNvSpPr txBox="1">
            <a:spLocks/>
          </p:cNvSpPr>
          <p:nvPr/>
        </p:nvSpPr>
        <p:spPr>
          <a:xfrm>
            <a:off x="5939416" y="2112123"/>
            <a:ext cx="1936763" cy="62633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Default </a:t>
            </a:r>
            <a:r>
              <a:rPr lang="de-CH" sz="1800" b="0" dirty="0" err="1">
                <a:latin typeface="Calibri" panose="020F0502020204030204" pitchFamily="34" charset="0"/>
              </a:rPr>
              <a:t>routing</a:t>
            </a:r>
            <a:r>
              <a:rPr lang="de-CH" sz="1800" b="0" dirty="0">
                <a:latin typeface="Calibri" panose="020F0502020204030204" pitchFamily="34" charset="0"/>
              </a:rPr>
              <a:t> </a:t>
            </a:r>
            <a:r>
              <a:rPr lang="de-CH" sz="1800" b="0" dirty="0" err="1">
                <a:latin typeface="Calibri" panose="020F0502020204030204" pitchFamily="34" charset="0"/>
              </a:rPr>
              <a:t>of</a:t>
            </a:r>
            <a:endParaRPr lang="de-CH" sz="1800" b="0" dirty="0">
              <a:latin typeface="Calibri" panose="020F0502020204030204" pitchFamily="34" charset="0"/>
            </a:endParaRPr>
          </a:p>
          <a:p>
            <a:pPr algn="ctr"/>
            <a:r>
              <a:rPr lang="de-CH" sz="1800" b="0" dirty="0" err="1">
                <a:latin typeface="Calibri" panose="020F0502020204030204" pitchFamily="34" charset="0"/>
                <a:sym typeface="Calibri"/>
              </a:rPr>
              <a:t>two</a:t>
            </a:r>
            <a:r>
              <a:rPr lang="de-CH" sz="1800" b="0" dirty="0">
                <a:latin typeface="Calibri" panose="020F0502020204030204" pitchFamily="34" charset="0"/>
                <a:sym typeface="Calibri"/>
              </a:rPr>
              <a:t> </a:t>
            </a:r>
            <a:r>
              <a:rPr lang="de-CH" sz="1800" b="0" dirty="0" err="1">
                <a:latin typeface="Calibri" panose="020F0502020204030204" pitchFamily="34" charset="0"/>
                <a:sym typeface="Calibri"/>
              </a:rPr>
              <a:t>flows</a:t>
            </a:r>
            <a:endParaRPr lang="en" sz="1800" b="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2" name="Text Placeholder 3"/>
          <p:cNvSpPr txBox="1">
            <a:spLocks/>
          </p:cNvSpPr>
          <p:nvPr/>
        </p:nvSpPr>
        <p:spPr>
          <a:xfrm>
            <a:off x="303978" y="1093791"/>
            <a:ext cx="8084445" cy="654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100" dirty="0" err="1"/>
              <a:t>Forwarding</a:t>
            </a:r>
            <a:r>
              <a:rPr lang="de-DE" sz="2100" dirty="0"/>
              <a:t> </a:t>
            </a:r>
            <a:r>
              <a:rPr lang="de-DE" sz="2100" dirty="0" err="1"/>
              <a:t>based</a:t>
            </a:r>
            <a:r>
              <a:rPr lang="de-DE" sz="2100" dirty="0"/>
              <a:t> on </a:t>
            </a:r>
            <a:r>
              <a:rPr lang="en-US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 label</a:t>
            </a:r>
            <a:r>
              <a:rPr lang="de-DE" sz="2100" dirty="0"/>
              <a:t> of </a:t>
            </a:r>
            <a:r>
              <a:rPr lang="de-DE" sz="2100" dirty="0" err="1"/>
              <a:t>label</a:t>
            </a:r>
            <a:r>
              <a:rPr lang="de-DE" sz="2100" dirty="0"/>
              <a:t> </a:t>
            </a:r>
            <a:r>
              <a:rPr lang="en-US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</a:t>
            </a:r>
            <a:r>
              <a:rPr lang="en-AT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T" sz="2100" dirty="0">
                <a:latin typeface="Calibri" panose="020F0502020204030204" pitchFamily="34" charset="0"/>
                <a:cs typeface="Calibri" panose="020F0502020204030204" pitchFamily="34" charset="0"/>
              </a:rPr>
              <a:t>(in packet header)</a:t>
            </a:r>
            <a:endParaRPr lang="de-DE" dirty="0"/>
          </a:p>
        </p:txBody>
      </p:sp>
      <p:sp>
        <p:nvSpPr>
          <p:cNvPr id="103" name="Text Placeholder 3"/>
          <p:cNvSpPr txBox="1">
            <a:spLocks/>
          </p:cNvSpPr>
          <p:nvPr/>
        </p:nvSpPr>
        <p:spPr>
          <a:xfrm>
            <a:off x="376854" y="3159522"/>
            <a:ext cx="6172200" cy="654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 dirty="0"/>
              <a:t>For </a:t>
            </a:r>
            <a:r>
              <a:rPr lang="de-CH" sz="2000" dirty="0" err="1"/>
              <a:t>failover</a:t>
            </a:r>
            <a:r>
              <a:rPr lang="de-CH" sz="2000" dirty="0"/>
              <a:t>: </a:t>
            </a:r>
            <a:r>
              <a:rPr lang="en-US" sz="20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de-CH" sz="2000" dirty="0"/>
              <a:t> and </a:t>
            </a:r>
            <a:r>
              <a:rPr lang="en-US" sz="20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</a:t>
            </a:r>
            <a:r>
              <a:rPr lang="de-CH" sz="2000" dirty="0">
                <a:solidFill>
                  <a:srgbClr val="FF0000"/>
                </a:solidFill>
              </a:rPr>
              <a:t> </a:t>
            </a:r>
            <a:r>
              <a:rPr lang="de-CH" sz="2000" dirty="0" err="1"/>
              <a:t>label</a:t>
            </a:r>
            <a:endParaRPr lang="de-DE" dirty="0"/>
          </a:p>
        </p:txBody>
      </p:sp>
      <p:sp>
        <p:nvSpPr>
          <p:cNvPr id="104" name="Shape 42"/>
          <p:cNvSpPr txBox="1">
            <a:spLocks/>
          </p:cNvSpPr>
          <p:nvPr/>
        </p:nvSpPr>
        <p:spPr>
          <a:xfrm>
            <a:off x="3963339" y="1821928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solidFill>
                  <a:schemeClr val="tx1"/>
                </a:solidFill>
                <a:latin typeface="Calibri" panose="020F0502020204030204" pitchFamily="34" charset="0"/>
              </a:rPr>
              <a:t>12</a:t>
            </a:r>
            <a:endParaRPr lang="en" sz="900" b="0" i="1" baseline="-25000" dirty="0">
              <a:solidFill>
                <a:schemeClr val="tx1"/>
              </a:solidFill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5" name="Shape 42"/>
          <p:cNvSpPr txBox="1">
            <a:spLocks/>
          </p:cNvSpPr>
          <p:nvPr/>
        </p:nvSpPr>
        <p:spPr>
          <a:xfrm>
            <a:off x="4030401" y="2247713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solidFill>
                  <a:schemeClr val="tx1"/>
                </a:solidFill>
                <a:latin typeface="Calibri" panose="020F0502020204030204" pitchFamily="34" charset="0"/>
              </a:rPr>
              <a:t>22</a:t>
            </a:r>
            <a:endParaRPr lang="en" sz="900" b="0" i="1" baseline="-25000" dirty="0">
              <a:solidFill>
                <a:schemeClr val="tx1"/>
              </a:solidFill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6" name="Shape 42"/>
          <p:cNvSpPr txBox="1">
            <a:spLocks/>
          </p:cNvSpPr>
          <p:nvPr/>
        </p:nvSpPr>
        <p:spPr>
          <a:xfrm>
            <a:off x="2350732" y="1443638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solidFill>
                  <a:schemeClr val="tx1"/>
                </a:solidFill>
                <a:latin typeface="Calibri" panose="020F0502020204030204" pitchFamily="34" charset="0"/>
              </a:rPr>
              <a:t>10</a:t>
            </a:r>
          </a:p>
          <a:p>
            <a:pPr algn="ctr"/>
            <a:r>
              <a:rPr lang="de-CH" sz="900" b="0" dirty="0">
                <a:solidFill>
                  <a:schemeClr val="tx1"/>
                </a:solidFill>
                <a:latin typeface="Calibri" panose="020F0502020204030204" pitchFamily="34" charset="0"/>
              </a:rPr>
              <a:t>20</a:t>
            </a:r>
            <a:endParaRPr lang="en" sz="900" b="0" i="1" baseline="-25000" dirty="0">
              <a:solidFill>
                <a:schemeClr val="tx1"/>
              </a:solidFill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7" name="Shape 42"/>
          <p:cNvSpPr txBox="1">
            <a:spLocks/>
          </p:cNvSpPr>
          <p:nvPr/>
        </p:nvSpPr>
        <p:spPr>
          <a:xfrm>
            <a:off x="3113949" y="1447588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solidFill>
                  <a:schemeClr val="tx1"/>
                </a:solidFill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solidFill>
                  <a:schemeClr val="tx1"/>
                </a:solidFill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solidFill>
                <a:schemeClr val="tx1"/>
              </a:solidFill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8" name="Shape 42"/>
          <p:cNvSpPr txBox="1">
            <a:spLocks/>
          </p:cNvSpPr>
          <p:nvPr/>
        </p:nvSpPr>
        <p:spPr>
          <a:xfrm>
            <a:off x="3233557" y="4498554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dirty="0">
                <a:solidFill>
                  <a:srgbClr val="FF0000"/>
                </a:solidFill>
                <a:latin typeface="Calibri" panose="020F0502020204030204" pitchFamily="34" charset="0"/>
              </a:rPr>
              <a:t>31</a:t>
            </a:r>
            <a:r>
              <a:rPr lang="de-CH" sz="900" b="0" dirty="0">
                <a:latin typeface="Calibri" panose="020F0502020204030204" pitchFamily="34" charset="0"/>
              </a:rPr>
              <a:t>|11</a:t>
            </a:r>
          </a:p>
          <a:p>
            <a:pPr algn="ctr"/>
            <a:r>
              <a:rPr lang="de-CH" sz="900" dirty="0">
                <a:solidFill>
                  <a:srgbClr val="FF0000"/>
                </a:solidFill>
                <a:latin typeface="Calibri" panose="020F0502020204030204" pitchFamily="34" charset="0"/>
              </a:rPr>
              <a:t>31</a:t>
            </a:r>
            <a:r>
              <a:rPr lang="de-CH" sz="900" b="0" dirty="0">
                <a:latin typeface="Calibri" panose="020F0502020204030204" pitchFamily="34" charset="0"/>
              </a:rPr>
              <a:t>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95" name="Shape 42"/>
          <p:cNvSpPr txBox="1">
            <a:spLocks/>
          </p:cNvSpPr>
          <p:nvPr/>
        </p:nvSpPr>
        <p:spPr>
          <a:xfrm>
            <a:off x="2383896" y="3377584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solidFill>
                  <a:schemeClr val="tx1"/>
                </a:solidFill>
                <a:latin typeface="Calibri" panose="020F0502020204030204" pitchFamily="34" charset="0"/>
              </a:rPr>
              <a:t>10</a:t>
            </a:r>
          </a:p>
          <a:p>
            <a:pPr algn="ctr"/>
            <a:r>
              <a:rPr lang="de-CH" sz="900" b="0" dirty="0">
                <a:solidFill>
                  <a:schemeClr val="tx1"/>
                </a:solidFill>
                <a:latin typeface="Calibri" panose="020F0502020204030204" pitchFamily="34" charset="0"/>
              </a:rPr>
              <a:t>20</a:t>
            </a:r>
            <a:endParaRPr lang="en" sz="900" b="0" i="1" baseline="-25000" dirty="0">
              <a:solidFill>
                <a:schemeClr val="tx1"/>
              </a:solidFill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D7CF10-5D63-46FA-B8B6-6F211844EB80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63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684417"/>
      </p:ext>
    </p:extLst>
  </p:cSld>
  <p:clrMapOvr>
    <a:masterClrMapping/>
  </p:clrMapOvr>
  <p:transition spd="slow"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228"/>
          <p:cNvCxnSpPr/>
          <p:nvPr/>
        </p:nvCxnSpPr>
        <p:spPr>
          <a:xfrm>
            <a:off x="3991831" y="2205278"/>
            <a:ext cx="572393" cy="3980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181"/>
          <p:cNvSpPr/>
          <p:nvPr/>
        </p:nvSpPr>
        <p:spPr>
          <a:xfrm>
            <a:off x="2189950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1" name="Shape 181"/>
          <p:cNvSpPr/>
          <p:nvPr/>
        </p:nvSpPr>
        <p:spPr>
          <a:xfrm>
            <a:off x="2946034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2" name="Shape 181"/>
          <p:cNvSpPr/>
          <p:nvPr/>
        </p:nvSpPr>
        <p:spPr>
          <a:xfrm>
            <a:off x="3722928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3" name="Shape 181"/>
          <p:cNvSpPr/>
          <p:nvPr/>
        </p:nvSpPr>
        <p:spPr>
          <a:xfrm>
            <a:off x="4541881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4" name="Gerade Verbindung mit Pfeil 233"/>
          <p:cNvCxnSpPr>
            <a:stCxn id="10" idx="3"/>
            <a:endCxn id="11" idx="1"/>
          </p:cNvCxnSpPr>
          <p:nvPr/>
        </p:nvCxnSpPr>
        <p:spPr>
          <a:xfrm>
            <a:off x="2532850" y="2085695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234"/>
          <p:cNvCxnSpPr/>
          <p:nvPr/>
        </p:nvCxnSpPr>
        <p:spPr>
          <a:xfrm>
            <a:off x="3288934" y="2085695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235"/>
          <p:cNvCxnSpPr>
            <a:endCxn id="13" idx="1"/>
          </p:cNvCxnSpPr>
          <p:nvPr/>
        </p:nvCxnSpPr>
        <p:spPr>
          <a:xfrm>
            <a:off x="4099024" y="2085695"/>
            <a:ext cx="4428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81"/>
          <p:cNvSpPr/>
          <p:nvPr/>
        </p:nvSpPr>
        <p:spPr>
          <a:xfrm>
            <a:off x="2193158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8" name="Shape 181"/>
          <p:cNvSpPr/>
          <p:nvPr/>
        </p:nvSpPr>
        <p:spPr>
          <a:xfrm>
            <a:off x="2949242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9" name="Shape 181"/>
          <p:cNvSpPr/>
          <p:nvPr/>
        </p:nvSpPr>
        <p:spPr>
          <a:xfrm>
            <a:off x="3726137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20" name="Shape 181"/>
          <p:cNvSpPr/>
          <p:nvPr/>
        </p:nvSpPr>
        <p:spPr>
          <a:xfrm>
            <a:off x="4545089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21" name="Gerade Verbindung mit Pfeil 240"/>
          <p:cNvCxnSpPr>
            <a:stCxn id="17" idx="3"/>
            <a:endCxn id="18" idx="1"/>
          </p:cNvCxnSpPr>
          <p:nvPr/>
        </p:nvCxnSpPr>
        <p:spPr>
          <a:xfrm>
            <a:off x="2536058" y="270247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41"/>
          <p:cNvCxnSpPr/>
          <p:nvPr/>
        </p:nvCxnSpPr>
        <p:spPr>
          <a:xfrm>
            <a:off x="3292142" y="270247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42"/>
          <p:cNvCxnSpPr/>
          <p:nvPr/>
        </p:nvCxnSpPr>
        <p:spPr>
          <a:xfrm>
            <a:off x="4102232" y="270247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42"/>
          <p:cNvSpPr txBox="1">
            <a:spLocks/>
          </p:cNvSpPr>
          <p:nvPr/>
        </p:nvSpPr>
        <p:spPr>
          <a:xfrm>
            <a:off x="2133844" y="1987317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5" name="Shape 42"/>
          <p:cNvSpPr txBox="1">
            <a:spLocks/>
          </p:cNvSpPr>
          <p:nvPr/>
        </p:nvSpPr>
        <p:spPr>
          <a:xfrm>
            <a:off x="2904675" y="1987317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6" name="Shape 42"/>
          <p:cNvSpPr txBox="1">
            <a:spLocks/>
          </p:cNvSpPr>
          <p:nvPr/>
        </p:nvSpPr>
        <p:spPr>
          <a:xfrm>
            <a:off x="3675775" y="197653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7" name="Shape 42"/>
          <p:cNvSpPr txBox="1">
            <a:spLocks/>
          </p:cNvSpPr>
          <p:nvPr/>
        </p:nvSpPr>
        <p:spPr>
          <a:xfrm>
            <a:off x="4499823" y="197653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4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8" name="Shape 42"/>
          <p:cNvSpPr txBox="1">
            <a:spLocks/>
          </p:cNvSpPr>
          <p:nvPr/>
        </p:nvSpPr>
        <p:spPr>
          <a:xfrm>
            <a:off x="2133844" y="258820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5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9" name="Shape 42"/>
          <p:cNvSpPr txBox="1">
            <a:spLocks/>
          </p:cNvSpPr>
          <p:nvPr/>
        </p:nvSpPr>
        <p:spPr>
          <a:xfrm>
            <a:off x="2897428" y="2596461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30" name="Shape 42"/>
          <p:cNvSpPr txBox="1">
            <a:spLocks/>
          </p:cNvSpPr>
          <p:nvPr/>
        </p:nvSpPr>
        <p:spPr>
          <a:xfrm>
            <a:off x="3678704" y="259960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7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31" name="Shape 42"/>
          <p:cNvSpPr txBox="1">
            <a:spLocks/>
          </p:cNvSpPr>
          <p:nvPr/>
        </p:nvSpPr>
        <p:spPr>
          <a:xfrm>
            <a:off x="4507413" y="260334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8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32" name="Gerade Verbindung mit Pfeil 251"/>
          <p:cNvCxnSpPr>
            <a:endCxn id="18" idx="0"/>
          </p:cNvCxnSpPr>
          <p:nvPr/>
        </p:nvCxnSpPr>
        <p:spPr>
          <a:xfrm>
            <a:off x="3117484" y="2258497"/>
            <a:ext cx="3209" cy="281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252"/>
          <p:cNvCxnSpPr>
            <a:stCxn id="11" idx="2"/>
            <a:endCxn id="17" idx="0"/>
          </p:cNvCxnSpPr>
          <p:nvPr/>
        </p:nvCxnSpPr>
        <p:spPr>
          <a:xfrm flipH="1">
            <a:off x="2364608" y="2247713"/>
            <a:ext cx="752876" cy="292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253"/>
          <p:cNvCxnSpPr>
            <a:stCxn id="12" idx="2"/>
            <a:endCxn id="19" idx="0"/>
          </p:cNvCxnSpPr>
          <p:nvPr/>
        </p:nvCxnSpPr>
        <p:spPr>
          <a:xfrm>
            <a:off x="3894378" y="2247713"/>
            <a:ext cx="3209" cy="29274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254"/>
          <p:cNvCxnSpPr/>
          <p:nvPr/>
        </p:nvCxnSpPr>
        <p:spPr>
          <a:xfrm>
            <a:off x="1857100" y="1885196"/>
            <a:ext cx="307272" cy="1620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255"/>
          <p:cNvCxnSpPr/>
          <p:nvPr/>
        </p:nvCxnSpPr>
        <p:spPr>
          <a:xfrm flipV="1">
            <a:off x="1886686" y="2152110"/>
            <a:ext cx="285662" cy="1264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256"/>
          <p:cNvCxnSpPr/>
          <p:nvPr/>
        </p:nvCxnSpPr>
        <p:spPr>
          <a:xfrm>
            <a:off x="4923160" y="2085695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257"/>
          <p:cNvCxnSpPr/>
          <p:nvPr/>
        </p:nvCxnSpPr>
        <p:spPr>
          <a:xfrm>
            <a:off x="4923160" y="2702479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hape 42"/>
          <p:cNvSpPr txBox="1">
            <a:spLocks/>
          </p:cNvSpPr>
          <p:nvPr/>
        </p:nvSpPr>
        <p:spPr>
          <a:xfrm>
            <a:off x="1443249" y="172174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40" name="Shape 42"/>
          <p:cNvSpPr txBox="1">
            <a:spLocks/>
          </p:cNvSpPr>
          <p:nvPr/>
        </p:nvSpPr>
        <p:spPr>
          <a:xfrm>
            <a:off x="1451724" y="221200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41" name="Shape 42"/>
          <p:cNvSpPr txBox="1">
            <a:spLocks/>
          </p:cNvSpPr>
          <p:nvPr/>
        </p:nvSpPr>
        <p:spPr>
          <a:xfrm>
            <a:off x="5145362" y="1976533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42" name="Shape 42"/>
          <p:cNvSpPr txBox="1">
            <a:spLocks/>
          </p:cNvSpPr>
          <p:nvPr/>
        </p:nvSpPr>
        <p:spPr>
          <a:xfrm>
            <a:off x="5145361" y="2603343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49" name="Shape 181"/>
          <p:cNvSpPr/>
          <p:nvPr/>
        </p:nvSpPr>
        <p:spPr>
          <a:xfrm>
            <a:off x="2234133" y="385876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5" name="Shape 181"/>
          <p:cNvSpPr/>
          <p:nvPr/>
        </p:nvSpPr>
        <p:spPr>
          <a:xfrm>
            <a:off x="2990217" y="385876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6" name="Shape 181"/>
          <p:cNvSpPr/>
          <p:nvPr/>
        </p:nvSpPr>
        <p:spPr>
          <a:xfrm>
            <a:off x="3767111" y="385876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7" name="Shape 181"/>
          <p:cNvSpPr/>
          <p:nvPr/>
        </p:nvSpPr>
        <p:spPr>
          <a:xfrm>
            <a:off x="4586064" y="385876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58" name="Gerade Verbindung mit Pfeil 87"/>
          <p:cNvCxnSpPr>
            <a:stCxn id="49" idx="3"/>
            <a:endCxn id="55" idx="1"/>
          </p:cNvCxnSpPr>
          <p:nvPr/>
        </p:nvCxnSpPr>
        <p:spPr>
          <a:xfrm>
            <a:off x="2577033" y="4020784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88"/>
          <p:cNvCxnSpPr/>
          <p:nvPr/>
        </p:nvCxnSpPr>
        <p:spPr>
          <a:xfrm>
            <a:off x="3333117" y="4020784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89"/>
          <p:cNvCxnSpPr>
            <a:endCxn id="57" idx="1"/>
          </p:cNvCxnSpPr>
          <p:nvPr/>
        </p:nvCxnSpPr>
        <p:spPr>
          <a:xfrm>
            <a:off x="4143207" y="4020784"/>
            <a:ext cx="4428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181"/>
          <p:cNvSpPr/>
          <p:nvPr/>
        </p:nvSpPr>
        <p:spPr>
          <a:xfrm>
            <a:off x="2237342" y="4475550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63" name="Shape 181"/>
          <p:cNvSpPr/>
          <p:nvPr/>
        </p:nvSpPr>
        <p:spPr>
          <a:xfrm>
            <a:off x="2993426" y="4475550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64" name="Shape 181"/>
          <p:cNvSpPr/>
          <p:nvPr/>
        </p:nvSpPr>
        <p:spPr>
          <a:xfrm>
            <a:off x="3770320" y="4475550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65" name="Shape 181"/>
          <p:cNvSpPr/>
          <p:nvPr/>
        </p:nvSpPr>
        <p:spPr>
          <a:xfrm>
            <a:off x="4589273" y="4475550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66" name="Gerade Verbindung mit Pfeil 94"/>
          <p:cNvCxnSpPr>
            <a:stCxn id="62" idx="3"/>
            <a:endCxn id="63" idx="1"/>
          </p:cNvCxnSpPr>
          <p:nvPr/>
        </p:nvCxnSpPr>
        <p:spPr>
          <a:xfrm>
            <a:off x="2580242" y="4637568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95"/>
          <p:cNvCxnSpPr/>
          <p:nvPr/>
        </p:nvCxnSpPr>
        <p:spPr>
          <a:xfrm>
            <a:off x="3336326" y="4637568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96"/>
          <p:cNvCxnSpPr/>
          <p:nvPr/>
        </p:nvCxnSpPr>
        <p:spPr>
          <a:xfrm>
            <a:off x="4146416" y="4637568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hape 42"/>
          <p:cNvSpPr txBox="1">
            <a:spLocks/>
          </p:cNvSpPr>
          <p:nvPr/>
        </p:nvSpPr>
        <p:spPr>
          <a:xfrm>
            <a:off x="2178027" y="3922406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0" name="Shape 42"/>
          <p:cNvSpPr txBox="1">
            <a:spLocks/>
          </p:cNvSpPr>
          <p:nvPr/>
        </p:nvSpPr>
        <p:spPr>
          <a:xfrm>
            <a:off x="2948858" y="3922406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1" name="Shape 42"/>
          <p:cNvSpPr txBox="1">
            <a:spLocks/>
          </p:cNvSpPr>
          <p:nvPr/>
        </p:nvSpPr>
        <p:spPr>
          <a:xfrm>
            <a:off x="3719958" y="391162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2" name="Shape 42"/>
          <p:cNvSpPr txBox="1">
            <a:spLocks/>
          </p:cNvSpPr>
          <p:nvPr/>
        </p:nvSpPr>
        <p:spPr>
          <a:xfrm>
            <a:off x="4544006" y="391162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4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3" name="Shape 42"/>
          <p:cNvSpPr txBox="1">
            <a:spLocks/>
          </p:cNvSpPr>
          <p:nvPr/>
        </p:nvSpPr>
        <p:spPr>
          <a:xfrm>
            <a:off x="2178027" y="452329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5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4" name="Shape 42"/>
          <p:cNvSpPr txBox="1">
            <a:spLocks/>
          </p:cNvSpPr>
          <p:nvPr/>
        </p:nvSpPr>
        <p:spPr>
          <a:xfrm>
            <a:off x="2941611" y="4531550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5" name="Shape 42"/>
          <p:cNvSpPr txBox="1">
            <a:spLocks/>
          </p:cNvSpPr>
          <p:nvPr/>
        </p:nvSpPr>
        <p:spPr>
          <a:xfrm>
            <a:off x="3722887" y="453469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7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6" name="Shape 42"/>
          <p:cNvSpPr txBox="1">
            <a:spLocks/>
          </p:cNvSpPr>
          <p:nvPr/>
        </p:nvSpPr>
        <p:spPr>
          <a:xfrm>
            <a:off x="4551596" y="453843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8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77" name="Gerade Verbindung mit Pfeil 105"/>
          <p:cNvCxnSpPr>
            <a:endCxn id="63" idx="0"/>
          </p:cNvCxnSpPr>
          <p:nvPr/>
        </p:nvCxnSpPr>
        <p:spPr>
          <a:xfrm>
            <a:off x="3161667" y="4193586"/>
            <a:ext cx="3209" cy="2819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106"/>
          <p:cNvCxnSpPr>
            <a:stCxn id="55" idx="2"/>
            <a:endCxn id="62" idx="0"/>
          </p:cNvCxnSpPr>
          <p:nvPr/>
        </p:nvCxnSpPr>
        <p:spPr>
          <a:xfrm flipH="1">
            <a:off x="2408791" y="4182802"/>
            <a:ext cx="752876" cy="292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107"/>
          <p:cNvCxnSpPr/>
          <p:nvPr/>
        </p:nvCxnSpPr>
        <p:spPr>
          <a:xfrm>
            <a:off x="4013764" y="4213665"/>
            <a:ext cx="701744" cy="24688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108"/>
          <p:cNvCxnSpPr>
            <a:stCxn id="56" idx="2"/>
            <a:endCxn id="64" idx="0"/>
          </p:cNvCxnSpPr>
          <p:nvPr/>
        </p:nvCxnSpPr>
        <p:spPr>
          <a:xfrm>
            <a:off x="3938561" y="4182802"/>
            <a:ext cx="3209" cy="292748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109"/>
          <p:cNvCxnSpPr/>
          <p:nvPr/>
        </p:nvCxnSpPr>
        <p:spPr>
          <a:xfrm>
            <a:off x="1901283" y="3820285"/>
            <a:ext cx="307272" cy="1620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110"/>
          <p:cNvCxnSpPr/>
          <p:nvPr/>
        </p:nvCxnSpPr>
        <p:spPr>
          <a:xfrm flipV="1">
            <a:off x="1930870" y="4087199"/>
            <a:ext cx="285662" cy="1264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111"/>
          <p:cNvCxnSpPr/>
          <p:nvPr/>
        </p:nvCxnSpPr>
        <p:spPr>
          <a:xfrm>
            <a:off x="4967343" y="4020784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112"/>
          <p:cNvCxnSpPr/>
          <p:nvPr/>
        </p:nvCxnSpPr>
        <p:spPr>
          <a:xfrm>
            <a:off x="4967343" y="4637568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hape 42"/>
          <p:cNvSpPr txBox="1">
            <a:spLocks/>
          </p:cNvSpPr>
          <p:nvPr/>
        </p:nvSpPr>
        <p:spPr>
          <a:xfrm>
            <a:off x="1487433" y="365683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86" name="Shape 42"/>
          <p:cNvSpPr txBox="1">
            <a:spLocks/>
          </p:cNvSpPr>
          <p:nvPr/>
        </p:nvSpPr>
        <p:spPr>
          <a:xfrm>
            <a:off x="1495908" y="4147097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87" name="Shape 42"/>
          <p:cNvSpPr txBox="1">
            <a:spLocks/>
          </p:cNvSpPr>
          <p:nvPr/>
        </p:nvSpPr>
        <p:spPr>
          <a:xfrm>
            <a:off x="5189545" y="3911622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88" name="Shape 42"/>
          <p:cNvSpPr txBox="1">
            <a:spLocks/>
          </p:cNvSpPr>
          <p:nvPr/>
        </p:nvSpPr>
        <p:spPr>
          <a:xfrm>
            <a:off x="5189544" y="4538432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89" name="Shape 42"/>
          <p:cNvSpPr txBox="1">
            <a:spLocks/>
          </p:cNvSpPr>
          <p:nvPr/>
        </p:nvSpPr>
        <p:spPr>
          <a:xfrm>
            <a:off x="4046437" y="3787198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90" name="Shape 42"/>
          <p:cNvSpPr txBox="1">
            <a:spLocks/>
          </p:cNvSpPr>
          <p:nvPr/>
        </p:nvSpPr>
        <p:spPr>
          <a:xfrm>
            <a:off x="4070907" y="4171336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22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91" name="Shape 42"/>
          <p:cNvSpPr txBox="1">
            <a:spLocks/>
          </p:cNvSpPr>
          <p:nvPr/>
        </p:nvSpPr>
        <p:spPr>
          <a:xfrm>
            <a:off x="3112347" y="3911445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dirty="0">
                <a:solidFill>
                  <a:srgbClr val="FF0000"/>
                </a:solidFill>
                <a:latin typeface="Calibri" panose="020F0502020204030204" pitchFamily="34" charset="0"/>
              </a:rPr>
              <a:t>30</a:t>
            </a:r>
            <a:r>
              <a:rPr lang="de-CH" sz="900" b="0" dirty="0">
                <a:latin typeface="Calibri" panose="020F0502020204030204" pitchFamily="34" charset="0"/>
              </a:rPr>
              <a:t>|11</a:t>
            </a:r>
          </a:p>
          <a:p>
            <a:pPr algn="ctr"/>
            <a:r>
              <a:rPr lang="de-CH" sz="900" dirty="0">
                <a:solidFill>
                  <a:srgbClr val="FF0000"/>
                </a:solidFill>
                <a:latin typeface="Calibri" panose="020F0502020204030204" pitchFamily="34" charset="0"/>
              </a:rPr>
              <a:t>30</a:t>
            </a:r>
            <a:r>
              <a:rPr lang="de-CH" sz="900" b="0" dirty="0">
                <a:latin typeface="Calibri" panose="020F0502020204030204" pitchFamily="34" charset="0"/>
              </a:rPr>
              <a:t>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92" name="Shape 42"/>
          <p:cNvSpPr txBox="1">
            <a:spLocks/>
          </p:cNvSpPr>
          <p:nvPr/>
        </p:nvSpPr>
        <p:spPr>
          <a:xfrm>
            <a:off x="3448973" y="3924423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94" name="Shape 42"/>
          <p:cNvSpPr txBox="1">
            <a:spLocks/>
          </p:cNvSpPr>
          <p:nvPr/>
        </p:nvSpPr>
        <p:spPr>
          <a:xfrm>
            <a:off x="5968972" y="3948989"/>
            <a:ext cx="2161112" cy="66460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 err="1">
                <a:latin typeface="Calibri" panose="020F0502020204030204" pitchFamily="34" charset="0"/>
              </a:rPr>
              <a:t>One</a:t>
            </a:r>
            <a:r>
              <a:rPr lang="de-CH" sz="1800" b="0" dirty="0">
                <a:latin typeface="Calibri" panose="020F0502020204030204" pitchFamily="34" charset="0"/>
              </a:rPr>
              <a:t> </a:t>
            </a:r>
            <a:r>
              <a:rPr lang="de-CH" sz="1800" b="0" dirty="0" err="1">
                <a:latin typeface="Calibri" panose="020F0502020204030204" pitchFamily="34" charset="0"/>
              </a:rPr>
              <a:t>failure</a:t>
            </a:r>
            <a:r>
              <a:rPr lang="de-CH" sz="1800" b="0" dirty="0">
                <a:latin typeface="Calibri" panose="020F0502020204030204" pitchFamily="34" charset="0"/>
              </a:rPr>
              <a:t>: </a:t>
            </a:r>
            <a:r>
              <a:rPr lang="de-CH" sz="1800" b="0" dirty="0">
                <a:solidFill>
                  <a:srgbClr val="C00000"/>
                </a:solidFill>
                <a:latin typeface="Calibri" panose="020F0502020204030204" pitchFamily="34" charset="0"/>
              </a:rPr>
              <a:t>push 30</a:t>
            </a:r>
            <a:r>
              <a:rPr lang="de-CH" sz="1800" b="0" dirty="0">
                <a:latin typeface="Calibri" panose="020F0502020204030204" pitchFamily="34" charset="0"/>
              </a:rPr>
              <a:t>: route </a:t>
            </a:r>
            <a:r>
              <a:rPr lang="de-CH" sz="1800" b="0" dirty="0" err="1">
                <a:latin typeface="Calibri" panose="020F0502020204030204" pitchFamily="34" charset="0"/>
              </a:rPr>
              <a:t>around</a:t>
            </a:r>
            <a:r>
              <a:rPr lang="de-CH" sz="1800" b="0" dirty="0">
                <a:latin typeface="Calibri" panose="020F0502020204030204" pitchFamily="34" charset="0"/>
              </a:rPr>
              <a:t> (v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r>
              <a:rPr lang="de-CH" sz="1800" b="0" dirty="0">
                <a:latin typeface="Calibri" panose="020F0502020204030204" pitchFamily="34" charset="0"/>
              </a:rPr>
              <a:t>,v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r>
              <a:rPr lang="de-CH" sz="1800" b="0" dirty="0">
                <a:latin typeface="Calibri" panose="020F0502020204030204" pitchFamily="34" charset="0"/>
              </a:rPr>
              <a:t>)</a:t>
            </a:r>
            <a:endParaRPr lang="en" sz="18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99" name="Title 2"/>
          <p:cNvSpPr>
            <a:spLocks noGrp="1"/>
          </p:cNvSpPr>
          <p:nvPr>
            <p:ph type="title"/>
          </p:nvPr>
        </p:nvSpPr>
        <p:spPr>
          <a:xfrm>
            <a:off x="457200" y="34510"/>
            <a:ext cx="8229600" cy="857250"/>
          </a:xfrm>
        </p:spPr>
        <p:txBody>
          <a:bodyPr/>
          <a:lstStyle/>
          <a:p>
            <a:r>
              <a:rPr lang="de-DE" dirty="0"/>
              <a:t>Fast </a:t>
            </a:r>
            <a:r>
              <a:rPr lang="de-DE" dirty="0" err="1"/>
              <a:t>Reroute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i="1" dirty="0">
                <a:solidFill>
                  <a:srgbClr val="C00000"/>
                </a:solidFill>
              </a:rPr>
              <a:t>1 </a:t>
            </a:r>
            <a:r>
              <a:rPr lang="de-DE" i="1" dirty="0" err="1">
                <a:solidFill>
                  <a:srgbClr val="C00000"/>
                </a:solidFill>
              </a:rPr>
              <a:t>Failure</a:t>
            </a:r>
            <a:endParaRPr lang="de-DE" i="1" dirty="0">
              <a:solidFill>
                <a:srgbClr val="C00000"/>
              </a:solidFill>
            </a:endParaRPr>
          </a:p>
        </p:txBody>
      </p:sp>
      <p:sp>
        <p:nvSpPr>
          <p:cNvPr id="101" name="Shape 42"/>
          <p:cNvSpPr txBox="1">
            <a:spLocks/>
          </p:cNvSpPr>
          <p:nvPr/>
        </p:nvSpPr>
        <p:spPr>
          <a:xfrm>
            <a:off x="5939416" y="2112123"/>
            <a:ext cx="1936763" cy="62633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Default </a:t>
            </a:r>
            <a:r>
              <a:rPr lang="de-CH" sz="1800" b="0" dirty="0" err="1">
                <a:latin typeface="Calibri" panose="020F0502020204030204" pitchFamily="34" charset="0"/>
              </a:rPr>
              <a:t>routing</a:t>
            </a:r>
            <a:r>
              <a:rPr lang="de-CH" sz="1800" b="0" dirty="0">
                <a:latin typeface="Calibri" panose="020F0502020204030204" pitchFamily="34" charset="0"/>
              </a:rPr>
              <a:t> </a:t>
            </a:r>
            <a:r>
              <a:rPr lang="de-CH" sz="1800" b="0" dirty="0" err="1">
                <a:latin typeface="Calibri" panose="020F0502020204030204" pitchFamily="34" charset="0"/>
              </a:rPr>
              <a:t>of</a:t>
            </a:r>
            <a:endParaRPr lang="de-CH" sz="1800" b="0" dirty="0">
              <a:latin typeface="Calibri" panose="020F0502020204030204" pitchFamily="34" charset="0"/>
            </a:endParaRPr>
          </a:p>
          <a:p>
            <a:pPr algn="ctr"/>
            <a:r>
              <a:rPr lang="de-CH" sz="1800" b="0" dirty="0" err="1">
                <a:latin typeface="Calibri" panose="020F0502020204030204" pitchFamily="34" charset="0"/>
                <a:sym typeface="Calibri"/>
              </a:rPr>
              <a:t>two</a:t>
            </a:r>
            <a:r>
              <a:rPr lang="de-CH" sz="1800" b="0" dirty="0">
                <a:latin typeface="Calibri" panose="020F0502020204030204" pitchFamily="34" charset="0"/>
                <a:sym typeface="Calibri"/>
              </a:rPr>
              <a:t> </a:t>
            </a:r>
            <a:r>
              <a:rPr lang="de-CH" sz="1800" b="0" dirty="0" err="1">
                <a:latin typeface="Calibri" panose="020F0502020204030204" pitchFamily="34" charset="0"/>
                <a:sym typeface="Calibri"/>
              </a:rPr>
              <a:t>flows</a:t>
            </a:r>
            <a:endParaRPr lang="en" sz="1800" b="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2" name="Text Placeholder 3"/>
          <p:cNvSpPr txBox="1">
            <a:spLocks/>
          </p:cNvSpPr>
          <p:nvPr/>
        </p:nvSpPr>
        <p:spPr>
          <a:xfrm>
            <a:off x="303978" y="1093791"/>
            <a:ext cx="8156453" cy="654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100" dirty="0" err="1"/>
              <a:t>Forwarding</a:t>
            </a:r>
            <a:r>
              <a:rPr lang="de-DE" sz="2100" dirty="0"/>
              <a:t> </a:t>
            </a:r>
            <a:r>
              <a:rPr lang="de-DE" sz="2100" dirty="0" err="1"/>
              <a:t>based</a:t>
            </a:r>
            <a:r>
              <a:rPr lang="de-DE" sz="2100" dirty="0"/>
              <a:t> on </a:t>
            </a:r>
            <a:r>
              <a:rPr lang="en-US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 label</a:t>
            </a:r>
            <a:r>
              <a:rPr lang="de-DE" sz="2100" dirty="0"/>
              <a:t> </a:t>
            </a:r>
            <a:r>
              <a:rPr lang="de-DE" sz="2100" dirty="0" err="1"/>
              <a:t>of</a:t>
            </a:r>
            <a:r>
              <a:rPr lang="de-DE" sz="2100" dirty="0"/>
              <a:t> </a:t>
            </a:r>
            <a:r>
              <a:rPr lang="de-DE" sz="2100" dirty="0" err="1"/>
              <a:t>label</a:t>
            </a:r>
            <a:r>
              <a:rPr lang="de-DE" sz="2100" dirty="0"/>
              <a:t> </a:t>
            </a:r>
            <a:r>
              <a:rPr lang="en-US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</a:t>
            </a:r>
            <a:r>
              <a:rPr lang="en-AT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T" sz="2100" dirty="0">
                <a:latin typeface="Calibri" panose="020F0502020204030204" pitchFamily="34" charset="0"/>
                <a:cs typeface="Calibri" panose="020F0502020204030204" pitchFamily="34" charset="0"/>
              </a:rPr>
              <a:t>(in packet header)</a:t>
            </a:r>
            <a:endParaRPr lang="de-DE" sz="2400" dirty="0"/>
          </a:p>
        </p:txBody>
      </p:sp>
      <p:sp>
        <p:nvSpPr>
          <p:cNvPr id="104" name="Shape 42"/>
          <p:cNvSpPr txBox="1">
            <a:spLocks/>
          </p:cNvSpPr>
          <p:nvPr/>
        </p:nvSpPr>
        <p:spPr>
          <a:xfrm>
            <a:off x="3963339" y="1821928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solidFill>
                  <a:schemeClr val="tx1"/>
                </a:solidFill>
                <a:latin typeface="Calibri" panose="020F0502020204030204" pitchFamily="34" charset="0"/>
              </a:rPr>
              <a:t>12</a:t>
            </a:r>
            <a:endParaRPr lang="en" sz="900" b="0" i="1" baseline="-25000" dirty="0">
              <a:solidFill>
                <a:schemeClr val="tx1"/>
              </a:solidFill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5" name="Shape 42"/>
          <p:cNvSpPr txBox="1">
            <a:spLocks/>
          </p:cNvSpPr>
          <p:nvPr/>
        </p:nvSpPr>
        <p:spPr>
          <a:xfrm>
            <a:off x="4030401" y="2247713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solidFill>
                  <a:schemeClr val="tx1"/>
                </a:solidFill>
                <a:latin typeface="Calibri" panose="020F0502020204030204" pitchFamily="34" charset="0"/>
              </a:rPr>
              <a:t>22</a:t>
            </a:r>
            <a:endParaRPr lang="en" sz="900" b="0" i="1" baseline="-25000" dirty="0">
              <a:solidFill>
                <a:schemeClr val="tx1"/>
              </a:solidFill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6" name="Shape 42"/>
          <p:cNvSpPr txBox="1">
            <a:spLocks/>
          </p:cNvSpPr>
          <p:nvPr/>
        </p:nvSpPr>
        <p:spPr>
          <a:xfrm>
            <a:off x="2350732" y="1443638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solidFill>
                  <a:schemeClr val="tx1"/>
                </a:solidFill>
                <a:latin typeface="Calibri" panose="020F0502020204030204" pitchFamily="34" charset="0"/>
              </a:rPr>
              <a:t>10</a:t>
            </a:r>
          </a:p>
          <a:p>
            <a:pPr algn="ctr"/>
            <a:r>
              <a:rPr lang="de-CH" sz="900" b="0" dirty="0">
                <a:solidFill>
                  <a:schemeClr val="tx1"/>
                </a:solidFill>
                <a:latin typeface="Calibri" panose="020F0502020204030204" pitchFamily="34" charset="0"/>
              </a:rPr>
              <a:t>20</a:t>
            </a:r>
            <a:endParaRPr lang="en" sz="900" b="0" i="1" baseline="-25000" dirty="0">
              <a:solidFill>
                <a:schemeClr val="tx1"/>
              </a:solidFill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7" name="Shape 42"/>
          <p:cNvSpPr txBox="1">
            <a:spLocks/>
          </p:cNvSpPr>
          <p:nvPr/>
        </p:nvSpPr>
        <p:spPr>
          <a:xfrm>
            <a:off x="3113949" y="1447588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solidFill>
                  <a:schemeClr val="tx1"/>
                </a:solidFill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solidFill>
                  <a:schemeClr val="tx1"/>
                </a:solidFill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solidFill>
                <a:schemeClr val="tx1"/>
              </a:solidFill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96" name="Cloud Callout 54"/>
          <p:cNvSpPr/>
          <p:nvPr/>
        </p:nvSpPr>
        <p:spPr bwMode="auto">
          <a:xfrm>
            <a:off x="4146416" y="4124634"/>
            <a:ext cx="1060100" cy="402560"/>
          </a:xfrm>
          <a:prstGeom prst="cloudCallout">
            <a:avLst>
              <a:gd name="adj1" fmla="val -46276"/>
              <a:gd name="adj2" fmla="val 49533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Calibri" pitchFamily="34" charset="0"/>
                <a:cs typeface="Calibri" pitchFamily="34" charset="0"/>
              </a:rPr>
              <a:t>Pop</a:t>
            </a:r>
          </a:p>
        </p:txBody>
      </p:sp>
      <p:sp>
        <p:nvSpPr>
          <p:cNvPr id="97" name="Cloud Callout 54"/>
          <p:cNvSpPr/>
          <p:nvPr/>
        </p:nvSpPr>
        <p:spPr bwMode="auto">
          <a:xfrm>
            <a:off x="1451724" y="3803099"/>
            <a:ext cx="1420235" cy="657695"/>
          </a:xfrm>
          <a:prstGeom prst="cloudCallout">
            <a:avLst>
              <a:gd name="adj1" fmla="val 57929"/>
              <a:gd name="adj2" fmla="val 55631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Calibri" pitchFamily="34" charset="0"/>
                <a:cs typeface="Calibri" pitchFamily="34" charset="0"/>
              </a:rPr>
              <a:t>Normal swap</a:t>
            </a:r>
          </a:p>
        </p:txBody>
      </p:sp>
      <p:sp>
        <p:nvSpPr>
          <p:cNvPr id="100" name="Text Placeholder 3"/>
          <p:cNvSpPr txBox="1">
            <a:spLocks/>
          </p:cNvSpPr>
          <p:nvPr/>
        </p:nvSpPr>
        <p:spPr>
          <a:xfrm>
            <a:off x="376854" y="3159522"/>
            <a:ext cx="6172200" cy="654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 dirty="0"/>
              <a:t>For </a:t>
            </a:r>
            <a:r>
              <a:rPr lang="de-CH" sz="2000" dirty="0" err="1"/>
              <a:t>failover</a:t>
            </a:r>
            <a:r>
              <a:rPr lang="de-CH" sz="2000" dirty="0"/>
              <a:t>: </a:t>
            </a:r>
            <a:r>
              <a:rPr lang="en-US" sz="20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de-CH" sz="2000" dirty="0"/>
              <a:t> and </a:t>
            </a:r>
            <a:r>
              <a:rPr lang="en-US" sz="20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</a:t>
            </a:r>
            <a:r>
              <a:rPr lang="de-CH" sz="2000" dirty="0">
                <a:solidFill>
                  <a:srgbClr val="FF0000"/>
                </a:solidFill>
              </a:rPr>
              <a:t> </a:t>
            </a:r>
            <a:r>
              <a:rPr lang="de-CH" sz="2000" dirty="0" err="1"/>
              <a:t>label</a:t>
            </a:r>
            <a:endParaRPr lang="de-DE" dirty="0"/>
          </a:p>
        </p:txBody>
      </p:sp>
      <p:sp>
        <p:nvSpPr>
          <p:cNvPr id="95" name="Cloud Callout 54"/>
          <p:cNvSpPr/>
          <p:nvPr/>
        </p:nvSpPr>
        <p:spPr bwMode="auto">
          <a:xfrm>
            <a:off x="993035" y="2400982"/>
            <a:ext cx="2428044" cy="1095473"/>
          </a:xfrm>
          <a:prstGeom prst="cloudCallout">
            <a:avLst>
              <a:gd name="adj1" fmla="val 31233"/>
              <a:gd name="adj2" fmla="val 81970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Calibri" pitchFamily="34" charset="0"/>
                <a:cs typeface="Calibri" pitchFamily="34" charset="0"/>
              </a:rPr>
              <a:t>If (v</a:t>
            </a:r>
            <a:r>
              <a:rPr lang="en-US" sz="1500" baseline="-25000" dirty="0">
                <a:latin typeface="Calibri" pitchFamily="34" charset="0"/>
                <a:cs typeface="Calibri" pitchFamily="34" charset="0"/>
              </a:rPr>
              <a:t>2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,v</a:t>
            </a:r>
            <a:r>
              <a:rPr lang="en-US" sz="1500" baseline="-25000" dirty="0">
                <a:latin typeface="Calibri" pitchFamily="34" charset="0"/>
                <a:cs typeface="Calibri" pitchFamily="34" charset="0"/>
              </a:rPr>
              <a:t>3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) failed, push 30 and forward to v</a:t>
            </a:r>
            <a:r>
              <a:rPr lang="en-US" sz="1500" baseline="-25000" dirty="0">
                <a:latin typeface="Calibri" pitchFamily="34" charset="0"/>
                <a:cs typeface="Calibri" pitchFamily="34" charset="0"/>
              </a:rPr>
              <a:t>6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.</a:t>
            </a:r>
          </a:p>
        </p:txBody>
      </p:sp>
      <p:sp>
        <p:nvSpPr>
          <p:cNvPr id="109" name="Shape 42"/>
          <p:cNvSpPr txBox="1">
            <a:spLocks/>
          </p:cNvSpPr>
          <p:nvPr/>
        </p:nvSpPr>
        <p:spPr>
          <a:xfrm>
            <a:off x="3233557" y="4498554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dirty="0">
                <a:solidFill>
                  <a:srgbClr val="FF0000"/>
                </a:solidFill>
                <a:latin typeface="Calibri" panose="020F0502020204030204" pitchFamily="34" charset="0"/>
              </a:rPr>
              <a:t>31</a:t>
            </a:r>
            <a:r>
              <a:rPr lang="de-CH" sz="900" b="0" dirty="0">
                <a:latin typeface="Calibri" panose="020F0502020204030204" pitchFamily="34" charset="0"/>
              </a:rPr>
              <a:t>|11</a:t>
            </a:r>
          </a:p>
          <a:p>
            <a:pPr algn="ctr"/>
            <a:r>
              <a:rPr lang="de-CH" sz="900" dirty="0">
                <a:solidFill>
                  <a:srgbClr val="FF0000"/>
                </a:solidFill>
                <a:latin typeface="Calibri" panose="020F0502020204030204" pitchFamily="34" charset="0"/>
              </a:rPr>
              <a:t>31</a:t>
            </a:r>
            <a:r>
              <a:rPr lang="de-CH" sz="900" b="0" dirty="0">
                <a:latin typeface="Calibri" panose="020F0502020204030204" pitchFamily="34" charset="0"/>
              </a:rPr>
              <a:t>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3" name="Gewitterblitz 122"/>
          <p:cNvSpPr/>
          <p:nvPr/>
        </p:nvSpPr>
        <p:spPr>
          <a:xfrm>
            <a:off x="3392816" y="3913176"/>
            <a:ext cx="212225" cy="20732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577D122-4AEF-4FBF-AEC3-EBFE8D51E2CB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63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285929"/>
      </p:ext>
    </p:extLst>
  </p:cSld>
  <p:clrMapOvr>
    <a:masterClrMapping/>
  </p:clrMapOvr>
  <p:transition spd="slow"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mit Pfeil 228"/>
          <p:cNvCxnSpPr/>
          <p:nvPr/>
        </p:nvCxnSpPr>
        <p:spPr>
          <a:xfrm>
            <a:off x="3991831" y="2205278"/>
            <a:ext cx="572393" cy="3980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181"/>
          <p:cNvSpPr/>
          <p:nvPr/>
        </p:nvSpPr>
        <p:spPr>
          <a:xfrm>
            <a:off x="2189950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1" name="Shape 181"/>
          <p:cNvSpPr/>
          <p:nvPr/>
        </p:nvSpPr>
        <p:spPr>
          <a:xfrm>
            <a:off x="2946034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2" name="Shape 181"/>
          <p:cNvSpPr/>
          <p:nvPr/>
        </p:nvSpPr>
        <p:spPr>
          <a:xfrm>
            <a:off x="3722928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3" name="Shape 181"/>
          <p:cNvSpPr/>
          <p:nvPr/>
        </p:nvSpPr>
        <p:spPr>
          <a:xfrm>
            <a:off x="4541881" y="1923677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4" name="Gerade Verbindung mit Pfeil 233"/>
          <p:cNvCxnSpPr>
            <a:stCxn id="10" idx="3"/>
            <a:endCxn id="11" idx="1"/>
          </p:cNvCxnSpPr>
          <p:nvPr/>
        </p:nvCxnSpPr>
        <p:spPr>
          <a:xfrm>
            <a:off x="2532850" y="2085695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234"/>
          <p:cNvCxnSpPr/>
          <p:nvPr/>
        </p:nvCxnSpPr>
        <p:spPr>
          <a:xfrm>
            <a:off x="3288934" y="2085695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235"/>
          <p:cNvCxnSpPr>
            <a:endCxn id="13" idx="1"/>
          </p:cNvCxnSpPr>
          <p:nvPr/>
        </p:nvCxnSpPr>
        <p:spPr>
          <a:xfrm>
            <a:off x="4099024" y="2085695"/>
            <a:ext cx="4428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81"/>
          <p:cNvSpPr/>
          <p:nvPr/>
        </p:nvSpPr>
        <p:spPr>
          <a:xfrm>
            <a:off x="2193158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8" name="Shape 181"/>
          <p:cNvSpPr/>
          <p:nvPr/>
        </p:nvSpPr>
        <p:spPr>
          <a:xfrm>
            <a:off x="2949242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9" name="Shape 181"/>
          <p:cNvSpPr/>
          <p:nvPr/>
        </p:nvSpPr>
        <p:spPr>
          <a:xfrm>
            <a:off x="3726137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20" name="Shape 181"/>
          <p:cNvSpPr/>
          <p:nvPr/>
        </p:nvSpPr>
        <p:spPr>
          <a:xfrm>
            <a:off x="4545089" y="254046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21" name="Gerade Verbindung mit Pfeil 240"/>
          <p:cNvCxnSpPr>
            <a:stCxn id="17" idx="3"/>
            <a:endCxn id="18" idx="1"/>
          </p:cNvCxnSpPr>
          <p:nvPr/>
        </p:nvCxnSpPr>
        <p:spPr>
          <a:xfrm>
            <a:off x="2536058" y="270247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41"/>
          <p:cNvCxnSpPr/>
          <p:nvPr/>
        </p:nvCxnSpPr>
        <p:spPr>
          <a:xfrm>
            <a:off x="3292142" y="270247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42"/>
          <p:cNvCxnSpPr/>
          <p:nvPr/>
        </p:nvCxnSpPr>
        <p:spPr>
          <a:xfrm>
            <a:off x="4102232" y="270247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42"/>
          <p:cNvSpPr txBox="1">
            <a:spLocks/>
          </p:cNvSpPr>
          <p:nvPr/>
        </p:nvSpPr>
        <p:spPr>
          <a:xfrm>
            <a:off x="2133844" y="1987317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5" name="Shape 42"/>
          <p:cNvSpPr txBox="1">
            <a:spLocks/>
          </p:cNvSpPr>
          <p:nvPr/>
        </p:nvSpPr>
        <p:spPr>
          <a:xfrm>
            <a:off x="2904675" y="1987317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6" name="Shape 42"/>
          <p:cNvSpPr txBox="1">
            <a:spLocks/>
          </p:cNvSpPr>
          <p:nvPr/>
        </p:nvSpPr>
        <p:spPr>
          <a:xfrm>
            <a:off x="3675775" y="197653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7" name="Shape 42"/>
          <p:cNvSpPr txBox="1">
            <a:spLocks/>
          </p:cNvSpPr>
          <p:nvPr/>
        </p:nvSpPr>
        <p:spPr>
          <a:xfrm>
            <a:off x="4499823" y="197653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4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8" name="Shape 42"/>
          <p:cNvSpPr txBox="1">
            <a:spLocks/>
          </p:cNvSpPr>
          <p:nvPr/>
        </p:nvSpPr>
        <p:spPr>
          <a:xfrm>
            <a:off x="2133844" y="258820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5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9" name="Shape 42"/>
          <p:cNvSpPr txBox="1">
            <a:spLocks/>
          </p:cNvSpPr>
          <p:nvPr/>
        </p:nvSpPr>
        <p:spPr>
          <a:xfrm>
            <a:off x="2897428" y="2596461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30" name="Shape 42"/>
          <p:cNvSpPr txBox="1">
            <a:spLocks/>
          </p:cNvSpPr>
          <p:nvPr/>
        </p:nvSpPr>
        <p:spPr>
          <a:xfrm>
            <a:off x="3678704" y="259960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7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31" name="Shape 42"/>
          <p:cNvSpPr txBox="1">
            <a:spLocks/>
          </p:cNvSpPr>
          <p:nvPr/>
        </p:nvSpPr>
        <p:spPr>
          <a:xfrm>
            <a:off x="4507413" y="260334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8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32" name="Gerade Verbindung mit Pfeil 251"/>
          <p:cNvCxnSpPr>
            <a:endCxn id="18" idx="0"/>
          </p:cNvCxnSpPr>
          <p:nvPr/>
        </p:nvCxnSpPr>
        <p:spPr>
          <a:xfrm>
            <a:off x="3117484" y="2258497"/>
            <a:ext cx="3209" cy="281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252"/>
          <p:cNvCxnSpPr>
            <a:stCxn id="11" idx="2"/>
            <a:endCxn id="17" idx="0"/>
          </p:cNvCxnSpPr>
          <p:nvPr/>
        </p:nvCxnSpPr>
        <p:spPr>
          <a:xfrm flipH="1">
            <a:off x="2364608" y="2247713"/>
            <a:ext cx="752876" cy="292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253"/>
          <p:cNvCxnSpPr>
            <a:stCxn id="12" idx="2"/>
            <a:endCxn id="19" idx="0"/>
          </p:cNvCxnSpPr>
          <p:nvPr/>
        </p:nvCxnSpPr>
        <p:spPr>
          <a:xfrm>
            <a:off x="3894378" y="2247713"/>
            <a:ext cx="3209" cy="29274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254"/>
          <p:cNvCxnSpPr/>
          <p:nvPr/>
        </p:nvCxnSpPr>
        <p:spPr>
          <a:xfrm>
            <a:off x="1857100" y="1885196"/>
            <a:ext cx="307272" cy="1620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255"/>
          <p:cNvCxnSpPr/>
          <p:nvPr/>
        </p:nvCxnSpPr>
        <p:spPr>
          <a:xfrm flipV="1">
            <a:off x="1886686" y="2152110"/>
            <a:ext cx="285662" cy="1264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256"/>
          <p:cNvCxnSpPr/>
          <p:nvPr/>
        </p:nvCxnSpPr>
        <p:spPr>
          <a:xfrm>
            <a:off x="4923160" y="2085695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257"/>
          <p:cNvCxnSpPr/>
          <p:nvPr/>
        </p:nvCxnSpPr>
        <p:spPr>
          <a:xfrm>
            <a:off x="4923160" y="2702479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hape 42"/>
          <p:cNvSpPr txBox="1">
            <a:spLocks/>
          </p:cNvSpPr>
          <p:nvPr/>
        </p:nvSpPr>
        <p:spPr>
          <a:xfrm>
            <a:off x="1443249" y="172174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40" name="Shape 42"/>
          <p:cNvSpPr txBox="1">
            <a:spLocks/>
          </p:cNvSpPr>
          <p:nvPr/>
        </p:nvSpPr>
        <p:spPr>
          <a:xfrm>
            <a:off x="1451724" y="221200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41" name="Shape 42"/>
          <p:cNvSpPr txBox="1">
            <a:spLocks/>
          </p:cNvSpPr>
          <p:nvPr/>
        </p:nvSpPr>
        <p:spPr>
          <a:xfrm>
            <a:off x="5145362" y="1976533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42" name="Shape 42"/>
          <p:cNvSpPr txBox="1">
            <a:spLocks/>
          </p:cNvSpPr>
          <p:nvPr/>
        </p:nvSpPr>
        <p:spPr>
          <a:xfrm>
            <a:off x="5145361" y="2603343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49" name="Shape 181"/>
          <p:cNvSpPr/>
          <p:nvPr/>
        </p:nvSpPr>
        <p:spPr>
          <a:xfrm>
            <a:off x="2234133" y="385876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5" name="Shape 181"/>
          <p:cNvSpPr/>
          <p:nvPr/>
        </p:nvSpPr>
        <p:spPr>
          <a:xfrm>
            <a:off x="2990217" y="385876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6" name="Shape 181"/>
          <p:cNvSpPr/>
          <p:nvPr/>
        </p:nvSpPr>
        <p:spPr>
          <a:xfrm>
            <a:off x="3767111" y="385876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57" name="Shape 181"/>
          <p:cNvSpPr/>
          <p:nvPr/>
        </p:nvSpPr>
        <p:spPr>
          <a:xfrm>
            <a:off x="4586064" y="385876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58" name="Gerade Verbindung mit Pfeil 87"/>
          <p:cNvCxnSpPr>
            <a:stCxn id="49" idx="3"/>
            <a:endCxn id="55" idx="1"/>
          </p:cNvCxnSpPr>
          <p:nvPr/>
        </p:nvCxnSpPr>
        <p:spPr>
          <a:xfrm>
            <a:off x="2577033" y="4020784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88"/>
          <p:cNvCxnSpPr/>
          <p:nvPr/>
        </p:nvCxnSpPr>
        <p:spPr>
          <a:xfrm>
            <a:off x="3333117" y="4020784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89"/>
          <p:cNvCxnSpPr>
            <a:endCxn id="57" idx="1"/>
          </p:cNvCxnSpPr>
          <p:nvPr/>
        </p:nvCxnSpPr>
        <p:spPr>
          <a:xfrm>
            <a:off x="4143207" y="4020784"/>
            <a:ext cx="4428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181"/>
          <p:cNvSpPr/>
          <p:nvPr/>
        </p:nvSpPr>
        <p:spPr>
          <a:xfrm>
            <a:off x="2237342" y="4475550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63" name="Shape 181"/>
          <p:cNvSpPr/>
          <p:nvPr/>
        </p:nvSpPr>
        <p:spPr>
          <a:xfrm>
            <a:off x="2993426" y="4475550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64" name="Shape 181"/>
          <p:cNvSpPr/>
          <p:nvPr/>
        </p:nvSpPr>
        <p:spPr>
          <a:xfrm>
            <a:off x="3770320" y="4475550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65" name="Shape 181"/>
          <p:cNvSpPr/>
          <p:nvPr/>
        </p:nvSpPr>
        <p:spPr>
          <a:xfrm>
            <a:off x="4589273" y="4475550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66" name="Gerade Verbindung mit Pfeil 94"/>
          <p:cNvCxnSpPr>
            <a:stCxn id="62" idx="3"/>
            <a:endCxn id="63" idx="1"/>
          </p:cNvCxnSpPr>
          <p:nvPr/>
        </p:nvCxnSpPr>
        <p:spPr>
          <a:xfrm>
            <a:off x="2580242" y="4637568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95"/>
          <p:cNvCxnSpPr/>
          <p:nvPr/>
        </p:nvCxnSpPr>
        <p:spPr>
          <a:xfrm>
            <a:off x="3336326" y="4637568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96"/>
          <p:cNvCxnSpPr/>
          <p:nvPr/>
        </p:nvCxnSpPr>
        <p:spPr>
          <a:xfrm>
            <a:off x="4146416" y="4637568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hape 42"/>
          <p:cNvSpPr txBox="1">
            <a:spLocks/>
          </p:cNvSpPr>
          <p:nvPr/>
        </p:nvSpPr>
        <p:spPr>
          <a:xfrm>
            <a:off x="2178027" y="3922406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0" name="Shape 42"/>
          <p:cNvSpPr txBox="1">
            <a:spLocks/>
          </p:cNvSpPr>
          <p:nvPr/>
        </p:nvSpPr>
        <p:spPr>
          <a:xfrm>
            <a:off x="2948858" y="3922406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1" name="Shape 42"/>
          <p:cNvSpPr txBox="1">
            <a:spLocks/>
          </p:cNvSpPr>
          <p:nvPr/>
        </p:nvSpPr>
        <p:spPr>
          <a:xfrm>
            <a:off x="3719958" y="391162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2" name="Shape 42"/>
          <p:cNvSpPr txBox="1">
            <a:spLocks/>
          </p:cNvSpPr>
          <p:nvPr/>
        </p:nvSpPr>
        <p:spPr>
          <a:xfrm>
            <a:off x="4544006" y="391162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4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3" name="Shape 42"/>
          <p:cNvSpPr txBox="1">
            <a:spLocks/>
          </p:cNvSpPr>
          <p:nvPr/>
        </p:nvSpPr>
        <p:spPr>
          <a:xfrm>
            <a:off x="2178027" y="452329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5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4" name="Shape 42"/>
          <p:cNvSpPr txBox="1">
            <a:spLocks/>
          </p:cNvSpPr>
          <p:nvPr/>
        </p:nvSpPr>
        <p:spPr>
          <a:xfrm>
            <a:off x="2941611" y="4531550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5" name="Shape 42"/>
          <p:cNvSpPr txBox="1">
            <a:spLocks/>
          </p:cNvSpPr>
          <p:nvPr/>
        </p:nvSpPr>
        <p:spPr>
          <a:xfrm>
            <a:off x="3722887" y="453469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7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6" name="Shape 42"/>
          <p:cNvSpPr txBox="1">
            <a:spLocks/>
          </p:cNvSpPr>
          <p:nvPr/>
        </p:nvSpPr>
        <p:spPr>
          <a:xfrm>
            <a:off x="4551596" y="453843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8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77" name="Gerade Verbindung mit Pfeil 105"/>
          <p:cNvCxnSpPr>
            <a:endCxn id="63" idx="0"/>
          </p:cNvCxnSpPr>
          <p:nvPr/>
        </p:nvCxnSpPr>
        <p:spPr>
          <a:xfrm>
            <a:off x="3161667" y="4193586"/>
            <a:ext cx="3209" cy="2819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106"/>
          <p:cNvCxnSpPr>
            <a:stCxn id="55" idx="2"/>
            <a:endCxn id="62" idx="0"/>
          </p:cNvCxnSpPr>
          <p:nvPr/>
        </p:nvCxnSpPr>
        <p:spPr>
          <a:xfrm flipH="1">
            <a:off x="2408791" y="4182802"/>
            <a:ext cx="752876" cy="292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107"/>
          <p:cNvCxnSpPr/>
          <p:nvPr/>
        </p:nvCxnSpPr>
        <p:spPr>
          <a:xfrm>
            <a:off x="4013764" y="4213665"/>
            <a:ext cx="701744" cy="24688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108"/>
          <p:cNvCxnSpPr>
            <a:stCxn id="56" idx="2"/>
            <a:endCxn id="64" idx="0"/>
          </p:cNvCxnSpPr>
          <p:nvPr/>
        </p:nvCxnSpPr>
        <p:spPr>
          <a:xfrm>
            <a:off x="3938561" y="4182802"/>
            <a:ext cx="3209" cy="292748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109"/>
          <p:cNvCxnSpPr/>
          <p:nvPr/>
        </p:nvCxnSpPr>
        <p:spPr>
          <a:xfrm>
            <a:off x="1901283" y="3820285"/>
            <a:ext cx="307272" cy="1620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110"/>
          <p:cNvCxnSpPr/>
          <p:nvPr/>
        </p:nvCxnSpPr>
        <p:spPr>
          <a:xfrm flipV="1">
            <a:off x="1930870" y="4087199"/>
            <a:ext cx="285662" cy="1264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111"/>
          <p:cNvCxnSpPr/>
          <p:nvPr/>
        </p:nvCxnSpPr>
        <p:spPr>
          <a:xfrm>
            <a:off x="4967343" y="4020784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112"/>
          <p:cNvCxnSpPr/>
          <p:nvPr/>
        </p:nvCxnSpPr>
        <p:spPr>
          <a:xfrm>
            <a:off x="4967343" y="4637568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hape 42"/>
          <p:cNvSpPr txBox="1">
            <a:spLocks/>
          </p:cNvSpPr>
          <p:nvPr/>
        </p:nvSpPr>
        <p:spPr>
          <a:xfrm>
            <a:off x="1487433" y="365683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86" name="Shape 42"/>
          <p:cNvSpPr txBox="1">
            <a:spLocks/>
          </p:cNvSpPr>
          <p:nvPr/>
        </p:nvSpPr>
        <p:spPr>
          <a:xfrm>
            <a:off x="1495908" y="4147097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87" name="Shape 42"/>
          <p:cNvSpPr txBox="1">
            <a:spLocks/>
          </p:cNvSpPr>
          <p:nvPr/>
        </p:nvSpPr>
        <p:spPr>
          <a:xfrm>
            <a:off x="5189545" y="3911622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88" name="Shape 42"/>
          <p:cNvSpPr txBox="1">
            <a:spLocks/>
          </p:cNvSpPr>
          <p:nvPr/>
        </p:nvSpPr>
        <p:spPr>
          <a:xfrm>
            <a:off x="5189544" y="4538432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89" name="Shape 42"/>
          <p:cNvSpPr txBox="1">
            <a:spLocks/>
          </p:cNvSpPr>
          <p:nvPr/>
        </p:nvSpPr>
        <p:spPr>
          <a:xfrm>
            <a:off x="4046437" y="3787198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90" name="Shape 42"/>
          <p:cNvSpPr txBox="1">
            <a:spLocks/>
          </p:cNvSpPr>
          <p:nvPr/>
        </p:nvSpPr>
        <p:spPr>
          <a:xfrm>
            <a:off x="4070907" y="4171336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22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91" name="Shape 42"/>
          <p:cNvSpPr txBox="1">
            <a:spLocks/>
          </p:cNvSpPr>
          <p:nvPr/>
        </p:nvSpPr>
        <p:spPr>
          <a:xfrm>
            <a:off x="3112347" y="3911445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dirty="0">
                <a:solidFill>
                  <a:srgbClr val="FF0000"/>
                </a:solidFill>
                <a:latin typeface="Calibri" panose="020F0502020204030204" pitchFamily="34" charset="0"/>
              </a:rPr>
              <a:t>30</a:t>
            </a:r>
            <a:r>
              <a:rPr lang="de-CH" sz="900" b="0" dirty="0">
                <a:latin typeface="Calibri" panose="020F0502020204030204" pitchFamily="34" charset="0"/>
              </a:rPr>
              <a:t>|11</a:t>
            </a:r>
          </a:p>
          <a:p>
            <a:pPr algn="ctr"/>
            <a:r>
              <a:rPr lang="de-CH" sz="900" dirty="0">
                <a:solidFill>
                  <a:srgbClr val="FF0000"/>
                </a:solidFill>
                <a:latin typeface="Calibri" panose="020F0502020204030204" pitchFamily="34" charset="0"/>
              </a:rPr>
              <a:t>30</a:t>
            </a:r>
            <a:r>
              <a:rPr lang="de-CH" sz="900" b="0" dirty="0">
                <a:latin typeface="Calibri" panose="020F0502020204030204" pitchFamily="34" charset="0"/>
              </a:rPr>
              <a:t>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92" name="Shape 42"/>
          <p:cNvSpPr txBox="1">
            <a:spLocks/>
          </p:cNvSpPr>
          <p:nvPr/>
        </p:nvSpPr>
        <p:spPr>
          <a:xfrm>
            <a:off x="3448973" y="3924423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94" name="Shape 42"/>
          <p:cNvSpPr txBox="1">
            <a:spLocks/>
          </p:cNvSpPr>
          <p:nvPr/>
        </p:nvSpPr>
        <p:spPr>
          <a:xfrm>
            <a:off x="5968972" y="3948989"/>
            <a:ext cx="2161112" cy="66460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 err="1">
                <a:latin typeface="Calibri" panose="020F0502020204030204" pitchFamily="34" charset="0"/>
              </a:rPr>
              <a:t>One</a:t>
            </a:r>
            <a:r>
              <a:rPr lang="de-CH" sz="1800" b="0" dirty="0">
                <a:latin typeface="Calibri" panose="020F0502020204030204" pitchFamily="34" charset="0"/>
              </a:rPr>
              <a:t> </a:t>
            </a:r>
            <a:r>
              <a:rPr lang="de-CH" sz="1800" b="0" dirty="0" err="1">
                <a:latin typeface="Calibri" panose="020F0502020204030204" pitchFamily="34" charset="0"/>
              </a:rPr>
              <a:t>failure</a:t>
            </a:r>
            <a:r>
              <a:rPr lang="de-CH" sz="1800" b="0" dirty="0">
                <a:latin typeface="Calibri" panose="020F0502020204030204" pitchFamily="34" charset="0"/>
              </a:rPr>
              <a:t>: </a:t>
            </a:r>
            <a:r>
              <a:rPr lang="de-CH" sz="1800" b="0" dirty="0">
                <a:solidFill>
                  <a:srgbClr val="C00000"/>
                </a:solidFill>
                <a:latin typeface="Calibri" panose="020F0502020204030204" pitchFamily="34" charset="0"/>
              </a:rPr>
              <a:t>push 30</a:t>
            </a:r>
            <a:r>
              <a:rPr lang="de-CH" sz="1800" b="0" dirty="0">
                <a:latin typeface="Calibri" panose="020F0502020204030204" pitchFamily="34" charset="0"/>
              </a:rPr>
              <a:t>: route </a:t>
            </a:r>
            <a:r>
              <a:rPr lang="de-CH" sz="1800" b="0" dirty="0" err="1">
                <a:latin typeface="Calibri" panose="020F0502020204030204" pitchFamily="34" charset="0"/>
              </a:rPr>
              <a:t>around</a:t>
            </a:r>
            <a:r>
              <a:rPr lang="de-CH" sz="1800" b="0" dirty="0">
                <a:latin typeface="Calibri" panose="020F0502020204030204" pitchFamily="34" charset="0"/>
              </a:rPr>
              <a:t> (v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r>
              <a:rPr lang="de-CH" sz="1800" b="0" dirty="0">
                <a:latin typeface="Calibri" panose="020F0502020204030204" pitchFamily="34" charset="0"/>
              </a:rPr>
              <a:t>,v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r>
              <a:rPr lang="de-CH" sz="1800" b="0" dirty="0">
                <a:latin typeface="Calibri" panose="020F0502020204030204" pitchFamily="34" charset="0"/>
              </a:rPr>
              <a:t>)</a:t>
            </a:r>
            <a:endParaRPr lang="en" sz="18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99" name="Title 2"/>
          <p:cNvSpPr>
            <a:spLocks noGrp="1"/>
          </p:cNvSpPr>
          <p:nvPr>
            <p:ph type="title"/>
          </p:nvPr>
        </p:nvSpPr>
        <p:spPr>
          <a:xfrm>
            <a:off x="457200" y="34510"/>
            <a:ext cx="8229600" cy="857250"/>
          </a:xfrm>
        </p:spPr>
        <p:txBody>
          <a:bodyPr/>
          <a:lstStyle/>
          <a:p>
            <a:r>
              <a:rPr lang="de-DE" dirty="0"/>
              <a:t>Fast </a:t>
            </a:r>
            <a:r>
              <a:rPr lang="de-DE" dirty="0" err="1"/>
              <a:t>Reroute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i="1" dirty="0">
                <a:solidFill>
                  <a:srgbClr val="C00000"/>
                </a:solidFill>
              </a:rPr>
              <a:t>1 </a:t>
            </a:r>
            <a:r>
              <a:rPr lang="de-DE" i="1" dirty="0" err="1">
                <a:solidFill>
                  <a:srgbClr val="C00000"/>
                </a:solidFill>
              </a:rPr>
              <a:t>Failure</a:t>
            </a:r>
            <a:endParaRPr lang="de-DE" i="1" dirty="0">
              <a:solidFill>
                <a:srgbClr val="C00000"/>
              </a:solidFill>
            </a:endParaRPr>
          </a:p>
        </p:txBody>
      </p:sp>
      <p:sp>
        <p:nvSpPr>
          <p:cNvPr id="101" name="Shape 42"/>
          <p:cNvSpPr txBox="1">
            <a:spLocks/>
          </p:cNvSpPr>
          <p:nvPr/>
        </p:nvSpPr>
        <p:spPr>
          <a:xfrm>
            <a:off x="5939416" y="2112123"/>
            <a:ext cx="1936763" cy="62633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Default </a:t>
            </a:r>
            <a:r>
              <a:rPr lang="de-CH" sz="1800" b="0" dirty="0" err="1">
                <a:latin typeface="Calibri" panose="020F0502020204030204" pitchFamily="34" charset="0"/>
              </a:rPr>
              <a:t>routing</a:t>
            </a:r>
            <a:r>
              <a:rPr lang="de-CH" sz="1800" b="0" dirty="0">
                <a:latin typeface="Calibri" panose="020F0502020204030204" pitchFamily="34" charset="0"/>
              </a:rPr>
              <a:t> </a:t>
            </a:r>
            <a:r>
              <a:rPr lang="de-CH" sz="1800" b="0" dirty="0" err="1">
                <a:latin typeface="Calibri" panose="020F0502020204030204" pitchFamily="34" charset="0"/>
              </a:rPr>
              <a:t>of</a:t>
            </a:r>
            <a:endParaRPr lang="de-CH" sz="1800" b="0" dirty="0">
              <a:latin typeface="Calibri" panose="020F0502020204030204" pitchFamily="34" charset="0"/>
            </a:endParaRPr>
          </a:p>
          <a:p>
            <a:pPr algn="ctr"/>
            <a:r>
              <a:rPr lang="de-CH" sz="1800" b="0" dirty="0" err="1">
                <a:latin typeface="Calibri" panose="020F0502020204030204" pitchFamily="34" charset="0"/>
                <a:sym typeface="Calibri"/>
              </a:rPr>
              <a:t>two</a:t>
            </a:r>
            <a:r>
              <a:rPr lang="de-CH" sz="1800" b="0" dirty="0">
                <a:latin typeface="Calibri" panose="020F0502020204030204" pitchFamily="34" charset="0"/>
                <a:sym typeface="Calibri"/>
              </a:rPr>
              <a:t> </a:t>
            </a:r>
            <a:r>
              <a:rPr lang="de-CH" sz="1800" b="0" dirty="0" err="1">
                <a:latin typeface="Calibri" panose="020F0502020204030204" pitchFamily="34" charset="0"/>
                <a:sym typeface="Calibri"/>
              </a:rPr>
              <a:t>flows</a:t>
            </a:r>
            <a:endParaRPr lang="en" sz="1800" b="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2" name="Text Placeholder 3"/>
          <p:cNvSpPr txBox="1">
            <a:spLocks/>
          </p:cNvSpPr>
          <p:nvPr/>
        </p:nvSpPr>
        <p:spPr>
          <a:xfrm>
            <a:off x="303979" y="1093791"/>
            <a:ext cx="7572200" cy="654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100" dirty="0" err="1"/>
              <a:t>Forwarding</a:t>
            </a:r>
            <a:r>
              <a:rPr lang="de-DE" sz="2100" dirty="0"/>
              <a:t> </a:t>
            </a:r>
            <a:r>
              <a:rPr lang="de-DE" sz="2100" dirty="0" err="1"/>
              <a:t>based</a:t>
            </a:r>
            <a:r>
              <a:rPr lang="de-DE" sz="2100" dirty="0"/>
              <a:t> on </a:t>
            </a:r>
            <a:r>
              <a:rPr lang="en-US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 label</a:t>
            </a:r>
            <a:r>
              <a:rPr lang="de-DE" sz="2100" dirty="0"/>
              <a:t> </a:t>
            </a:r>
            <a:r>
              <a:rPr lang="de-DE" sz="2100" dirty="0" err="1"/>
              <a:t>of</a:t>
            </a:r>
            <a:r>
              <a:rPr lang="de-DE" sz="2100" dirty="0"/>
              <a:t> </a:t>
            </a:r>
            <a:r>
              <a:rPr lang="de-DE" sz="2100" dirty="0" err="1"/>
              <a:t>label</a:t>
            </a:r>
            <a:r>
              <a:rPr lang="de-DE" sz="2100" dirty="0"/>
              <a:t> </a:t>
            </a:r>
            <a:r>
              <a:rPr lang="en-US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</a:t>
            </a:r>
            <a:r>
              <a:rPr lang="en-AT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T" sz="2100" dirty="0">
                <a:latin typeface="Calibri" panose="020F0502020204030204" pitchFamily="34" charset="0"/>
                <a:cs typeface="Calibri" panose="020F0502020204030204" pitchFamily="34" charset="0"/>
              </a:rPr>
              <a:t>(in packet header)</a:t>
            </a:r>
            <a:endParaRPr lang="de-DE" sz="2400" dirty="0"/>
          </a:p>
        </p:txBody>
      </p:sp>
      <p:sp>
        <p:nvSpPr>
          <p:cNvPr id="104" name="Shape 42"/>
          <p:cNvSpPr txBox="1">
            <a:spLocks/>
          </p:cNvSpPr>
          <p:nvPr/>
        </p:nvSpPr>
        <p:spPr>
          <a:xfrm>
            <a:off x="3963339" y="1821928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solidFill>
                  <a:schemeClr val="tx1"/>
                </a:solidFill>
                <a:latin typeface="Calibri" panose="020F0502020204030204" pitchFamily="34" charset="0"/>
              </a:rPr>
              <a:t>12</a:t>
            </a:r>
            <a:endParaRPr lang="en" sz="900" b="0" i="1" baseline="-25000" dirty="0">
              <a:solidFill>
                <a:schemeClr val="tx1"/>
              </a:solidFill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5" name="Shape 42"/>
          <p:cNvSpPr txBox="1">
            <a:spLocks/>
          </p:cNvSpPr>
          <p:nvPr/>
        </p:nvSpPr>
        <p:spPr>
          <a:xfrm>
            <a:off x="4030401" y="2247713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solidFill>
                  <a:schemeClr val="tx1"/>
                </a:solidFill>
                <a:latin typeface="Calibri" panose="020F0502020204030204" pitchFamily="34" charset="0"/>
              </a:rPr>
              <a:t>22</a:t>
            </a:r>
            <a:endParaRPr lang="en" sz="900" b="0" i="1" baseline="-25000" dirty="0">
              <a:solidFill>
                <a:schemeClr val="tx1"/>
              </a:solidFill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6" name="Shape 42"/>
          <p:cNvSpPr txBox="1">
            <a:spLocks/>
          </p:cNvSpPr>
          <p:nvPr/>
        </p:nvSpPr>
        <p:spPr>
          <a:xfrm>
            <a:off x="2350732" y="1443638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solidFill>
                  <a:schemeClr val="tx1"/>
                </a:solidFill>
                <a:latin typeface="Calibri" panose="020F0502020204030204" pitchFamily="34" charset="0"/>
              </a:rPr>
              <a:t>10</a:t>
            </a:r>
          </a:p>
          <a:p>
            <a:pPr algn="ctr"/>
            <a:r>
              <a:rPr lang="de-CH" sz="900" b="0" dirty="0">
                <a:solidFill>
                  <a:schemeClr val="tx1"/>
                </a:solidFill>
                <a:latin typeface="Calibri" panose="020F0502020204030204" pitchFamily="34" charset="0"/>
              </a:rPr>
              <a:t>20</a:t>
            </a:r>
            <a:endParaRPr lang="en" sz="900" b="0" i="1" baseline="-25000" dirty="0">
              <a:solidFill>
                <a:schemeClr val="tx1"/>
              </a:solidFill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7" name="Shape 42"/>
          <p:cNvSpPr txBox="1">
            <a:spLocks/>
          </p:cNvSpPr>
          <p:nvPr/>
        </p:nvSpPr>
        <p:spPr>
          <a:xfrm>
            <a:off x="3113949" y="1447588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solidFill>
                  <a:schemeClr val="tx1"/>
                </a:solidFill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solidFill>
                  <a:schemeClr val="tx1"/>
                </a:solidFill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solidFill>
                <a:schemeClr val="tx1"/>
              </a:solidFill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96" name="Cloud Callout 54"/>
          <p:cNvSpPr/>
          <p:nvPr/>
        </p:nvSpPr>
        <p:spPr bwMode="auto">
          <a:xfrm>
            <a:off x="4146416" y="4124634"/>
            <a:ext cx="1060100" cy="402560"/>
          </a:xfrm>
          <a:prstGeom prst="cloudCallout">
            <a:avLst>
              <a:gd name="adj1" fmla="val -46276"/>
              <a:gd name="adj2" fmla="val 49533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Calibri" pitchFamily="34" charset="0"/>
                <a:cs typeface="Calibri" pitchFamily="34" charset="0"/>
              </a:rPr>
              <a:t>Pop</a:t>
            </a:r>
          </a:p>
        </p:txBody>
      </p:sp>
      <p:sp>
        <p:nvSpPr>
          <p:cNvPr id="97" name="Cloud Callout 54"/>
          <p:cNvSpPr/>
          <p:nvPr/>
        </p:nvSpPr>
        <p:spPr bwMode="auto">
          <a:xfrm>
            <a:off x="1451724" y="3803099"/>
            <a:ext cx="1420235" cy="657695"/>
          </a:xfrm>
          <a:prstGeom prst="cloudCallout">
            <a:avLst>
              <a:gd name="adj1" fmla="val 57929"/>
              <a:gd name="adj2" fmla="val 55631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Calibri" pitchFamily="34" charset="0"/>
                <a:cs typeface="Calibri" pitchFamily="34" charset="0"/>
              </a:rPr>
              <a:t>Normal swap</a:t>
            </a:r>
          </a:p>
        </p:txBody>
      </p:sp>
      <p:sp>
        <p:nvSpPr>
          <p:cNvPr id="100" name="Text Placeholder 3"/>
          <p:cNvSpPr txBox="1">
            <a:spLocks/>
          </p:cNvSpPr>
          <p:nvPr/>
        </p:nvSpPr>
        <p:spPr>
          <a:xfrm>
            <a:off x="376854" y="3159522"/>
            <a:ext cx="6172200" cy="654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 dirty="0"/>
              <a:t>For </a:t>
            </a:r>
            <a:r>
              <a:rPr lang="de-CH" sz="2000" dirty="0" err="1"/>
              <a:t>failover</a:t>
            </a:r>
            <a:r>
              <a:rPr lang="de-CH" sz="2000" dirty="0"/>
              <a:t>: </a:t>
            </a:r>
            <a:r>
              <a:rPr lang="en-US" sz="20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de-CH" sz="2000" dirty="0"/>
              <a:t> and </a:t>
            </a:r>
            <a:r>
              <a:rPr lang="en-US" sz="20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</a:t>
            </a:r>
            <a:r>
              <a:rPr lang="de-CH" sz="2000" dirty="0">
                <a:solidFill>
                  <a:srgbClr val="FF0000"/>
                </a:solidFill>
              </a:rPr>
              <a:t> </a:t>
            </a:r>
            <a:r>
              <a:rPr lang="de-CH" sz="2000" dirty="0" err="1"/>
              <a:t>label</a:t>
            </a:r>
            <a:endParaRPr lang="de-DE" dirty="0"/>
          </a:p>
        </p:txBody>
      </p:sp>
      <p:sp>
        <p:nvSpPr>
          <p:cNvPr id="95" name="Cloud Callout 54"/>
          <p:cNvSpPr/>
          <p:nvPr/>
        </p:nvSpPr>
        <p:spPr bwMode="auto">
          <a:xfrm>
            <a:off x="993035" y="2400982"/>
            <a:ext cx="2428044" cy="1095473"/>
          </a:xfrm>
          <a:prstGeom prst="cloudCallout">
            <a:avLst>
              <a:gd name="adj1" fmla="val 31233"/>
              <a:gd name="adj2" fmla="val 81970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Calibri" pitchFamily="34" charset="0"/>
                <a:cs typeface="Calibri" pitchFamily="34" charset="0"/>
              </a:rPr>
              <a:t>If (v</a:t>
            </a:r>
            <a:r>
              <a:rPr lang="en-US" sz="1500" baseline="-25000" dirty="0">
                <a:latin typeface="Calibri" pitchFamily="34" charset="0"/>
                <a:cs typeface="Calibri" pitchFamily="34" charset="0"/>
              </a:rPr>
              <a:t>2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,v</a:t>
            </a:r>
            <a:r>
              <a:rPr lang="en-US" sz="1500" baseline="-25000" dirty="0">
                <a:latin typeface="Calibri" pitchFamily="34" charset="0"/>
                <a:cs typeface="Calibri" pitchFamily="34" charset="0"/>
              </a:rPr>
              <a:t>3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) failed, push 30 and forward to v</a:t>
            </a:r>
            <a:r>
              <a:rPr lang="en-US" sz="1500" baseline="-25000" dirty="0">
                <a:latin typeface="Calibri" pitchFamily="34" charset="0"/>
                <a:cs typeface="Calibri" pitchFamily="34" charset="0"/>
              </a:rPr>
              <a:t>6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.</a:t>
            </a:r>
          </a:p>
        </p:txBody>
      </p:sp>
      <p:sp>
        <p:nvSpPr>
          <p:cNvPr id="109" name="Shape 42"/>
          <p:cNvSpPr txBox="1">
            <a:spLocks/>
          </p:cNvSpPr>
          <p:nvPr/>
        </p:nvSpPr>
        <p:spPr>
          <a:xfrm>
            <a:off x="3233557" y="4498554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dirty="0">
                <a:solidFill>
                  <a:srgbClr val="FF0000"/>
                </a:solidFill>
                <a:latin typeface="Calibri" panose="020F0502020204030204" pitchFamily="34" charset="0"/>
              </a:rPr>
              <a:t>31</a:t>
            </a:r>
            <a:r>
              <a:rPr lang="de-CH" sz="900" b="0" dirty="0">
                <a:latin typeface="Calibri" panose="020F0502020204030204" pitchFamily="34" charset="0"/>
              </a:rPr>
              <a:t>|11</a:t>
            </a:r>
          </a:p>
          <a:p>
            <a:pPr algn="ctr"/>
            <a:r>
              <a:rPr lang="de-CH" sz="900" dirty="0">
                <a:solidFill>
                  <a:srgbClr val="FF0000"/>
                </a:solidFill>
                <a:latin typeface="Calibri" panose="020F0502020204030204" pitchFamily="34" charset="0"/>
              </a:rPr>
              <a:t>31</a:t>
            </a:r>
            <a:r>
              <a:rPr lang="de-CH" sz="900" b="0" dirty="0">
                <a:latin typeface="Calibri" panose="020F0502020204030204" pitchFamily="34" charset="0"/>
              </a:rPr>
              <a:t>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3" name="Rounded Rectangular Callout 53"/>
          <p:cNvSpPr/>
          <p:nvPr/>
        </p:nvSpPr>
        <p:spPr bwMode="auto">
          <a:xfrm>
            <a:off x="2079660" y="2595709"/>
            <a:ext cx="4482289" cy="482036"/>
          </a:xfrm>
          <a:prstGeom prst="wedgeRoundRectCallout">
            <a:avLst>
              <a:gd name="adj1" fmla="val 9369"/>
              <a:gd name="adj2" fmla="val -49081"/>
              <a:gd name="adj3" fmla="val 16667"/>
            </a:avLst>
          </a:prstGeom>
          <a:gradFill flip="none" rotWithShape="1">
            <a:gsLst>
              <a:gs pos="0">
                <a:srgbClr val="0033CC">
                  <a:tint val="66000"/>
                  <a:satMod val="160000"/>
                </a:srgbClr>
              </a:gs>
              <a:gs pos="50000">
                <a:srgbClr val="0033CC">
                  <a:tint val="44500"/>
                  <a:satMod val="160000"/>
                </a:srgbClr>
              </a:gs>
              <a:gs pos="100000">
                <a:srgbClr val="0033CC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2100" dirty="0">
                <a:latin typeface="Calibri" pitchFamily="34" charset="0"/>
                <a:cs typeface="Calibri" pitchFamily="34" charset="0"/>
              </a:rPr>
              <a:t>What about multiple link failures?</a:t>
            </a:r>
          </a:p>
        </p:txBody>
      </p:sp>
      <p:sp>
        <p:nvSpPr>
          <p:cNvPr id="108" name="Gewitterblitz 122"/>
          <p:cNvSpPr/>
          <p:nvPr/>
        </p:nvSpPr>
        <p:spPr>
          <a:xfrm>
            <a:off x="3392816" y="3913176"/>
            <a:ext cx="212225" cy="20732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38F2B62-2949-4BC5-9933-01C546BDAF7C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63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416436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B088A-8AFB-497F-BFC2-478D3F07C500}"/>
              </a:ext>
            </a:extLst>
          </p:cNvPr>
          <p:cNvSpPr/>
          <p:nvPr/>
        </p:nvSpPr>
        <p:spPr>
          <a:xfrm>
            <a:off x="467544" y="1316486"/>
            <a:ext cx="3312368" cy="36315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57200" y="34510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The FRR Problem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830191" y="1115834"/>
            <a:ext cx="3456384" cy="165618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sz="1700" dirty="0">
              <a:latin typeface="+mj-lt"/>
            </a:endParaRPr>
          </a:p>
          <a:p>
            <a:pPr marL="0" indent="0">
              <a:buNone/>
            </a:pPr>
            <a:r>
              <a:rPr lang="en-US" sz="1800" b="1" dirty="0">
                <a:cs typeface="Calibri" panose="020F0502020204030204" pitchFamily="34" charset="0"/>
              </a:rPr>
              <a:t>P</a:t>
            </a:r>
            <a:r>
              <a:rPr lang="en-AT" sz="1800" b="1" dirty="0">
                <a:cs typeface="Calibri" panose="020F0502020204030204" pitchFamily="34" charset="0"/>
              </a:rPr>
              <a:t>h</a:t>
            </a:r>
            <a:r>
              <a:rPr lang="de-DE" sz="1800" b="1" dirty="0">
                <a:cs typeface="Calibri" panose="020F0502020204030204" pitchFamily="34" charset="0"/>
              </a:rPr>
              <a:t>a</a:t>
            </a:r>
            <a:r>
              <a:rPr lang="en-AT" sz="1800" b="1" dirty="0">
                <a:cs typeface="Calibri" panose="020F0502020204030204" pitchFamily="34" charset="0"/>
              </a:rPr>
              <a:t>s</a:t>
            </a:r>
            <a:r>
              <a:rPr lang="de-DE" sz="1800" b="1" dirty="0">
                <a:cs typeface="Calibri" panose="020F0502020204030204" pitchFamily="34" charset="0"/>
              </a:rPr>
              <a:t>e</a:t>
            </a:r>
            <a:r>
              <a:rPr lang="en-AT" sz="1800" b="1" dirty="0">
                <a:cs typeface="Calibri" panose="020F0502020204030204" pitchFamily="34" charset="0"/>
              </a:rPr>
              <a:t> 1: </a:t>
            </a:r>
            <a:r>
              <a:rPr lang="de-DE" sz="1800" b="1" dirty="0">
                <a:cs typeface="Calibri" panose="020F0502020204030204" pitchFamily="34" charset="0"/>
              </a:rPr>
              <a:t>R</a:t>
            </a:r>
            <a:r>
              <a:rPr lang="en-AT" sz="1800" b="1" dirty="0">
                <a:cs typeface="Calibri" panose="020F0502020204030204" pitchFamily="34" charset="0"/>
              </a:rPr>
              <a:t>u</a:t>
            </a:r>
            <a:r>
              <a:rPr lang="de-DE" sz="1800" b="1" dirty="0">
                <a:cs typeface="Calibri" panose="020F0502020204030204" pitchFamily="34" charset="0"/>
              </a:rPr>
              <a:t>l</a:t>
            </a:r>
            <a:r>
              <a:rPr lang="en-AT" sz="1800" b="1" dirty="0">
                <a:cs typeface="Calibri" panose="020F0502020204030204" pitchFamily="34" charset="0"/>
              </a:rPr>
              <a:t>e </a:t>
            </a:r>
            <a:r>
              <a:rPr lang="de-DE" sz="1800" b="1" dirty="0">
                <a:cs typeface="Calibri" panose="020F0502020204030204" pitchFamily="34" charset="0"/>
              </a:rPr>
              <a:t>i</a:t>
            </a:r>
            <a:r>
              <a:rPr lang="en-AT" sz="1800" b="1" dirty="0">
                <a:cs typeface="Calibri" panose="020F0502020204030204" pitchFamily="34" charset="0"/>
              </a:rPr>
              <a:t>n</a:t>
            </a:r>
            <a:r>
              <a:rPr lang="de-DE" sz="1800" b="1" dirty="0">
                <a:cs typeface="Calibri" panose="020F0502020204030204" pitchFamily="34" charset="0"/>
              </a:rPr>
              <a:t>s</a:t>
            </a:r>
            <a:r>
              <a:rPr lang="en-AT" sz="1800" b="1" dirty="0">
                <a:cs typeface="Calibri" panose="020F0502020204030204" pitchFamily="34" charset="0"/>
              </a:rPr>
              <a:t>t</a:t>
            </a:r>
            <a:r>
              <a:rPr lang="de-DE" sz="1800" b="1" dirty="0">
                <a:cs typeface="Calibri" panose="020F0502020204030204" pitchFamily="34" charset="0"/>
              </a:rPr>
              <a:t>a</a:t>
            </a:r>
            <a:r>
              <a:rPr lang="en-AT" sz="1800" b="1" dirty="0">
                <a:cs typeface="Calibri" panose="020F0502020204030204" pitchFamily="34" charset="0"/>
              </a:rPr>
              <a:t>l</a:t>
            </a:r>
            <a:r>
              <a:rPr lang="de-DE" sz="1800" b="1" dirty="0">
                <a:cs typeface="Calibri" panose="020F0502020204030204" pitchFamily="34" charset="0"/>
              </a:rPr>
              <a:t>l</a:t>
            </a:r>
            <a:r>
              <a:rPr lang="en-AT" sz="1800" b="1" dirty="0">
                <a:cs typeface="Calibri" panose="020F0502020204030204" pitchFamily="34" charset="0"/>
              </a:rPr>
              <a:t>a</a:t>
            </a:r>
            <a:r>
              <a:rPr lang="de-DE" sz="1800" b="1" dirty="0">
                <a:cs typeface="Calibri" panose="020F0502020204030204" pitchFamily="34" charset="0"/>
              </a:rPr>
              <a:t>t</a:t>
            </a:r>
            <a:r>
              <a:rPr lang="en-AT" sz="1800" b="1" dirty="0">
                <a:cs typeface="Calibri" panose="020F0502020204030204" pitchFamily="34" charset="0"/>
              </a:rPr>
              <a:t>i</a:t>
            </a:r>
            <a:r>
              <a:rPr lang="de-DE" sz="1800" b="1" dirty="0">
                <a:cs typeface="Calibri" panose="020F0502020204030204" pitchFamily="34" charset="0"/>
              </a:rPr>
              <a:t>o</a:t>
            </a:r>
            <a:r>
              <a:rPr lang="en-AT" sz="1800" b="1" dirty="0">
                <a:cs typeface="Calibri" panose="020F0502020204030204" pitchFamily="34" charset="0"/>
              </a:rPr>
              <a:t>n</a:t>
            </a:r>
          </a:p>
          <a:p>
            <a:endParaRPr lang="en-AT" sz="1800" b="1" dirty="0">
              <a:solidFill>
                <a:srgbClr val="3366FF"/>
              </a:solidFill>
              <a:cs typeface="Calibri" panose="020F0502020204030204" pitchFamily="34" charset="0"/>
            </a:endParaRPr>
          </a:p>
        </p:txBody>
      </p:sp>
      <p:cxnSp>
        <p:nvCxnSpPr>
          <p:cNvPr id="31" name="Gerade Verbindung mit Pfeil 88">
            <a:extLst>
              <a:ext uri="{FF2B5EF4-FFF2-40B4-BE49-F238E27FC236}">
                <a16:creationId xmlns:a16="http://schemas.microsoft.com/office/drawing/2014/main" id="{EB81FFC9-CCF4-4F3D-9C59-BE2C8862AD2B}"/>
              </a:ext>
            </a:extLst>
          </p:cNvPr>
          <p:cNvCxnSpPr/>
          <p:nvPr/>
        </p:nvCxnSpPr>
        <p:spPr>
          <a:xfrm flipV="1">
            <a:off x="1545625" y="2402257"/>
            <a:ext cx="1282144" cy="19209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88">
            <a:extLst>
              <a:ext uri="{FF2B5EF4-FFF2-40B4-BE49-F238E27FC236}">
                <a16:creationId xmlns:a16="http://schemas.microsoft.com/office/drawing/2014/main" id="{0407C476-05C2-41CB-9264-FBD204AFAE08}"/>
              </a:ext>
            </a:extLst>
          </p:cNvPr>
          <p:cNvCxnSpPr>
            <a:cxnSpLocks/>
          </p:cNvCxnSpPr>
          <p:nvPr/>
        </p:nvCxnSpPr>
        <p:spPr>
          <a:xfrm>
            <a:off x="1724722" y="4273985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88">
            <a:extLst>
              <a:ext uri="{FF2B5EF4-FFF2-40B4-BE49-F238E27FC236}">
                <a16:creationId xmlns:a16="http://schemas.microsoft.com/office/drawing/2014/main" id="{DB51A02F-F2EF-4E69-B720-BD5F580C68B3}"/>
              </a:ext>
            </a:extLst>
          </p:cNvPr>
          <p:cNvCxnSpPr/>
          <p:nvPr/>
        </p:nvCxnSpPr>
        <p:spPr>
          <a:xfrm flipV="1">
            <a:off x="1496122" y="3579293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88">
            <a:extLst>
              <a:ext uri="{FF2B5EF4-FFF2-40B4-BE49-F238E27FC236}">
                <a16:creationId xmlns:a16="http://schemas.microsoft.com/office/drawing/2014/main" id="{14EDCC59-FA17-45D6-BB55-62C9816D3CB2}"/>
              </a:ext>
            </a:extLst>
          </p:cNvPr>
          <p:cNvCxnSpPr/>
          <p:nvPr/>
        </p:nvCxnSpPr>
        <p:spPr>
          <a:xfrm flipV="1">
            <a:off x="1463990" y="2633468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88">
            <a:extLst>
              <a:ext uri="{FF2B5EF4-FFF2-40B4-BE49-F238E27FC236}">
                <a16:creationId xmlns:a16="http://schemas.microsoft.com/office/drawing/2014/main" id="{F1B1355D-40AB-4AAA-85E7-9A703040A0D5}"/>
              </a:ext>
            </a:extLst>
          </p:cNvPr>
          <p:cNvCxnSpPr/>
          <p:nvPr/>
        </p:nvCxnSpPr>
        <p:spPr>
          <a:xfrm flipV="1">
            <a:off x="2827769" y="2633468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88">
            <a:extLst>
              <a:ext uri="{FF2B5EF4-FFF2-40B4-BE49-F238E27FC236}">
                <a16:creationId xmlns:a16="http://schemas.microsoft.com/office/drawing/2014/main" id="{EE93C953-9DFF-407C-9CF9-37B7ED515677}"/>
              </a:ext>
            </a:extLst>
          </p:cNvPr>
          <p:cNvCxnSpPr/>
          <p:nvPr/>
        </p:nvCxnSpPr>
        <p:spPr>
          <a:xfrm>
            <a:off x="1675220" y="3345917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88">
            <a:extLst>
              <a:ext uri="{FF2B5EF4-FFF2-40B4-BE49-F238E27FC236}">
                <a16:creationId xmlns:a16="http://schemas.microsoft.com/office/drawing/2014/main" id="{9EEB6DD6-562F-4B3D-BF61-7D394F161C2D}"/>
              </a:ext>
            </a:extLst>
          </p:cNvPr>
          <p:cNvCxnSpPr/>
          <p:nvPr/>
        </p:nvCxnSpPr>
        <p:spPr>
          <a:xfrm>
            <a:off x="1692590" y="2427734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hape 42">
            <a:extLst>
              <a:ext uri="{FF2B5EF4-FFF2-40B4-BE49-F238E27FC236}">
                <a16:creationId xmlns:a16="http://schemas.microsoft.com/office/drawing/2014/main" id="{95B2CEFA-20E8-426C-A76A-0C44C80812BA}"/>
              </a:ext>
            </a:extLst>
          </p:cNvPr>
          <p:cNvSpPr txBox="1">
            <a:spLocks/>
          </p:cNvSpPr>
          <p:nvPr/>
        </p:nvSpPr>
        <p:spPr>
          <a:xfrm>
            <a:off x="1200646" y="4142430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42" name="Shape 181">
            <a:extLst>
              <a:ext uri="{FF2B5EF4-FFF2-40B4-BE49-F238E27FC236}">
                <a16:creationId xmlns:a16="http://schemas.microsoft.com/office/drawing/2014/main" id="{F9811090-2D99-45C3-9C56-8A4ADEE8846B}"/>
              </a:ext>
            </a:extLst>
          </p:cNvPr>
          <p:cNvSpPr/>
          <p:nvPr/>
        </p:nvSpPr>
        <p:spPr>
          <a:xfrm>
            <a:off x="1235390" y="2186233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46" name="Shape 42">
            <a:extLst>
              <a:ext uri="{FF2B5EF4-FFF2-40B4-BE49-F238E27FC236}">
                <a16:creationId xmlns:a16="http://schemas.microsoft.com/office/drawing/2014/main" id="{78D3E4DD-774B-4011-B25E-C6F63BA7533B}"/>
              </a:ext>
            </a:extLst>
          </p:cNvPr>
          <p:cNvSpPr txBox="1">
            <a:spLocks/>
          </p:cNvSpPr>
          <p:nvPr/>
        </p:nvSpPr>
        <p:spPr>
          <a:xfrm>
            <a:off x="2536298" y="2256708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graphicFrame>
        <p:nvGraphicFramePr>
          <p:cNvPr id="50" name="Tabelle 53">
            <a:extLst>
              <a:ext uri="{FF2B5EF4-FFF2-40B4-BE49-F238E27FC236}">
                <a16:creationId xmlns:a16="http://schemas.microsoft.com/office/drawing/2014/main" id="{6D29DCC9-6EDB-4DE9-928A-07D78E74C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797216"/>
              </p:ext>
            </p:extLst>
          </p:nvPr>
        </p:nvGraphicFramePr>
        <p:xfrm>
          <a:off x="1299971" y="2274560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5" name="Shape 181">
            <a:extLst>
              <a:ext uri="{FF2B5EF4-FFF2-40B4-BE49-F238E27FC236}">
                <a16:creationId xmlns:a16="http://schemas.microsoft.com/office/drawing/2014/main" id="{F6D55ACD-BA62-4D79-8A42-6603495180AC}"/>
              </a:ext>
            </a:extLst>
          </p:cNvPr>
          <p:cNvSpPr/>
          <p:nvPr/>
        </p:nvSpPr>
        <p:spPr>
          <a:xfrm>
            <a:off x="2631373" y="2186233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56" name="Tabelle 53">
            <a:extLst>
              <a:ext uri="{FF2B5EF4-FFF2-40B4-BE49-F238E27FC236}">
                <a16:creationId xmlns:a16="http://schemas.microsoft.com/office/drawing/2014/main" id="{C2336A47-5F9E-4987-B902-55CC7727D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51567"/>
              </p:ext>
            </p:extLst>
          </p:nvPr>
        </p:nvGraphicFramePr>
        <p:xfrm>
          <a:off x="2695954" y="2274560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Shape 181">
            <a:extLst>
              <a:ext uri="{FF2B5EF4-FFF2-40B4-BE49-F238E27FC236}">
                <a16:creationId xmlns:a16="http://schemas.microsoft.com/office/drawing/2014/main" id="{0EFA386B-73B1-4E6F-913E-50F74FA29645}"/>
              </a:ext>
            </a:extLst>
          </p:cNvPr>
          <p:cNvSpPr/>
          <p:nvPr/>
        </p:nvSpPr>
        <p:spPr>
          <a:xfrm>
            <a:off x="1235390" y="3084078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58" name="Tabelle 53">
            <a:extLst>
              <a:ext uri="{FF2B5EF4-FFF2-40B4-BE49-F238E27FC236}">
                <a16:creationId xmlns:a16="http://schemas.microsoft.com/office/drawing/2014/main" id="{5948AD1C-57CC-4CAC-A270-7259E726B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154252"/>
              </p:ext>
            </p:extLst>
          </p:nvPr>
        </p:nvGraphicFramePr>
        <p:xfrm>
          <a:off x="1299971" y="3172405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0" name="Shape 181">
            <a:extLst>
              <a:ext uri="{FF2B5EF4-FFF2-40B4-BE49-F238E27FC236}">
                <a16:creationId xmlns:a16="http://schemas.microsoft.com/office/drawing/2014/main" id="{FD59E00A-42F6-447E-9780-262EF186BDAA}"/>
              </a:ext>
            </a:extLst>
          </p:cNvPr>
          <p:cNvSpPr/>
          <p:nvPr/>
        </p:nvSpPr>
        <p:spPr>
          <a:xfrm>
            <a:off x="2616958" y="3102896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61" name="Tabelle 53">
            <a:extLst>
              <a:ext uri="{FF2B5EF4-FFF2-40B4-BE49-F238E27FC236}">
                <a16:creationId xmlns:a16="http://schemas.microsoft.com/office/drawing/2014/main" id="{09EB956E-0095-48AE-BB1F-E210FA40C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124175"/>
              </p:ext>
            </p:extLst>
          </p:nvPr>
        </p:nvGraphicFramePr>
        <p:xfrm>
          <a:off x="2681539" y="3191223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" name="Shape 181">
            <a:extLst>
              <a:ext uri="{FF2B5EF4-FFF2-40B4-BE49-F238E27FC236}">
                <a16:creationId xmlns:a16="http://schemas.microsoft.com/office/drawing/2014/main" id="{7941F0BE-12FD-4928-BBA3-2CB8DE38F6F7}"/>
              </a:ext>
            </a:extLst>
          </p:cNvPr>
          <p:cNvSpPr/>
          <p:nvPr/>
        </p:nvSpPr>
        <p:spPr>
          <a:xfrm>
            <a:off x="1258981" y="4050073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63" name="Tabelle 53">
            <a:extLst>
              <a:ext uri="{FF2B5EF4-FFF2-40B4-BE49-F238E27FC236}">
                <a16:creationId xmlns:a16="http://schemas.microsoft.com/office/drawing/2014/main" id="{3E59617C-A738-4406-B5C3-63B387958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291717"/>
              </p:ext>
            </p:extLst>
          </p:nvPr>
        </p:nvGraphicFramePr>
        <p:xfrm>
          <a:off x="1323562" y="4138400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4" name="Shape 181">
            <a:extLst>
              <a:ext uri="{FF2B5EF4-FFF2-40B4-BE49-F238E27FC236}">
                <a16:creationId xmlns:a16="http://schemas.microsoft.com/office/drawing/2014/main" id="{38E2BF41-11DE-49DD-B224-93A54ECE8D5E}"/>
              </a:ext>
            </a:extLst>
          </p:cNvPr>
          <p:cNvSpPr/>
          <p:nvPr/>
        </p:nvSpPr>
        <p:spPr>
          <a:xfrm>
            <a:off x="2657544" y="4053519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65" name="Tabelle 53">
            <a:extLst>
              <a:ext uri="{FF2B5EF4-FFF2-40B4-BE49-F238E27FC236}">
                <a16:creationId xmlns:a16="http://schemas.microsoft.com/office/drawing/2014/main" id="{1C66CE9C-4F4F-491B-99EC-D0D0EB4FB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364375"/>
              </p:ext>
            </p:extLst>
          </p:nvPr>
        </p:nvGraphicFramePr>
        <p:xfrm>
          <a:off x="2722125" y="4141846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6" name="Cloud Callout 54">
            <a:extLst>
              <a:ext uri="{FF2B5EF4-FFF2-40B4-BE49-F238E27FC236}">
                <a16:creationId xmlns:a16="http://schemas.microsoft.com/office/drawing/2014/main" id="{E8039913-A682-43E8-BE63-F4085D492089}"/>
              </a:ext>
            </a:extLst>
          </p:cNvPr>
          <p:cNvSpPr/>
          <p:nvPr/>
        </p:nvSpPr>
        <p:spPr bwMode="auto">
          <a:xfrm>
            <a:off x="1341016" y="4604863"/>
            <a:ext cx="1842487" cy="432048"/>
          </a:xfrm>
          <a:prstGeom prst="cloudCallout">
            <a:avLst>
              <a:gd name="adj1" fmla="val -27346"/>
              <a:gd name="adj2" fmla="val -78109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T" sz="1600" dirty="0">
                <a:latin typeface="Calibri" pitchFamily="34" charset="0"/>
                <a:cs typeface="Calibri" pitchFamily="34" charset="0"/>
              </a:rPr>
              <a:t>i</a:t>
            </a:r>
            <a:r>
              <a:rPr lang="de-DE" sz="16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</a:t>
            </a:r>
            <a:r>
              <a:rPr lang="en-AT" sz="16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x </a:t>
            </a:r>
            <a:r>
              <a:rPr lang="en-AT" sz="16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</a:t>
            </a:r>
            <a:r>
              <a:rPr lang="en-AT" sz="1600" dirty="0" err="1">
                <a:latin typeface="Calibri" pitchFamily="34" charset="0"/>
                <a:cs typeface="Calibri" pitchFamily="34" charset="0"/>
              </a:rPr>
              <a:t>wd</a:t>
            </a:r>
            <a:r>
              <a:rPr lang="en-AT" sz="1600" dirty="0">
                <a:latin typeface="Calibri" pitchFamily="34" charset="0"/>
                <a:cs typeface="Calibri" pitchFamily="34" charset="0"/>
              </a:rPr>
              <a:t> to </a:t>
            </a:r>
            <a:r>
              <a:rPr lang="de-DE" sz="1600" dirty="0">
                <a:latin typeface="Calibri" pitchFamily="34" charset="0"/>
                <a:cs typeface="Calibri" pitchFamily="34" charset="0"/>
              </a:rPr>
              <a:t>y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2B799A0C-E264-464D-9CCE-EE2964E4C741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13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852325"/>
      </p:ext>
    </p:extLst>
  </p:cSld>
  <p:clrMapOvr>
    <a:masterClrMapping/>
  </p:clrMapOvr>
  <p:transition spd="slow">
    <p:cut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1550537" y="-110807"/>
            <a:ext cx="6172200" cy="857400"/>
          </a:xfrm>
        </p:spPr>
        <p:txBody>
          <a:bodyPr>
            <a:normAutofit fontScale="90000"/>
          </a:bodyPr>
          <a:lstStyle/>
          <a:p>
            <a:r>
              <a:rPr lang="de-DE" dirty="0"/>
              <a:t>2 </a:t>
            </a:r>
            <a:r>
              <a:rPr lang="de-DE" dirty="0" err="1"/>
              <a:t>Failures</a:t>
            </a:r>
            <a:r>
              <a:rPr lang="de-DE" dirty="0"/>
              <a:t>: Push </a:t>
            </a:r>
            <a:r>
              <a:rPr lang="de-DE" i="1" dirty="0" err="1">
                <a:solidFill>
                  <a:srgbClr val="C00000"/>
                </a:solidFill>
              </a:rPr>
              <a:t>Recursively</a:t>
            </a:r>
            <a:endParaRPr lang="de-DE" i="1" dirty="0">
              <a:solidFill>
                <a:srgbClr val="C00000"/>
              </a:solidFill>
            </a:endParaRPr>
          </a:p>
        </p:txBody>
      </p:sp>
      <p:cxnSp>
        <p:nvCxnSpPr>
          <p:cNvPr id="95" name="Gerade Verbindung mit Pfeil 72"/>
          <p:cNvCxnSpPr/>
          <p:nvPr/>
        </p:nvCxnSpPr>
        <p:spPr>
          <a:xfrm>
            <a:off x="3887952" y="1292504"/>
            <a:ext cx="572393" cy="3980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Shape 181"/>
          <p:cNvSpPr/>
          <p:nvPr/>
        </p:nvSpPr>
        <p:spPr>
          <a:xfrm>
            <a:off x="2086071" y="1010903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2" name="Shape 181"/>
          <p:cNvSpPr/>
          <p:nvPr/>
        </p:nvSpPr>
        <p:spPr>
          <a:xfrm>
            <a:off x="2842155" y="1010903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3" name="Shape 181"/>
          <p:cNvSpPr/>
          <p:nvPr/>
        </p:nvSpPr>
        <p:spPr>
          <a:xfrm>
            <a:off x="3619049" y="1010903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4" name="Shape 181"/>
          <p:cNvSpPr/>
          <p:nvPr/>
        </p:nvSpPr>
        <p:spPr>
          <a:xfrm>
            <a:off x="4438002" y="1010903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05" name="Gerade Verbindung mit Pfeil 2"/>
          <p:cNvCxnSpPr>
            <a:stCxn id="101" idx="3"/>
            <a:endCxn id="102" idx="1"/>
          </p:cNvCxnSpPr>
          <p:nvPr/>
        </p:nvCxnSpPr>
        <p:spPr>
          <a:xfrm>
            <a:off x="2428971" y="1172921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47"/>
          <p:cNvCxnSpPr/>
          <p:nvPr/>
        </p:nvCxnSpPr>
        <p:spPr>
          <a:xfrm>
            <a:off x="3185055" y="1172921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48"/>
          <p:cNvCxnSpPr>
            <a:endCxn id="104" idx="1"/>
          </p:cNvCxnSpPr>
          <p:nvPr/>
        </p:nvCxnSpPr>
        <p:spPr>
          <a:xfrm>
            <a:off x="3995145" y="1172921"/>
            <a:ext cx="4428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Shape 181"/>
          <p:cNvSpPr/>
          <p:nvPr/>
        </p:nvSpPr>
        <p:spPr>
          <a:xfrm>
            <a:off x="2089280" y="162768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9" name="Shape 181"/>
          <p:cNvSpPr/>
          <p:nvPr/>
        </p:nvSpPr>
        <p:spPr>
          <a:xfrm>
            <a:off x="2845364" y="162768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10" name="Shape 181"/>
          <p:cNvSpPr/>
          <p:nvPr/>
        </p:nvSpPr>
        <p:spPr>
          <a:xfrm>
            <a:off x="3622258" y="162768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11" name="Shape 181"/>
          <p:cNvSpPr/>
          <p:nvPr/>
        </p:nvSpPr>
        <p:spPr>
          <a:xfrm>
            <a:off x="4441211" y="162768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12" name="Gerade Verbindung mit Pfeil 53"/>
          <p:cNvCxnSpPr>
            <a:stCxn id="108" idx="3"/>
            <a:endCxn id="109" idx="1"/>
          </p:cNvCxnSpPr>
          <p:nvPr/>
        </p:nvCxnSpPr>
        <p:spPr>
          <a:xfrm>
            <a:off x="2432180" y="1789704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54"/>
          <p:cNvCxnSpPr/>
          <p:nvPr/>
        </p:nvCxnSpPr>
        <p:spPr>
          <a:xfrm>
            <a:off x="3188264" y="1789704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55"/>
          <p:cNvCxnSpPr/>
          <p:nvPr/>
        </p:nvCxnSpPr>
        <p:spPr>
          <a:xfrm>
            <a:off x="3998354" y="1789704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Shape 42"/>
          <p:cNvSpPr txBox="1">
            <a:spLocks/>
          </p:cNvSpPr>
          <p:nvPr/>
        </p:nvSpPr>
        <p:spPr>
          <a:xfrm>
            <a:off x="2029965" y="107454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16" name="Shape 42"/>
          <p:cNvSpPr txBox="1">
            <a:spLocks/>
          </p:cNvSpPr>
          <p:nvPr/>
        </p:nvSpPr>
        <p:spPr>
          <a:xfrm>
            <a:off x="2800796" y="107454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17" name="Shape 42"/>
          <p:cNvSpPr txBox="1">
            <a:spLocks/>
          </p:cNvSpPr>
          <p:nvPr/>
        </p:nvSpPr>
        <p:spPr>
          <a:xfrm>
            <a:off x="3571896" y="1063759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18" name="Shape 42"/>
          <p:cNvSpPr txBox="1">
            <a:spLocks/>
          </p:cNvSpPr>
          <p:nvPr/>
        </p:nvSpPr>
        <p:spPr>
          <a:xfrm>
            <a:off x="4395944" y="106375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4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19" name="Shape 42"/>
          <p:cNvSpPr txBox="1">
            <a:spLocks/>
          </p:cNvSpPr>
          <p:nvPr/>
        </p:nvSpPr>
        <p:spPr>
          <a:xfrm>
            <a:off x="2029965" y="1675430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5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20" name="Shape 42"/>
          <p:cNvSpPr txBox="1">
            <a:spLocks/>
          </p:cNvSpPr>
          <p:nvPr/>
        </p:nvSpPr>
        <p:spPr>
          <a:xfrm>
            <a:off x="2793549" y="1683687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21" name="Shape 42"/>
          <p:cNvSpPr txBox="1">
            <a:spLocks/>
          </p:cNvSpPr>
          <p:nvPr/>
        </p:nvSpPr>
        <p:spPr>
          <a:xfrm>
            <a:off x="3574825" y="1686831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7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22" name="Shape 42"/>
          <p:cNvSpPr txBox="1">
            <a:spLocks/>
          </p:cNvSpPr>
          <p:nvPr/>
        </p:nvSpPr>
        <p:spPr>
          <a:xfrm>
            <a:off x="4403534" y="1690569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8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123" name="Gerade Verbindung mit Pfeil 65"/>
          <p:cNvCxnSpPr>
            <a:endCxn id="109" idx="0"/>
          </p:cNvCxnSpPr>
          <p:nvPr/>
        </p:nvCxnSpPr>
        <p:spPr>
          <a:xfrm>
            <a:off x="3013605" y="1345722"/>
            <a:ext cx="3209" cy="281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67"/>
          <p:cNvCxnSpPr>
            <a:stCxn id="102" idx="2"/>
            <a:endCxn id="108" idx="0"/>
          </p:cNvCxnSpPr>
          <p:nvPr/>
        </p:nvCxnSpPr>
        <p:spPr>
          <a:xfrm flipH="1">
            <a:off x="2260729" y="1334938"/>
            <a:ext cx="752876" cy="292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74"/>
          <p:cNvCxnSpPr>
            <a:stCxn id="103" idx="2"/>
            <a:endCxn id="110" idx="0"/>
          </p:cNvCxnSpPr>
          <p:nvPr/>
        </p:nvCxnSpPr>
        <p:spPr>
          <a:xfrm>
            <a:off x="3790499" y="1334938"/>
            <a:ext cx="3209" cy="29274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77"/>
          <p:cNvCxnSpPr/>
          <p:nvPr/>
        </p:nvCxnSpPr>
        <p:spPr>
          <a:xfrm>
            <a:off x="1753221" y="972422"/>
            <a:ext cx="307272" cy="1620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79"/>
          <p:cNvCxnSpPr/>
          <p:nvPr/>
        </p:nvCxnSpPr>
        <p:spPr>
          <a:xfrm flipV="1">
            <a:off x="1782808" y="1239336"/>
            <a:ext cx="285662" cy="1264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82"/>
          <p:cNvCxnSpPr/>
          <p:nvPr/>
        </p:nvCxnSpPr>
        <p:spPr>
          <a:xfrm>
            <a:off x="4819281" y="1172921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84"/>
          <p:cNvCxnSpPr/>
          <p:nvPr/>
        </p:nvCxnSpPr>
        <p:spPr>
          <a:xfrm>
            <a:off x="4819281" y="1789704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Shape 42"/>
          <p:cNvSpPr txBox="1">
            <a:spLocks/>
          </p:cNvSpPr>
          <p:nvPr/>
        </p:nvSpPr>
        <p:spPr>
          <a:xfrm>
            <a:off x="1339371" y="808969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31" name="Shape 42"/>
          <p:cNvSpPr txBox="1">
            <a:spLocks/>
          </p:cNvSpPr>
          <p:nvPr/>
        </p:nvSpPr>
        <p:spPr>
          <a:xfrm>
            <a:off x="1347846" y="129923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32" name="Shape 42"/>
          <p:cNvSpPr txBox="1">
            <a:spLocks/>
          </p:cNvSpPr>
          <p:nvPr/>
        </p:nvSpPr>
        <p:spPr>
          <a:xfrm>
            <a:off x="5041483" y="1063758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33" name="Shape 42"/>
          <p:cNvSpPr txBox="1">
            <a:spLocks/>
          </p:cNvSpPr>
          <p:nvPr/>
        </p:nvSpPr>
        <p:spPr>
          <a:xfrm>
            <a:off x="5041482" y="1690569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34" name="Shape 181"/>
          <p:cNvSpPr/>
          <p:nvPr/>
        </p:nvSpPr>
        <p:spPr>
          <a:xfrm>
            <a:off x="2086070" y="231443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35" name="Shape 181"/>
          <p:cNvSpPr/>
          <p:nvPr/>
        </p:nvSpPr>
        <p:spPr>
          <a:xfrm>
            <a:off x="2842154" y="231443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36" name="Shape 181"/>
          <p:cNvSpPr/>
          <p:nvPr/>
        </p:nvSpPr>
        <p:spPr>
          <a:xfrm>
            <a:off x="3619049" y="231443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37" name="Shape 181"/>
          <p:cNvSpPr/>
          <p:nvPr/>
        </p:nvSpPr>
        <p:spPr>
          <a:xfrm>
            <a:off x="4438001" y="231443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38" name="Gerade Verbindung mit Pfeil 128"/>
          <p:cNvCxnSpPr>
            <a:stCxn id="134" idx="3"/>
            <a:endCxn id="135" idx="1"/>
          </p:cNvCxnSpPr>
          <p:nvPr/>
        </p:nvCxnSpPr>
        <p:spPr>
          <a:xfrm>
            <a:off x="2428970" y="2476456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29"/>
          <p:cNvCxnSpPr/>
          <p:nvPr/>
        </p:nvCxnSpPr>
        <p:spPr>
          <a:xfrm>
            <a:off x="3185054" y="2476456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 Verbindung mit Pfeil 130"/>
          <p:cNvCxnSpPr>
            <a:endCxn id="137" idx="1"/>
          </p:cNvCxnSpPr>
          <p:nvPr/>
        </p:nvCxnSpPr>
        <p:spPr>
          <a:xfrm>
            <a:off x="3995144" y="2476456"/>
            <a:ext cx="4428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Shape 181"/>
          <p:cNvSpPr/>
          <p:nvPr/>
        </p:nvSpPr>
        <p:spPr>
          <a:xfrm>
            <a:off x="2089279" y="293122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42" name="Shape 181"/>
          <p:cNvSpPr/>
          <p:nvPr/>
        </p:nvSpPr>
        <p:spPr>
          <a:xfrm>
            <a:off x="2845363" y="293122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43" name="Shape 181"/>
          <p:cNvSpPr/>
          <p:nvPr/>
        </p:nvSpPr>
        <p:spPr>
          <a:xfrm>
            <a:off x="3622257" y="293122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44" name="Shape 181"/>
          <p:cNvSpPr/>
          <p:nvPr/>
        </p:nvSpPr>
        <p:spPr>
          <a:xfrm>
            <a:off x="4441210" y="293122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45" name="Gerade Verbindung mit Pfeil 135"/>
          <p:cNvCxnSpPr>
            <a:stCxn id="141" idx="3"/>
            <a:endCxn id="142" idx="1"/>
          </p:cNvCxnSpPr>
          <p:nvPr/>
        </p:nvCxnSpPr>
        <p:spPr>
          <a:xfrm>
            <a:off x="2432179" y="309323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36"/>
          <p:cNvCxnSpPr/>
          <p:nvPr/>
        </p:nvCxnSpPr>
        <p:spPr>
          <a:xfrm>
            <a:off x="3188263" y="3093239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37"/>
          <p:cNvCxnSpPr/>
          <p:nvPr/>
        </p:nvCxnSpPr>
        <p:spPr>
          <a:xfrm>
            <a:off x="3998353" y="309323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Shape 42"/>
          <p:cNvSpPr txBox="1">
            <a:spLocks/>
          </p:cNvSpPr>
          <p:nvPr/>
        </p:nvSpPr>
        <p:spPr>
          <a:xfrm>
            <a:off x="2029965" y="237807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49" name="Shape 42"/>
          <p:cNvSpPr txBox="1">
            <a:spLocks/>
          </p:cNvSpPr>
          <p:nvPr/>
        </p:nvSpPr>
        <p:spPr>
          <a:xfrm>
            <a:off x="2800795" y="237807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0" name="Shape 42"/>
          <p:cNvSpPr txBox="1">
            <a:spLocks/>
          </p:cNvSpPr>
          <p:nvPr/>
        </p:nvSpPr>
        <p:spPr>
          <a:xfrm>
            <a:off x="3571896" y="236729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1" name="Shape 42"/>
          <p:cNvSpPr txBox="1">
            <a:spLocks/>
          </p:cNvSpPr>
          <p:nvPr/>
        </p:nvSpPr>
        <p:spPr>
          <a:xfrm>
            <a:off x="4395943" y="236729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4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2" name="Shape 42"/>
          <p:cNvSpPr txBox="1">
            <a:spLocks/>
          </p:cNvSpPr>
          <p:nvPr/>
        </p:nvSpPr>
        <p:spPr>
          <a:xfrm>
            <a:off x="2029965" y="297896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5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3" name="Shape 42"/>
          <p:cNvSpPr txBox="1">
            <a:spLocks/>
          </p:cNvSpPr>
          <p:nvPr/>
        </p:nvSpPr>
        <p:spPr>
          <a:xfrm>
            <a:off x="2793549" y="298722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4" name="Shape 42"/>
          <p:cNvSpPr txBox="1">
            <a:spLocks/>
          </p:cNvSpPr>
          <p:nvPr/>
        </p:nvSpPr>
        <p:spPr>
          <a:xfrm>
            <a:off x="3574824" y="2990366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7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5" name="Shape 42"/>
          <p:cNvSpPr txBox="1">
            <a:spLocks/>
          </p:cNvSpPr>
          <p:nvPr/>
        </p:nvSpPr>
        <p:spPr>
          <a:xfrm>
            <a:off x="4403533" y="299410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8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156" name="Gerade Verbindung mit Pfeil 146"/>
          <p:cNvCxnSpPr>
            <a:endCxn id="142" idx="0"/>
          </p:cNvCxnSpPr>
          <p:nvPr/>
        </p:nvCxnSpPr>
        <p:spPr>
          <a:xfrm>
            <a:off x="3013604" y="2649257"/>
            <a:ext cx="3209" cy="2819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47"/>
          <p:cNvCxnSpPr>
            <a:stCxn id="135" idx="2"/>
            <a:endCxn id="141" idx="0"/>
          </p:cNvCxnSpPr>
          <p:nvPr/>
        </p:nvCxnSpPr>
        <p:spPr>
          <a:xfrm flipH="1">
            <a:off x="2260729" y="2638474"/>
            <a:ext cx="752876" cy="292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48"/>
          <p:cNvCxnSpPr/>
          <p:nvPr/>
        </p:nvCxnSpPr>
        <p:spPr>
          <a:xfrm>
            <a:off x="3865701" y="2669336"/>
            <a:ext cx="701744" cy="24688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mit Pfeil 149"/>
          <p:cNvCxnSpPr>
            <a:stCxn id="136" idx="2"/>
            <a:endCxn id="143" idx="0"/>
          </p:cNvCxnSpPr>
          <p:nvPr/>
        </p:nvCxnSpPr>
        <p:spPr>
          <a:xfrm>
            <a:off x="3790498" y="2638474"/>
            <a:ext cx="3209" cy="292748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0"/>
          <p:cNvCxnSpPr/>
          <p:nvPr/>
        </p:nvCxnSpPr>
        <p:spPr>
          <a:xfrm>
            <a:off x="1753220" y="2275957"/>
            <a:ext cx="307272" cy="1620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51"/>
          <p:cNvCxnSpPr/>
          <p:nvPr/>
        </p:nvCxnSpPr>
        <p:spPr>
          <a:xfrm flipV="1">
            <a:off x="1782807" y="2542871"/>
            <a:ext cx="285662" cy="1264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52"/>
          <p:cNvCxnSpPr/>
          <p:nvPr/>
        </p:nvCxnSpPr>
        <p:spPr>
          <a:xfrm>
            <a:off x="4819280" y="2476456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53"/>
          <p:cNvCxnSpPr/>
          <p:nvPr/>
        </p:nvCxnSpPr>
        <p:spPr>
          <a:xfrm>
            <a:off x="4819280" y="3093239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Shape 42"/>
          <p:cNvSpPr txBox="1">
            <a:spLocks/>
          </p:cNvSpPr>
          <p:nvPr/>
        </p:nvSpPr>
        <p:spPr>
          <a:xfrm>
            <a:off x="1339370" y="211250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65" name="Shape 42"/>
          <p:cNvSpPr txBox="1">
            <a:spLocks/>
          </p:cNvSpPr>
          <p:nvPr/>
        </p:nvSpPr>
        <p:spPr>
          <a:xfrm>
            <a:off x="1347845" y="260276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66" name="Shape 42"/>
          <p:cNvSpPr txBox="1">
            <a:spLocks/>
          </p:cNvSpPr>
          <p:nvPr/>
        </p:nvSpPr>
        <p:spPr>
          <a:xfrm>
            <a:off x="5041482" y="2367294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67" name="Shape 42"/>
          <p:cNvSpPr txBox="1">
            <a:spLocks/>
          </p:cNvSpPr>
          <p:nvPr/>
        </p:nvSpPr>
        <p:spPr>
          <a:xfrm>
            <a:off x="5041482" y="2994104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68" name="Shape 181"/>
          <p:cNvSpPr/>
          <p:nvPr/>
        </p:nvSpPr>
        <p:spPr>
          <a:xfrm>
            <a:off x="2086070" y="3693335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69" name="Shape 181"/>
          <p:cNvSpPr/>
          <p:nvPr/>
        </p:nvSpPr>
        <p:spPr>
          <a:xfrm>
            <a:off x="2842154" y="3693335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70" name="Shape 181"/>
          <p:cNvSpPr/>
          <p:nvPr/>
        </p:nvSpPr>
        <p:spPr>
          <a:xfrm>
            <a:off x="3619048" y="3693335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71" name="Shape 181"/>
          <p:cNvSpPr/>
          <p:nvPr/>
        </p:nvSpPr>
        <p:spPr>
          <a:xfrm>
            <a:off x="4438001" y="3693335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72" name="Gerade Verbindung mit Pfeil 162"/>
          <p:cNvCxnSpPr>
            <a:stCxn id="168" idx="3"/>
            <a:endCxn id="169" idx="1"/>
          </p:cNvCxnSpPr>
          <p:nvPr/>
        </p:nvCxnSpPr>
        <p:spPr>
          <a:xfrm>
            <a:off x="2428970" y="3855353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mit Pfeil 163"/>
          <p:cNvCxnSpPr/>
          <p:nvPr/>
        </p:nvCxnSpPr>
        <p:spPr>
          <a:xfrm>
            <a:off x="3185054" y="3855353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64"/>
          <p:cNvCxnSpPr>
            <a:endCxn id="171" idx="1"/>
          </p:cNvCxnSpPr>
          <p:nvPr/>
        </p:nvCxnSpPr>
        <p:spPr>
          <a:xfrm>
            <a:off x="3995144" y="3855353"/>
            <a:ext cx="4428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Shape 181"/>
          <p:cNvSpPr/>
          <p:nvPr/>
        </p:nvSpPr>
        <p:spPr>
          <a:xfrm>
            <a:off x="2086070" y="445544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76" name="Shape 181"/>
          <p:cNvSpPr/>
          <p:nvPr/>
        </p:nvSpPr>
        <p:spPr>
          <a:xfrm>
            <a:off x="2842154" y="445544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77" name="Shape 181"/>
          <p:cNvSpPr/>
          <p:nvPr/>
        </p:nvSpPr>
        <p:spPr>
          <a:xfrm>
            <a:off x="3619048" y="445544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78" name="Shape 181"/>
          <p:cNvSpPr/>
          <p:nvPr/>
        </p:nvSpPr>
        <p:spPr>
          <a:xfrm>
            <a:off x="4438001" y="445544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79" name="Gerade Verbindung mit Pfeil 169"/>
          <p:cNvCxnSpPr>
            <a:stCxn id="175" idx="3"/>
            <a:endCxn id="176" idx="1"/>
          </p:cNvCxnSpPr>
          <p:nvPr/>
        </p:nvCxnSpPr>
        <p:spPr>
          <a:xfrm>
            <a:off x="2428970" y="4617466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0"/>
          <p:cNvCxnSpPr/>
          <p:nvPr/>
        </p:nvCxnSpPr>
        <p:spPr>
          <a:xfrm>
            <a:off x="3185054" y="4617466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mit Pfeil 171"/>
          <p:cNvCxnSpPr/>
          <p:nvPr/>
        </p:nvCxnSpPr>
        <p:spPr>
          <a:xfrm>
            <a:off x="3995144" y="4617466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Shape 42"/>
          <p:cNvSpPr txBox="1">
            <a:spLocks/>
          </p:cNvSpPr>
          <p:nvPr/>
        </p:nvSpPr>
        <p:spPr>
          <a:xfrm>
            <a:off x="2029964" y="375697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3" name="Shape 42"/>
          <p:cNvSpPr txBox="1">
            <a:spLocks/>
          </p:cNvSpPr>
          <p:nvPr/>
        </p:nvSpPr>
        <p:spPr>
          <a:xfrm>
            <a:off x="2800794" y="375697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4" name="Shape 42"/>
          <p:cNvSpPr txBox="1">
            <a:spLocks/>
          </p:cNvSpPr>
          <p:nvPr/>
        </p:nvSpPr>
        <p:spPr>
          <a:xfrm>
            <a:off x="3571895" y="374619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5" name="Shape 42"/>
          <p:cNvSpPr txBox="1">
            <a:spLocks/>
          </p:cNvSpPr>
          <p:nvPr/>
        </p:nvSpPr>
        <p:spPr>
          <a:xfrm>
            <a:off x="4395942" y="3746191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4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6" name="Shape 42"/>
          <p:cNvSpPr txBox="1">
            <a:spLocks/>
          </p:cNvSpPr>
          <p:nvPr/>
        </p:nvSpPr>
        <p:spPr>
          <a:xfrm>
            <a:off x="2026755" y="450319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5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7" name="Shape 42"/>
          <p:cNvSpPr txBox="1">
            <a:spLocks/>
          </p:cNvSpPr>
          <p:nvPr/>
        </p:nvSpPr>
        <p:spPr>
          <a:xfrm>
            <a:off x="2790339" y="451144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8" name="Shape 42"/>
          <p:cNvSpPr txBox="1">
            <a:spLocks/>
          </p:cNvSpPr>
          <p:nvPr/>
        </p:nvSpPr>
        <p:spPr>
          <a:xfrm>
            <a:off x="3571615" y="451459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7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9" name="Shape 42"/>
          <p:cNvSpPr txBox="1">
            <a:spLocks/>
          </p:cNvSpPr>
          <p:nvPr/>
        </p:nvSpPr>
        <p:spPr>
          <a:xfrm>
            <a:off x="4400324" y="4518330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8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190" name="Gerade Verbindung mit Pfeil 180"/>
          <p:cNvCxnSpPr>
            <a:stCxn id="169" idx="2"/>
            <a:endCxn id="176" idx="0"/>
          </p:cNvCxnSpPr>
          <p:nvPr/>
        </p:nvCxnSpPr>
        <p:spPr>
          <a:xfrm>
            <a:off x="3013604" y="4017371"/>
            <a:ext cx="0" cy="438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mit Pfeil 181"/>
          <p:cNvCxnSpPr>
            <a:stCxn id="169" idx="2"/>
            <a:endCxn id="175" idx="0"/>
          </p:cNvCxnSpPr>
          <p:nvPr/>
        </p:nvCxnSpPr>
        <p:spPr>
          <a:xfrm flipH="1">
            <a:off x="2257520" y="4017371"/>
            <a:ext cx="756084" cy="4380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mit Pfeil 182"/>
          <p:cNvCxnSpPr/>
          <p:nvPr/>
        </p:nvCxnSpPr>
        <p:spPr>
          <a:xfrm>
            <a:off x="3865700" y="4048234"/>
            <a:ext cx="701693" cy="33280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mit Pfeil 183"/>
          <p:cNvCxnSpPr>
            <a:stCxn id="170" idx="2"/>
            <a:endCxn id="177" idx="0"/>
          </p:cNvCxnSpPr>
          <p:nvPr/>
        </p:nvCxnSpPr>
        <p:spPr>
          <a:xfrm>
            <a:off x="3790498" y="4017371"/>
            <a:ext cx="0" cy="438077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mit Pfeil 184"/>
          <p:cNvCxnSpPr/>
          <p:nvPr/>
        </p:nvCxnSpPr>
        <p:spPr>
          <a:xfrm>
            <a:off x="1753220" y="3654854"/>
            <a:ext cx="307272" cy="1620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mit Pfeil 185"/>
          <p:cNvCxnSpPr/>
          <p:nvPr/>
        </p:nvCxnSpPr>
        <p:spPr>
          <a:xfrm flipV="1">
            <a:off x="1782806" y="3921768"/>
            <a:ext cx="285662" cy="1264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mit Pfeil 186"/>
          <p:cNvCxnSpPr/>
          <p:nvPr/>
        </p:nvCxnSpPr>
        <p:spPr>
          <a:xfrm>
            <a:off x="4819280" y="3855353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mit Pfeil 187"/>
          <p:cNvCxnSpPr/>
          <p:nvPr/>
        </p:nvCxnSpPr>
        <p:spPr>
          <a:xfrm>
            <a:off x="4816071" y="4617466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Shape 42"/>
          <p:cNvSpPr txBox="1">
            <a:spLocks/>
          </p:cNvSpPr>
          <p:nvPr/>
        </p:nvSpPr>
        <p:spPr>
          <a:xfrm>
            <a:off x="1339369" y="349140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99" name="Shape 42"/>
          <p:cNvSpPr txBox="1">
            <a:spLocks/>
          </p:cNvSpPr>
          <p:nvPr/>
        </p:nvSpPr>
        <p:spPr>
          <a:xfrm>
            <a:off x="1347844" y="3981666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0" name="Shape 42"/>
          <p:cNvSpPr txBox="1">
            <a:spLocks/>
          </p:cNvSpPr>
          <p:nvPr/>
        </p:nvSpPr>
        <p:spPr>
          <a:xfrm>
            <a:off x="5041482" y="3746191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1" name="Shape 42"/>
          <p:cNvSpPr txBox="1">
            <a:spLocks/>
          </p:cNvSpPr>
          <p:nvPr/>
        </p:nvSpPr>
        <p:spPr>
          <a:xfrm>
            <a:off x="5038272" y="4518330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2" name="Shape 42"/>
          <p:cNvSpPr txBox="1">
            <a:spLocks/>
          </p:cNvSpPr>
          <p:nvPr/>
        </p:nvSpPr>
        <p:spPr>
          <a:xfrm>
            <a:off x="3881394" y="940443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3" name="Shape 42"/>
          <p:cNvSpPr txBox="1">
            <a:spLocks/>
          </p:cNvSpPr>
          <p:nvPr/>
        </p:nvSpPr>
        <p:spPr>
          <a:xfrm>
            <a:off x="3905864" y="1324581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22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4" name="Shape 42"/>
          <p:cNvSpPr txBox="1">
            <a:spLocks/>
          </p:cNvSpPr>
          <p:nvPr/>
        </p:nvSpPr>
        <p:spPr>
          <a:xfrm>
            <a:off x="2305468" y="1822486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10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20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5" name="Shape 42"/>
          <p:cNvSpPr txBox="1">
            <a:spLocks/>
          </p:cNvSpPr>
          <p:nvPr/>
        </p:nvSpPr>
        <p:spPr>
          <a:xfrm>
            <a:off x="3073991" y="1835974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6" name="Shape 42"/>
          <p:cNvSpPr txBox="1">
            <a:spLocks/>
          </p:cNvSpPr>
          <p:nvPr/>
        </p:nvSpPr>
        <p:spPr>
          <a:xfrm>
            <a:off x="3898374" y="2242870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7" name="Shape 42"/>
          <p:cNvSpPr txBox="1">
            <a:spLocks/>
          </p:cNvSpPr>
          <p:nvPr/>
        </p:nvSpPr>
        <p:spPr>
          <a:xfrm>
            <a:off x="3922844" y="2627008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22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8" name="Shape 42"/>
          <p:cNvSpPr txBox="1">
            <a:spLocks/>
          </p:cNvSpPr>
          <p:nvPr/>
        </p:nvSpPr>
        <p:spPr>
          <a:xfrm>
            <a:off x="2322320" y="3211398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10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20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9" name="Shape 42"/>
          <p:cNvSpPr txBox="1">
            <a:spLocks/>
          </p:cNvSpPr>
          <p:nvPr/>
        </p:nvSpPr>
        <p:spPr>
          <a:xfrm>
            <a:off x="3098777" y="3242910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0" name="Shape 42"/>
          <p:cNvSpPr txBox="1">
            <a:spLocks/>
          </p:cNvSpPr>
          <p:nvPr/>
        </p:nvSpPr>
        <p:spPr>
          <a:xfrm>
            <a:off x="3915226" y="3631781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1" name="Shape 42"/>
          <p:cNvSpPr txBox="1">
            <a:spLocks/>
          </p:cNvSpPr>
          <p:nvPr/>
        </p:nvSpPr>
        <p:spPr>
          <a:xfrm>
            <a:off x="3939696" y="4015919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22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2" name="Shape 42"/>
          <p:cNvSpPr txBox="1">
            <a:spLocks/>
          </p:cNvSpPr>
          <p:nvPr/>
        </p:nvSpPr>
        <p:spPr>
          <a:xfrm>
            <a:off x="2964285" y="2367116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30|11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30|21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3" name="Shape 42"/>
          <p:cNvSpPr txBox="1">
            <a:spLocks/>
          </p:cNvSpPr>
          <p:nvPr/>
        </p:nvSpPr>
        <p:spPr>
          <a:xfrm>
            <a:off x="3300910" y="2380095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4" name="Shape 42"/>
          <p:cNvSpPr txBox="1">
            <a:spLocks/>
          </p:cNvSpPr>
          <p:nvPr/>
        </p:nvSpPr>
        <p:spPr>
          <a:xfrm>
            <a:off x="3059349" y="2884952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31|11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31|21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5" name="Shape 42"/>
          <p:cNvSpPr txBox="1">
            <a:spLocks/>
          </p:cNvSpPr>
          <p:nvPr/>
        </p:nvSpPr>
        <p:spPr>
          <a:xfrm>
            <a:off x="1764488" y="3801571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40|30|11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40|30|21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6" name="Shape 42"/>
          <p:cNvSpPr txBox="1">
            <a:spLocks/>
          </p:cNvSpPr>
          <p:nvPr/>
        </p:nvSpPr>
        <p:spPr>
          <a:xfrm>
            <a:off x="2305468" y="4460562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30|11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30|21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7" name="Shape 42"/>
          <p:cNvSpPr txBox="1">
            <a:spLocks/>
          </p:cNvSpPr>
          <p:nvPr/>
        </p:nvSpPr>
        <p:spPr>
          <a:xfrm>
            <a:off x="3318207" y="3853693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8" name="Shape 42"/>
          <p:cNvSpPr txBox="1">
            <a:spLocks/>
          </p:cNvSpPr>
          <p:nvPr/>
        </p:nvSpPr>
        <p:spPr>
          <a:xfrm>
            <a:off x="3063283" y="4498141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31|11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31|21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9" name="Shape 42"/>
          <p:cNvSpPr txBox="1">
            <a:spLocks/>
          </p:cNvSpPr>
          <p:nvPr/>
        </p:nvSpPr>
        <p:spPr>
          <a:xfrm>
            <a:off x="5942195" y="1283637"/>
            <a:ext cx="1936763" cy="39535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  <a:r>
              <a:rPr lang="de-CH" sz="1800" b="0" dirty="0">
                <a:latin typeface="Calibri" panose="020F0502020204030204" pitchFamily="34" charset="0"/>
              </a:rPr>
              <a:t> Routing</a:t>
            </a:r>
            <a:endParaRPr lang="en" sz="18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20" name="Gewitterblitz 1028"/>
          <p:cNvSpPr/>
          <p:nvPr/>
        </p:nvSpPr>
        <p:spPr>
          <a:xfrm>
            <a:off x="3278953" y="2380324"/>
            <a:ext cx="212225" cy="20732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21" name="Gewitterblitz 221"/>
          <p:cNvSpPr/>
          <p:nvPr/>
        </p:nvSpPr>
        <p:spPr>
          <a:xfrm>
            <a:off x="3234958" y="3753464"/>
            <a:ext cx="212225" cy="20732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22" name="Gewitterblitz 222"/>
          <p:cNvSpPr/>
          <p:nvPr/>
        </p:nvSpPr>
        <p:spPr>
          <a:xfrm>
            <a:off x="2914144" y="4155697"/>
            <a:ext cx="212225" cy="20732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23" name="Shape 42"/>
          <p:cNvSpPr txBox="1">
            <a:spLocks/>
          </p:cNvSpPr>
          <p:nvPr/>
        </p:nvSpPr>
        <p:spPr>
          <a:xfrm>
            <a:off x="5966670" y="2363523"/>
            <a:ext cx="2161112" cy="66460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failure</a:t>
            </a:r>
            <a:r>
              <a:rPr lang="de-CH" sz="1800" b="0" dirty="0">
                <a:latin typeface="Calibri" panose="020F0502020204030204" pitchFamily="34" charset="0"/>
              </a:rPr>
              <a:t>: push 30: route </a:t>
            </a:r>
            <a:r>
              <a:rPr lang="de-CH" sz="1800" b="0" dirty="0" err="1">
                <a:latin typeface="Calibri" panose="020F0502020204030204" pitchFamily="34" charset="0"/>
              </a:rPr>
              <a:t>around</a:t>
            </a:r>
            <a:r>
              <a:rPr lang="de-CH" sz="1800" b="0" dirty="0">
                <a:latin typeface="Calibri" panose="020F0502020204030204" pitchFamily="34" charset="0"/>
              </a:rPr>
              <a:t> (v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r>
              <a:rPr lang="de-CH" sz="1800" b="0" dirty="0">
                <a:latin typeface="Calibri" panose="020F0502020204030204" pitchFamily="34" charset="0"/>
              </a:rPr>
              <a:t>,v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r>
              <a:rPr lang="de-CH" sz="1800" b="0" dirty="0">
                <a:latin typeface="Calibri" panose="020F0502020204030204" pitchFamily="34" charset="0"/>
              </a:rPr>
              <a:t>)</a:t>
            </a:r>
            <a:endParaRPr lang="en" sz="18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24" name="Shape 42"/>
          <p:cNvSpPr txBox="1">
            <a:spLocks/>
          </p:cNvSpPr>
          <p:nvPr/>
        </p:nvSpPr>
        <p:spPr>
          <a:xfrm>
            <a:off x="5892625" y="3649361"/>
            <a:ext cx="2256656" cy="66460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failures</a:t>
            </a:r>
            <a:r>
              <a:rPr lang="de-CH" sz="1800" b="0" dirty="0">
                <a:latin typeface="Calibri" panose="020F0502020204030204" pitchFamily="34" charset="0"/>
              </a:rPr>
              <a:t>: </a:t>
            </a:r>
          </a:p>
          <a:p>
            <a:pPr algn="ctr"/>
            <a:r>
              <a:rPr lang="de-CH" sz="1800" b="0" dirty="0" err="1">
                <a:latin typeface="Calibri" panose="020F0502020204030204" pitchFamily="34" charset="0"/>
              </a:rPr>
              <a:t>first</a:t>
            </a:r>
            <a:r>
              <a:rPr lang="de-CH" sz="1800" b="0" dirty="0">
                <a:latin typeface="Calibri" panose="020F0502020204030204" pitchFamily="34" charset="0"/>
              </a:rPr>
              <a:t> push 30: route </a:t>
            </a:r>
            <a:r>
              <a:rPr lang="de-CH" sz="1800" b="0" dirty="0" err="1">
                <a:latin typeface="Calibri" panose="020F0502020204030204" pitchFamily="34" charset="0"/>
              </a:rPr>
              <a:t>around</a:t>
            </a:r>
            <a:r>
              <a:rPr lang="de-CH" sz="1800" b="0" dirty="0">
                <a:latin typeface="Calibri" panose="020F0502020204030204" pitchFamily="34" charset="0"/>
              </a:rPr>
              <a:t> (v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r>
              <a:rPr lang="de-CH" sz="1800" b="0" dirty="0">
                <a:latin typeface="Calibri" panose="020F0502020204030204" pitchFamily="34" charset="0"/>
              </a:rPr>
              <a:t>,v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r>
              <a:rPr lang="de-CH" sz="1800" b="0" dirty="0">
                <a:latin typeface="Calibri" panose="020F0502020204030204" pitchFamily="34" charset="0"/>
              </a:rPr>
              <a:t>)</a:t>
            </a:r>
            <a:endParaRPr lang="en" sz="18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25" name="Shape 42"/>
          <p:cNvSpPr txBox="1">
            <a:spLocks/>
          </p:cNvSpPr>
          <p:nvPr/>
        </p:nvSpPr>
        <p:spPr>
          <a:xfrm>
            <a:off x="5966670" y="4306477"/>
            <a:ext cx="2256656" cy="66460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Push </a:t>
            </a:r>
            <a:r>
              <a:rPr lang="de-CH" sz="1800" i="1" dirty="0" err="1">
                <a:solidFill>
                  <a:srgbClr val="C00000"/>
                </a:solidFill>
                <a:latin typeface="Calibri" panose="020F0502020204030204" pitchFamily="34" charset="0"/>
              </a:rPr>
              <a:t>recursively</a:t>
            </a:r>
            <a:r>
              <a:rPr lang="de-CH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de-CH" sz="1800" b="0" dirty="0">
                <a:latin typeface="Calibri" panose="020F0502020204030204" pitchFamily="34" charset="0"/>
              </a:rPr>
              <a:t>40: route </a:t>
            </a:r>
            <a:r>
              <a:rPr lang="de-CH" sz="1800" b="0" dirty="0" err="1">
                <a:latin typeface="Calibri" panose="020F0502020204030204" pitchFamily="34" charset="0"/>
              </a:rPr>
              <a:t>around</a:t>
            </a:r>
            <a:r>
              <a:rPr lang="de-CH" sz="1800" b="0" dirty="0">
                <a:latin typeface="Calibri" panose="020F0502020204030204" pitchFamily="34" charset="0"/>
              </a:rPr>
              <a:t> (v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r>
              <a:rPr lang="de-CH" sz="1800" b="0" dirty="0">
                <a:latin typeface="Calibri" panose="020F0502020204030204" pitchFamily="34" charset="0"/>
              </a:rPr>
              <a:t>,v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r>
              <a:rPr lang="de-CH" sz="1800" b="0" dirty="0">
                <a:latin typeface="Calibri" panose="020F0502020204030204" pitchFamily="34" charset="0"/>
              </a:rPr>
              <a:t>)</a:t>
            </a:r>
            <a:endParaRPr lang="en" sz="18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26" name="Cloud Callout 54"/>
          <p:cNvSpPr/>
          <p:nvPr/>
        </p:nvSpPr>
        <p:spPr bwMode="auto">
          <a:xfrm>
            <a:off x="3385112" y="3223021"/>
            <a:ext cx="1218070" cy="385883"/>
          </a:xfrm>
          <a:prstGeom prst="cloudCallout">
            <a:avLst>
              <a:gd name="adj1" fmla="val -46276"/>
              <a:gd name="adj2" fmla="val 49533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Calibri" pitchFamily="34" charset="0"/>
                <a:cs typeface="Calibri" pitchFamily="34" charset="0"/>
              </a:rPr>
              <a:t>Push 30</a:t>
            </a:r>
          </a:p>
        </p:txBody>
      </p:sp>
      <p:sp>
        <p:nvSpPr>
          <p:cNvPr id="227" name="Cloud Callout 54"/>
          <p:cNvSpPr/>
          <p:nvPr/>
        </p:nvSpPr>
        <p:spPr bwMode="auto">
          <a:xfrm>
            <a:off x="1568067" y="3601894"/>
            <a:ext cx="1218070" cy="385883"/>
          </a:xfrm>
          <a:prstGeom prst="cloudCallout">
            <a:avLst>
              <a:gd name="adj1" fmla="val 37586"/>
              <a:gd name="adj2" fmla="val 85190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Calibri" pitchFamily="34" charset="0"/>
                <a:cs typeface="Calibri" pitchFamily="34" charset="0"/>
              </a:rPr>
              <a:t>Push 40</a:t>
            </a:r>
          </a:p>
        </p:txBody>
      </p:sp>
      <p:sp>
        <p:nvSpPr>
          <p:cNvPr id="228" name="Shape 42"/>
          <p:cNvSpPr txBox="1">
            <a:spLocks/>
          </p:cNvSpPr>
          <p:nvPr/>
        </p:nvSpPr>
        <p:spPr>
          <a:xfrm>
            <a:off x="2265343" y="545276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10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20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29" name="Shape 42"/>
          <p:cNvSpPr txBox="1">
            <a:spLocks/>
          </p:cNvSpPr>
          <p:nvPr/>
        </p:nvSpPr>
        <p:spPr>
          <a:xfrm>
            <a:off x="3042552" y="541096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31" name="Cloud Callout 54"/>
          <p:cNvSpPr/>
          <p:nvPr/>
        </p:nvSpPr>
        <p:spPr bwMode="auto">
          <a:xfrm>
            <a:off x="791730" y="4647038"/>
            <a:ext cx="954154" cy="439514"/>
          </a:xfrm>
          <a:prstGeom prst="cloudCallout">
            <a:avLst>
              <a:gd name="adj1" fmla="val 74359"/>
              <a:gd name="adj2" fmla="val -50283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Calibri" pitchFamily="34" charset="0"/>
                <a:cs typeface="Calibri" pitchFamily="34" charset="0"/>
              </a:rPr>
              <a:t>pop</a:t>
            </a:r>
          </a:p>
        </p:txBody>
      </p:sp>
      <p:sp>
        <p:nvSpPr>
          <p:cNvPr id="232" name="Cloud Callout 54"/>
          <p:cNvSpPr/>
          <p:nvPr/>
        </p:nvSpPr>
        <p:spPr bwMode="auto">
          <a:xfrm>
            <a:off x="3944733" y="4668889"/>
            <a:ext cx="954154" cy="439514"/>
          </a:xfrm>
          <a:prstGeom prst="cloudCallout">
            <a:avLst>
              <a:gd name="adj1" fmla="val -57134"/>
              <a:gd name="adj2" fmla="val -3818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Calibri" pitchFamily="34" charset="0"/>
                <a:cs typeface="Calibri" pitchFamily="34" charset="0"/>
              </a:rPr>
              <a:t>pop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F3E43A8-A3E9-4E54-8293-53A2F809B109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517340"/>
      </p:ext>
    </p:extLst>
  </p:cSld>
  <p:clrMapOvr>
    <a:masterClrMapping/>
  </p:clrMapOvr>
  <p:transition spd="slow"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42"/>
          <p:cNvSpPr txBox="1">
            <a:spLocks/>
          </p:cNvSpPr>
          <p:nvPr/>
        </p:nvSpPr>
        <p:spPr>
          <a:xfrm>
            <a:off x="5942195" y="1283637"/>
            <a:ext cx="1936763" cy="39535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  <a:r>
              <a:rPr lang="de-CH" sz="1800" b="0" dirty="0">
                <a:latin typeface="Calibri" panose="020F0502020204030204" pitchFamily="34" charset="0"/>
              </a:rPr>
              <a:t> Routing</a:t>
            </a:r>
            <a:endParaRPr lang="en" sz="18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27" name="Shape 42"/>
          <p:cNvSpPr txBox="1">
            <a:spLocks/>
          </p:cNvSpPr>
          <p:nvPr/>
        </p:nvSpPr>
        <p:spPr>
          <a:xfrm>
            <a:off x="5966670" y="2363523"/>
            <a:ext cx="2161112" cy="66460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failure</a:t>
            </a:r>
            <a:r>
              <a:rPr lang="de-CH" sz="1800" b="0" dirty="0">
                <a:latin typeface="Calibri" panose="020F0502020204030204" pitchFamily="34" charset="0"/>
              </a:rPr>
              <a:t>: push 30: route </a:t>
            </a:r>
            <a:r>
              <a:rPr lang="de-CH" sz="1800" b="0" dirty="0" err="1">
                <a:latin typeface="Calibri" panose="020F0502020204030204" pitchFamily="34" charset="0"/>
              </a:rPr>
              <a:t>around</a:t>
            </a:r>
            <a:r>
              <a:rPr lang="de-CH" sz="1800" b="0" dirty="0">
                <a:latin typeface="Calibri" panose="020F0502020204030204" pitchFamily="34" charset="0"/>
              </a:rPr>
              <a:t> (v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r>
              <a:rPr lang="de-CH" sz="1800" b="0" dirty="0">
                <a:latin typeface="Calibri" panose="020F0502020204030204" pitchFamily="34" charset="0"/>
              </a:rPr>
              <a:t>,v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r>
              <a:rPr lang="de-CH" sz="1800" b="0" dirty="0">
                <a:latin typeface="Calibri" panose="020F0502020204030204" pitchFamily="34" charset="0"/>
              </a:rPr>
              <a:t>)</a:t>
            </a:r>
            <a:endParaRPr lang="en" sz="1800" b="0" i="1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95" name="Gerade Verbindung mit Pfeil 72"/>
          <p:cNvCxnSpPr/>
          <p:nvPr/>
        </p:nvCxnSpPr>
        <p:spPr>
          <a:xfrm>
            <a:off x="3887952" y="1292504"/>
            <a:ext cx="572393" cy="3980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Shape 181"/>
          <p:cNvSpPr/>
          <p:nvPr/>
        </p:nvSpPr>
        <p:spPr>
          <a:xfrm>
            <a:off x="2086071" y="1010903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2" name="Shape 181"/>
          <p:cNvSpPr/>
          <p:nvPr/>
        </p:nvSpPr>
        <p:spPr>
          <a:xfrm>
            <a:off x="2842155" y="1010903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3" name="Shape 181"/>
          <p:cNvSpPr/>
          <p:nvPr/>
        </p:nvSpPr>
        <p:spPr>
          <a:xfrm>
            <a:off x="3619049" y="1010903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4" name="Shape 181"/>
          <p:cNvSpPr/>
          <p:nvPr/>
        </p:nvSpPr>
        <p:spPr>
          <a:xfrm>
            <a:off x="4438002" y="1010903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05" name="Gerade Verbindung mit Pfeil 2"/>
          <p:cNvCxnSpPr>
            <a:stCxn id="101" idx="3"/>
            <a:endCxn id="102" idx="1"/>
          </p:cNvCxnSpPr>
          <p:nvPr/>
        </p:nvCxnSpPr>
        <p:spPr>
          <a:xfrm>
            <a:off x="2428971" y="1172921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47"/>
          <p:cNvCxnSpPr/>
          <p:nvPr/>
        </p:nvCxnSpPr>
        <p:spPr>
          <a:xfrm>
            <a:off x="3185055" y="1172921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48"/>
          <p:cNvCxnSpPr>
            <a:endCxn id="104" idx="1"/>
          </p:cNvCxnSpPr>
          <p:nvPr/>
        </p:nvCxnSpPr>
        <p:spPr>
          <a:xfrm>
            <a:off x="3995145" y="1172921"/>
            <a:ext cx="4428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Shape 181"/>
          <p:cNvSpPr/>
          <p:nvPr/>
        </p:nvSpPr>
        <p:spPr>
          <a:xfrm>
            <a:off x="2089280" y="162768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9" name="Shape 181"/>
          <p:cNvSpPr/>
          <p:nvPr/>
        </p:nvSpPr>
        <p:spPr>
          <a:xfrm>
            <a:off x="2845364" y="162768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10" name="Shape 181"/>
          <p:cNvSpPr/>
          <p:nvPr/>
        </p:nvSpPr>
        <p:spPr>
          <a:xfrm>
            <a:off x="3622258" y="162768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11" name="Shape 181"/>
          <p:cNvSpPr/>
          <p:nvPr/>
        </p:nvSpPr>
        <p:spPr>
          <a:xfrm>
            <a:off x="4441211" y="162768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12" name="Gerade Verbindung mit Pfeil 53"/>
          <p:cNvCxnSpPr>
            <a:stCxn id="108" idx="3"/>
            <a:endCxn id="109" idx="1"/>
          </p:cNvCxnSpPr>
          <p:nvPr/>
        </p:nvCxnSpPr>
        <p:spPr>
          <a:xfrm>
            <a:off x="2432180" y="1789704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54"/>
          <p:cNvCxnSpPr/>
          <p:nvPr/>
        </p:nvCxnSpPr>
        <p:spPr>
          <a:xfrm>
            <a:off x="3188264" y="1789704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55"/>
          <p:cNvCxnSpPr/>
          <p:nvPr/>
        </p:nvCxnSpPr>
        <p:spPr>
          <a:xfrm>
            <a:off x="3998354" y="1789704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Shape 42"/>
          <p:cNvSpPr txBox="1">
            <a:spLocks/>
          </p:cNvSpPr>
          <p:nvPr/>
        </p:nvSpPr>
        <p:spPr>
          <a:xfrm>
            <a:off x="2029965" y="107454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16" name="Shape 42"/>
          <p:cNvSpPr txBox="1">
            <a:spLocks/>
          </p:cNvSpPr>
          <p:nvPr/>
        </p:nvSpPr>
        <p:spPr>
          <a:xfrm>
            <a:off x="2800796" y="107454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17" name="Shape 42"/>
          <p:cNvSpPr txBox="1">
            <a:spLocks/>
          </p:cNvSpPr>
          <p:nvPr/>
        </p:nvSpPr>
        <p:spPr>
          <a:xfrm>
            <a:off x="3571896" y="1063759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18" name="Shape 42"/>
          <p:cNvSpPr txBox="1">
            <a:spLocks/>
          </p:cNvSpPr>
          <p:nvPr/>
        </p:nvSpPr>
        <p:spPr>
          <a:xfrm>
            <a:off x="4395944" y="106375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4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19" name="Shape 42"/>
          <p:cNvSpPr txBox="1">
            <a:spLocks/>
          </p:cNvSpPr>
          <p:nvPr/>
        </p:nvSpPr>
        <p:spPr>
          <a:xfrm>
            <a:off x="2029965" y="1675430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5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20" name="Shape 42"/>
          <p:cNvSpPr txBox="1">
            <a:spLocks/>
          </p:cNvSpPr>
          <p:nvPr/>
        </p:nvSpPr>
        <p:spPr>
          <a:xfrm>
            <a:off x="2793549" y="1683687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21" name="Shape 42"/>
          <p:cNvSpPr txBox="1">
            <a:spLocks/>
          </p:cNvSpPr>
          <p:nvPr/>
        </p:nvSpPr>
        <p:spPr>
          <a:xfrm>
            <a:off x="3574825" y="1686831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7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22" name="Shape 42"/>
          <p:cNvSpPr txBox="1">
            <a:spLocks/>
          </p:cNvSpPr>
          <p:nvPr/>
        </p:nvSpPr>
        <p:spPr>
          <a:xfrm>
            <a:off x="4403534" y="1690569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8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123" name="Gerade Verbindung mit Pfeil 65"/>
          <p:cNvCxnSpPr>
            <a:endCxn id="109" idx="0"/>
          </p:cNvCxnSpPr>
          <p:nvPr/>
        </p:nvCxnSpPr>
        <p:spPr>
          <a:xfrm>
            <a:off x="3013605" y="1345722"/>
            <a:ext cx="3209" cy="281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67"/>
          <p:cNvCxnSpPr>
            <a:stCxn id="102" idx="2"/>
            <a:endCxn id="108" idx="0"/>
          </p:cNvCxnSpPr>
          <p:nvPr/>
        </p:nvCxnSpPr>
        <p:spPr>
          <a:xfrm flipH="1">
            <a:off x="2260729" y="1334938"/>
            <a:ext cx="752876" cy="292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74"/>
          <p:cNvCxnSpPr>
            <a:stCxn id="103" idx="2"/>
            <a:endCxn id="110" idx="0"/>
          </p:cNvCxnSpPr>
          <p:nvPr/>
        </p:nvCxnSpPr>
        <p:spPr>
          <a:xfrm>
            <a:off x="3790499" y="1334938"/>
            <a:ext cx="3209" cy="29274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77"/>
          <p:cNvCxnSpPr/>
          <p:nvPr/>
        </p:nvCxnSpPr>
        <p:spPr>
          <a:xfrm>
            <a:off x="1753221" y="972422"/>
            <a:ext cx="307272" cy="1620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79"/>
          <p:cNvCxnSpPr/>
          <p:nvPr/>
        </p:nvCxnSpPr>
        <p:spPr>
          <a:xfrm flipV="1">
            <a:off x="1782808" y="1239336"/>
            <a:ext cx="285662" cy="1264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82"/>
          <p:cNvCxnSpPr/>
          <p:nvPr/>
        </p:nvCxnSpPr>
        <p:spPr>
          <a:xfrm>
            <a:off x="4819281" y="1172921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84"/>
          <p:cNvCxnSpPr/>
          <p:nvPr/>
        </p:nvCxnSpPr>
        <p:spPr>
          <a:xfrm>
            <a:off x="4819281" y="1789704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Shape 42"/>
          <p:cNvSpPr txBox="1">
            <a:spLocks/>
          </p:cNvSpPr>
          <p:nvPr/>
        </p:nvSpPr>
        <p:spPr>
          <a:xfrm>
            <a:off x="1339371" y="808969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31" name="Shape 42"/>
          <p:cNvSpPr txBox="1">
            <a:spLocks/>
          </p:cNvSpPr>
          <p:nvPr/>
        </p:nvSpPr>
        <p:spPr>
          <a:xfrm>
            <a:off x="1347846" y="129923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32" name="Shape 42"/>
          <p:cNvSpPr txBox="1">
            <a:spLocks/>
          </p:cNvSpPr>
          <p:nvPr/>
        </p:nvSpPr>
        <p:spPr>
          <a:xfrm>
            <a:off x="5041483" y="1063758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33" name="Shape 42"/>
          <p:cNvSpPr txBox="1">
            <a:spLocks/>
          </p:cNvSpPr>
          <p:nvPr/>
        </p:nvSpPr>
        <p:spPr>
          <a:xfrm>
            <a:off x="5041482" y="1690569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34" name="Shape 181"/>
          <p:cNvSpPr/>
          <p:nvPr/>
        </p:nvSpPr>
        <p:spPr>
          <a:xfrm>
            <a:off x="2086070" y="231443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35" name="Shape 181"/>
          <p:cNvSpPr/>
          <p:nvPr/>
        </p:nvSpPr>
        <p:spPr>
          <a:xfrm>
            <a:off x="2842154" y="231443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36" name="Shape 181"/>
          <p:cNvSpPr/>
          <p:nvPr/>
        </p:nvSpPr>
        <p:spPr>
          <a:xfrm>
            <a:off x="3619049" y="231443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37" name="Shape 181"/>
          <p:cNvSpPr/>
          <p:nvPr/>
        </p:nvSpPr>
        <p:spPr>
          <a:xfrm>
            <a:off x="4438001" y="231443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38" name="Gerade Verbindung mit Pfeil 128"/>
          <p:cNvCxnSpPr>
            <a:stCxn id="134" idx="3"/>
            <a:endCxn id="135" idx="1"/>
          </p:cNvCxnSpPr>
          <p:nvPr/>
        </p:nvCxnSpPr>
        <p:spPr>
          <a:xfrm>
            <a:off x="2428970" y="2476456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29"/>
          <p:cNvCxnSpPr/>
          <p:nvPr/>
        </p:nvCxnSpPr>
        <p:spPr>
          <a:xfrm>
            <a:off x="3185054" y="2476456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 Verbindung mit Pfeil 130"/>
          <p:cNvCxnSpPr>
            <a:endCxn id="137" idx="1"/>
          </p:cNvCxnSpPr>
          <p:nvPr/>
        </p:nvCxnSpPr>
        <p:spPr>
          <a:xfrm>
            <a:off x="3995144" y="2476456"/>
            <a:ext cx="4428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Shape 181"/>
          <p:cNvSpPr/>
          <p:nvPr/>
        </p:nvSpPr>
        <p:spPr>
          <a:xfrm>
            <a:off x="2089279" y="293122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42" name="Shape 181"/>
          <p:cNvSpPr/>
          <p:nvPr/>
        </p:nvSpPr>
        <p:spPr>
          <a:xfrm>
            <a:off x="2845363" y="293122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43" name="Shape 181"/>
          <p:cNvSpPr/>
          <p:nvPr/>
        </p:nvSpPr>
        <p:spPr>
          <a:xfrm>
            <a:off x="3622257" y="293122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44" name="Shape 181"/>
          <p:cNvSpPr/>
          <p:nvPr/>
        </p:nvSpPr>
        <p:spPr>
          <a:xfrm>
            <a:off x="4441210" y="293122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45" name="Gerade Verbindung mit Pfeil 135"/>
          <p:cNvCxnSpPr>
            <a:stCxn id="141" idx="3"/>
            <a:endCxn id="142" idx="1"/>
          </p:cNvCxnSpPr>
          <p:nvPr/>
        </p:nvCxnSpPr>
        <p:spPr>
          <a:xfrm>
            <a:off x="2432179" y="309323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36"/>
          <p:cNvCxnSpPr/>
          <p:nvPr/>
        </p:nvCxnSpPr>
        <p:spPr>
          <a:xfrm>
            <a:off x="3188263" y="3093239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37"/>
          <p:cNvCxnSpPr/>
          <p:nvPr/>
        </p:nvCxnSpPr>
        <p:spPr>
          <a:xfrm>
            <a:off x="3998353" y="309323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Shape 42"/>
          <p:cNvSpPr txBox="1">
            <a:spLocks/>
          </p:cNvSpPr>
          <p:nvPr/>
        </p:nvSpPr>
        <p:spPr>
          <a:xfrm>
            <a:off x="2029965" y="237807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49" name="Shape 42"/>
          <p:cNvSpPr txBox="1">
            <a:spLocks/>
          </p:cNvSpPr>
          <p:nvPr/>
        </p:nvSpPr>
        <p:spPr>
          <a:xfrm>
            <a:off x="2800795" y="237807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0" name="Shape 42"/>
          <p:cNvSpPr txBox="1">
            <a:spLocks/>
          </p:cNvSpPr>
          <p:nvPr/>
        </p:nvSpPr>
        <p:spPr>
          <a:xfrm>
            <a:off x="3571896" y="236729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1" name="Shape 42"/>
          <p:cNvSpPr txBox="1">
            <a:spLocks/>
          </p:cNvSpPr>
          <p:nvPr/>
        </p:nvSpPr>
        <p:spPr>
          <a:xfrm>
            <a:off x="4395943" y="236729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4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2" name="Shape 42"/>
          <p:cNvSpPr txBox="1">
            <a:spLocks/>
          </p:cNvSpPr>
          <p:nvPr/>
        </p:nvSpPr>
        <p:spPr>
          <a:xfrm>
            <a:off x="2029965" y="297896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5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3" name="Shape 42"/>
          <p:cNvSpPr txBox="1">
            <a:spLocks/>
          </p:cNvSpPr>
          <p:nvPr/>
        </p:nvSpPr>
        <p:spPr>
          <a:xfrm>
            <a:off x="2793549" y="298722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4" name="Shape 42"/>
          <p:cNvSpPr txBox="1">
            <a:spLocks/>
          </p:cNvSpPr>
          <p:nvPr/>
        </p:nvSpPr>
        <p:spPr>
          <a:xfrm>
            <a:off x="3574824" y="2990366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7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5" name="Shape 42"/>
          <p:cNvSpPr txBox="1">
            <a:spLocks/>
          </p:cNvSpPr>
          <p:nvPr/>
        </p:nvSpPr>
        <p:spPr>
          <a:xfrm>
            <a:off x="4403533" y="299410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8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156" name="Gerade Verbindung mit Pfeil 146"/>
          <p:cNvCxnSpPr>
            <a:endCxn id="142" idx="0"/>
          </p:cNvCxnSpPr>
          <p:nvPr/>
        </p:nvCxnSpPr>
        <p:spPr>
          <a:xfrm>
            <a:off x="3013604" y="2649257"/>
            <a:ext cx="3209" cy="2819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47"/>
          <p:cNvCxnSpPr>
            <a:stCxn id="135" idx="2"/>
            <a:endCxn id="141" idx="0"/>
          </p:cNvCxnSpPr>
          <p:nvPr/>
        </p:nvCxnSpPr>
        <p:spPr>
          <a:xfrm flipH="1">
            <a:off x="2260729" y="2638474"/>
            <a:ext cx="752876" cy="292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48"/>
          <p:cNvCxnSpPr/>
          <p:nvPr/>
        </p:nvCxnSpPr>
        <p:spPr>
          <a:xfrm>
            <a:off x="3865701" y="2669336"/>
            <a:ext cx="701744" cy="24688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mit Pfeil 149"/>
          <p:cNvCxnSpPr>
            <a:stCxn id="136" idx="2"/>
            <a:endCxn id="143" idx="0"/>
          </p:cNvCxnSpPr>
          <p:nvPr/>
        </p:nvCxnSpPr>
        <p:spPr>
          <a:xfrm>
            <a:off x="3790498" y="2638474"/>
            <a:ext cx="3209" cy="292748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0"/>
          <p:cNvCxnSpPr/>
          <p:nvPr/>
        </p:nvCxnSpPr>
        <p:spPr>
          <a:xfrm>
            <a:off x="1753220" y="2275957"/>
            <a:ext cx="307272" cy="1620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51"/>
          <p:cNvCxnSpPr/>
          <p:nvPr/>
        </p:nvCxnSpPr>
        <p:spPr>
          <a:xfrm flipV="1">
            <a:off x="1782807" y="2542871"/>
            <a:ext cx="285662" cy="1264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52"/>
          <p:cNvCxnSpPr/>
          <p:nvPr/>
        </p:nvCxnSpPr>
        <p:spPr>
          <a:xfrm>
            <a:off x="4819280" y="2476456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53"/>
          <p:cNvCxnSpPr/>
          <p:nvPr/>
        </p:nvCxnSpPr>
        <p:spPr>
          <a:xfrm>
            <a:off x="4819280" y="3093239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Shape 42"/>
          <p:cNvSpPr txBox="1">
            <a:spLocks/>
          </p:cNvSpPr>
          <p:nvPr/>
        </p:nvSpPr>
        <p:spPr>
          <a:xfrm>
            <a:off x="1339370" y="211250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65" name="Shape 42"/>
          <p:cNvSpPr txBox="1">
            <a:spLocks/>
          </p:cNvSpPr>
          <p:nvPr/>
        </p:nvSpPr>
        <p:spPr>
          <a:xfrm>
            <a:off x="1347845" y="260276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66" name="Shape 42"/>
          <p:cNvSpPr txBox="1">
            <a:spLocks/>
          </p:cNvSpPr>
          <p:nvPr/>
        </p:nvSpPr>
        <p:spPr>
          <a:xfrm>
            <a:off x="5041482" y="2367294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67" name="Shape 42"/>
          <p:cNvSpPr txBox="1">
            <a:spLocks/>
          </p:cNvSpPr>
          <p:nvPr/>
        </p:nvSpPr>
        <p:spPr>
          <a:xfrm>
            <a:off x="5041482" y="2994104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68" name="Shape 181"/>
          <p:cNvSpPr/>
          <p:nvPr/>
        </p:nvSpPr>
        <p:spPr>
          <a:xfrm>
            <a:off x="2086070" y="3693335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69" name="Shape 181"/>
          <p:cNvSpPr/>
          <p:nvPr/>
        </p:nvSpPr>
        <p:spPr>
          <a:xfrm>
            <a:off x="2842154" y="3693335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70" name="Shape 181"/>
          <p:cNvSpPr/>
          <p:nvPr/>
        </p:nvSpPr>
        <p:spPr>
          <a:xfrm>
            <a:off x="3619048" y="3693335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71" name="Shape 181"/>
          <p:cNvSpPr/>
          <p:nvPr/>
        </p:nvSpPr>
        <p:spPr>
          <a:xfrm>
            <a:off x="4438001" y="3693335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72" name="Gerade Verbindung mit Pfeil 162"/>
          <p:cNvCxnSpPr>
            <a:stCxn id="168" idx="3"/>
            <a:endCxn id="169" idx="1"/>
          </p:cNvCxnSpPr>
          <p:nvPr/>
        </p:nvCxnSpPr>
        <p:spPr>
          <a:xfrm>
            <a:off x="2428970" y="3855353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mit Pfeil 163"/>
          <p:cNvCxnSpPr/>
          <p:nvPr/>
        </p:nvCxnSpPr>
        <p:spPr>
          <a:xfrm>
            <a:off x="3185054" y="3855353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64"/>
          <p:cNvCxnSpPr>
            <a:endCxn id="171" idx="1"/>
          </p:cNvCxnSpPr>
          <p:nvPr/>
        </p:nvCxnSpPr>
        <p:spPr>
          <a:xfrm>
            <a:off x="3995144" y="3855353"/>
            <a:ext cx="4428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Shape 181"/>
          <p:cNvSpPr/>
          <p:nvPr/>
        </p:nvSpPr>
        <p:spPr>
          <a:xfrm>
            <a:off x="2086070" y="445544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76" name="Shape 181"/>
          <p:cNvSpPr/>
          <p:nvPr/>
        </p:nvSpPr>
        <p:spPr>
          <a:xfrm>
            <a:off x="2842154" y="445544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77" name="Shape 181"/>
          <p:cNvSpPr/>
          <p:nvPr/>
        </p:nvSpPr>
        <p:spPr>
          <a:xfrm>
            <a:off x="3619048" y="445544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78" name="Shape 181"/>
          <p:cNvSpPr/>
          <p:nvPr/>
        </p:nvSpPr>
        <p:spPr>
          <a:xfrm>
            <a:off x="4438001" y="445544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79" name="Gerade Verbindung mit Pfeil 169"/>
          <p:cNvCxnSpPr>
            <a:stCxn id="175" idx="3"/>
            <a:endCxn id="176" idx="1"/>
          </p:cNvCxnSpPr>
          <p:nvPr/>
        </p:nvCxnSpPr>
        <p:spPr>
          <a:xfrm>
            <a:off x="2428970" y="4617466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0"/>
          <p:cNvCxnSpPr/>
          <p:nvPr/>
        </p:nvCxnSpPr>
        <p:spPr>
          <a:xfrm>
            <a:off x="3185054" y="4617466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mit Pfeil 171"/>
          <p:cNvCxnSpPr/>
          <p:nvPr/>
        </p:nvCxnSpPr>
        <p:spPr>
          <a:xfrm>
            <a:off x="3995144" y="4617466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Shape 42"/>
          <p:cNvSpPr txBox="1">
            <a:spLocks/>
          </p:cNvSpPr>
          <p:nvPr/>
        </p:nvSpPr>
        <p:spPr>
          <a:xfrm>
            <a:off x="2029964" y="375697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3" name="Shape 42"/>
          <p:cNvSpPr txBox="1">
            <a:spLocks/>
          </p:cNvSpPr>
          <p:nvPr/>
        </p:nvSpPr>
        <p:spPr>
          <a:xfrm>
            <a:off x="2800794" y="375697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4" name="Shape 42"/>
          <p:cNvSpPr txBox="1">
            <a:spLocks/>
          </p:cNvSpPr>
          <p:nvPr/>
        </p:nvSpPr>
        <p:spPr>
          <a:xfrm>
            <a:off x="3571895" y="374619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5" name="Shape 42"/>
          <p:cNvSpPr txBox="1">
            <a:spLocks/>
          </p:cNvSpPr>
          <p:nvPr/>
        </p:nvSpPr>
        <p:spPr>
          <a:xfrm>
            <a:off x="4395942" y="3746191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4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6" name="Shape 42"/>
          <p:cNvSpPr txBox="1">
            <a:spLocks/>
          </p:cNvSpPr>
          <p:nvPr/>
        </p:nvSpPr>
        <p:spPr>
          <a:xfrm>
            <a:off x="2026755" y="450319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5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7" name="Shape 42"/>
          <p:cNvSpPr txBox="1">
            <a:spLocks/>
          </p:cNvSpPr>
          <p:nvPr/>
        </p:nvSpPr>
        <p:spPr>
          <a:xfrm>
            <a:off x="2790339" y="451144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8" name="Shape 42"/>
          <p:cNvSpPr txBox="1">
            <a:spLocks/>
          </p:cNvSpPr>
          <p:nvPr/>
        </p:nvSpPr>
        <p:spPr>
          <a:xfrm>
            <a:off x="3571615" y="451459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7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9" name="Shape 42"/>
          <p:cNvSpPr txBox="1">
            <a:spLocks/>
          </p:cNvSpPr>
          <p:nvPr/>
        </p:nvSpPr>
        <p:spPr>
          <a:xfrm>
            <a:off x="4400324" y="4518330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8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190" name="Gerade Verbindung mit Pfeil 180"/>
          <p:cNvCxnSpPr>
            <a:stCxn id="169" idx="2"/>
            <a:endCxn id="176" idx="0"/>
          </p:cNvCxnSpPr>
          <p:nvPr/>
        </p:nvCxnSpPr>
        <p:spPr>
          <a:xfrm>
            <a:off x="3013604" y="4017371"/>
            <a:ext cx="0" cy="438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mit Pfeil 181"/>
          <p:cNvCxnSpPr>
            <a:stCxn id="169" idx="2"/>
            <a:endCxn id="175" idx="0"/>
          </p:cNvCxnSpPr>
          <p:nvPr/>
        </p:nvCxnSpPr>
        <p:spPr>
          <a:xfrm flipH="1">
            <a:off x="2257520" y="4017371"/>
            <a:ext cx="756084" cy="4380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mit Pfeil 182"/>
          <p:cNvCxnSpPr/>
          <p:nvPr/>
        </p:nvCxnSpPr>
        <p:spPr>
          <a:xfrm>
            <a:off x="3865700" y="4048234"/>
            <a:ext cx="701693" cy="33280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mit Pfeil 183"/>
          <p:cNvCxnSpPr>
            <a:stCxn id="170" idx="2"/>
            <a:endCxn id="177" idx="0"/>
          </p:cNvCxnSpPr>
          <p:nvPr/>
        </p:nvCxnSpPr>
        <p:spPr>
          <a:xfrm>
            <a:off x="3790498" y="4017371"/>
            <a:ext cx="0" cy="438077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mit Pfeil 184"/>
          <p:cNvCxnSpPr/>
          <p:nvPr/>
        </p:nvCxnSpPr>
        <p:spPr>
          <a:xfrm>
            <a:off x="1753220" y="3654854"/>
            <a:ext cx="307272" cy="1620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mit Pfeil 185"/>
          <p:cNvCxnSpPr/>
          <p:nvPr/>
        </p:nvCxnSpPr>
        <p:spPr>
          <a:xfrm flipV="1">
            <a:off x="1782806" y="3921768"/>
            <a:ext cx="285662" cy="1264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mit Pfeil 186"/>
          <p:cNvCxnSpPr/>
          <p:nvPr/>
        </p:nvCxnSpPr>
        <p:spPr>
          <a:xfrm>
            <a:off x="4819280" y="3855353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mit Pfeil 187"/>
          <p:cNvCxnSpPr/>
          <p:nvPr/>
        </p:nvCxnSpPr>
        <p:spPr>
          <a:xfrm>
            <a:off x="4816071" y="4617466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Shape 42"/>
          <p:cNvSpPr txBox="1">
            <a:spLocks/>
          </p:cNvSpPr>
          <p:nvPr/>
        </p:nvSpPr>
        <p:spPr>
          <a:xfrm>
            <a:off x="1339369" y="349140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99" name="Shape 42"/>
          <p:cNvSpPr txBox="1">
            <a:spLocks/>
          </p:cNvSpPr>
          <p:nvPr/>
        </p:nvSpPr>
        <p:spPr>
          <a:xfrm>
            <a:off x="1347844" y="3981666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0" name="Shape 42"/>
          <p:cNvSpPr txBox="1">
            <a:spLocks/>
          </p:cNvSpPr>
          <p:nvPr/>
        </p:nvSpPr>
        <p:spPr>
          <a:xfrm>
            <a:off x="5041482" y="3746191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1" name="Shape 42"/>
          <p:cNvSpPr txBox="1">
            <a:spLocks/>
          </p:cNvSpPr>
          <p:nvPr/>
        </p:nvSpPr>
        <p:spPr>
          <a:xfrm>
            <a:off x="5038272" y="4518330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2" name="Shape 42"/>
          <p:cNvSpPr txBox="1">
            <a:spLocks/>
          </p:cNvSpPr>
          <p:nvPr/>
        </p:nvSpPr>
        <p:spPr>
          <a:xfrm>
            <a:off x="3881394" y="940443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3" name="Shape 42"/>
          <p:cNvSpPr txBox="1">
            <a:spLocks/>
          </p:cNvSpPr>
          <p:nvPr/>
        </p:nvSpPr>
        <p:spPr>
          <a:xfrm>
            <a:off x="3905864" y="1324581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22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4" name="Shape 42"/>
          <p:cNvSpPr txBox="1">
            <a:spLocks/>
          </p:cNvSpPr>
          <p:nvPr/>
        </p:nvSpPr>
        <p:spPr>
          <a:xfrm>
            <a:off x="2305468" y="1822486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10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20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5" name="Shape 42"/>
          <p:cNvSpPr txBox="1">
            <a:spLocks/>
          </p:cNvSpPr>
          <p:nvPr/>
        </p:nvSpPr>
        <p:spPr>
          <a:xfrm>
            <a:off x="3073991" y="1835974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6" name="Shape 42"/>
          <p:cNvSpPr txBox="1">
            <a:spLocks/>
          </p:cNvSpPr>
          <p:nvPr/>
        </p:nvSpPr>
        <p:spPr>
          <a:xfrm>
            <a:off x="3898374" y="2242870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7" name="Shape 42"/>
          <p:cNvSpPr txBox="1">
            <a:spLocks/>
          </p:cNvSpPr>
          <p:nvPr/>
        </p:nvSpPr>
        <p:spPr>
          <a:xfrm>
            <a:off x="3922844" y="2627008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22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8" name="Shape 42"/>
          <p:cNvSpPr txBox="1">
            <a:spLocks/>
          </p:cNvSpPr>
          <p:nvPr/>
        </p:nvSpPr>
        <p:spPr>
          <a:xfrm>
            <a:off x="2322320" y="3211398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10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20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9" name="Shape 42"/>
          <p:cNvSpPr txBox="1">
            <a:spLocks/>
          </p:cNvSpPr>
          <p:nvPr/>
        </p:nvSpPr>
        <p:spPr>
          <a:xfrm>
            <a:off x="3098777" y="3242910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0" name="Shape 42"/>
          <p:cNvSpPr txBox="1">
            <a:spLocks/>
          </p:cNvSpPr>
          <p:nvPr/>
        </p:nvSpPr>
        <p:spPr>
          <a:xfrm>
            <a:off x="3915226" y="3631781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1" name="Shape 42"/>
          <p:cNvSpPr txBox="1">
            <a:spLocks/>
          </p:cNvSpPr>
          <p:nvPr/>
        </p:nvSpPr>
        <p:spPr>
          <a:xfrm>
            <a:off x="3939696" y="4015919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22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2" name="Shape 42"/>
          <p:cNvSpPr txBox="1">
            <a:spLocks/>
          </p:cNvSpPr>
          <p:nvPr/>
        </p:nvSpPr>
        <p:spPr>
          <a:xfrm>
            <a:off x="2964285" y="2367116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30|11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30|21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3" name="Shape 42"/>
          <p:cNvSpPr txBox="1">
            <a:spLocks/>
          </p:cNvSpPr>
          <p:nvPr/>
        </p:nvSpPr>
        <p:spPr>
          <a:xfrm>
            <a:off x="3300910" y="2380095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4" name="Shape 42"/>
          <p:cNvSpPr txBox="1">
            <a:spLocks/>
          </p:cNvSpPr>
          <p:nvPr/>
        </p:nvSpPr>
        <p:spPr>
          <a:xfrm>
            <a:off x="3059349" y="2884952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31|11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31|21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5" name="Shape 42"/>
          <p:cNvSpPr txBox="1">
            <a:spLocks/>
          </p:cNvSpPr>
          <p:nvPr/>
        </p:nvSpPr>
        <p:spPr>
          <a:xfrm>
            <a:off x="1764488" y="3801571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40|30|11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40|30|21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6" name="Shape 42"/>
          <p:cNvSpPr txBox="1">
            <a:spLocks/>
          </p:cNvSpPr>
          <p:nvPr/>
        </p:nvSpPr>
        <p:spPr>
          <a:xfrm>
            <a:off x="2305468" y="4460562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30|11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30|21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7" name="Shape 42"/>
          <p:cNvSpPr txBox="1">
            <a:spLocks/>
          </p:cNvSpPr>
          <p:nvPr/>
        </p:nvSpPr>
        <p:spPr>
          <a:xfrm>
            <a:off x="3318207" y="3853693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8" name="Shape 42"/>
          <p:cNvSpPr txBox="1">
            <a:spLocks/>
          </p:cNvSpPr>
          <p:nvPr/>
        </p:nvSpPr>
        <p:spPr>
          <a:xfrm>
            <a:off x="3063283" y="4498141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31|11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31|21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21" name="Gewitterblitz 221"/>
          <p:cNvSpPr/>
          <p:nvPr/>
        </p:nvSpPr>
        <p:spPr>
          <a:xfrm>
            <a:off x="3234958" y="3753464"/>
            <a:ext cx="212225" cy="20732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22" name="Gewitterblitz 222"/>
          <p:cNvSpPr/>
          <p:nvPr/>
        </p:nvSpPr>
        <p:spPr>
          <a:xfrm>
            <a:off x="2914144" y="4155697"/>
            <a:ext cx="212225" cy="20732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24" name="Shape 42"/>
          <p:cNvSpPr txBox="1">
            <a:spLocks/>
          </p:cNvSpPr>
          <p:nvPr/>
        </p:nvSpPr>
        <p:spPr>
          <a:xfrm>
            <a:off x="5892625" y="3649361"/>
            <a:ext cx="2256656" cy="66460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failures</a:t>
            </a:r>
            <a:r>
              <a:rPr lang="de-CH" sz="1800" b="0" dirty="0">
                <a:latin typeface="Calibri" panose="020F0502020204030204" pitchFamily="34" charset="0"/>
              </a:rPr>
              <a:t>: </a:t>
            </a:r>
          </a:p>
          <a:p>
            <a:pPr algn="ctr"/>
            <a:r>
              <a:rPr lang="de-CH" sz="1800" b="0" dirty="0" err="1">
                <a:latin typeface="Calibri" panose="020F0502020204030204" pitchFamily="34" charset="0"/>
              </a:rPr>
              <a:t>first</a:t>
            </a:r>
            <a:r>
              <a:rPr lang="de-CH" sz="1800" b="0" dirty="0">
                <a:latin typeface="Calibri" panose="020F0502020204030204" pitchFamily="34" charset="0"/>
              </a:rPr>
              <a:t> push 30: route </a:t>
            </a:r>
            <a:r>
              <a:rPr lang="de-CH" sz="1800" b="0" dirty="0" err="1">
                <a:latin typeface="Calibri" panose="020F0502020204030204" pitchFamily="34" charset="0"/>
              </a:rPr>
              <a:t>around</a:t>
            </a:r>
            <a:r>
              <a:rPr lang="de-CH" sz="1800" b="0" dirty="0">
                <a:latin typeface="Calibri" panose="020F0502020204030204" pitchFamily="34" charset="0"/>
              </a:rPr>
              <a:t> (v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r>
              <a:rPr lang="de-CH" sz="1800" b="0" dirty="0">
                <a:latin typeface="Calibri" panose="020F0502020204030204" pitchFamily="34" charset="0"/>
              </a:rPr>
              <a:t>,v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r>
              <a:rPr lang="de-CH" sz="1800" b="0" dirty="0">
                <a:latin typeface="Calibri" panose="020F0502020204030204" pitchFamily="34" charset="0"/>
              </a:rPr>
              <a:t>)</a:t>
            </a:r>
            <a:endParaRPr lang="en" sz="18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25" name="Shape 42"/>
          <p:cNvSpPr txBox="1">
            <a:spLocks/>
          </p:cNvSpPr>
          <p:nvPr/>
        </p:nvSpPr>
        <p:spPr>
          <a:xfrm>
            <a:off x="5966670" y="4306477"/>
            <a:ext cx="2256656" cy="66460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Push </a:t>
            </a:r>
            <a:r>
              <a:rPr lang="de-CH" sz="1800" i="1" dirty="0" err="1">
                <a:solidFill>
                  <a:srgbClr val="C00000"/>
                </a:solidFill>
                <a:latin typeface="Calibri" panose="020F0502020204030204" pitchFamily="34" charset="0"/>
              </a:rPr>
              <a:t>recursively</a:t>
            </a:r>
            <a:r>
              <a:rPr lang="de-CH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de-CH" sz="1800" b="0" dirty="0">
                <a:latin typeface="Calibri" panose="020F0502020204030204" pitchFamily="34" charset="0"/>
              </a:rPr>
              <a:t>40: route </a:t>
            </a:r>
            <a:r>
              <a:rPr lang="de-CH" sz="1800" b="0" dirty="0" err="1">
                <a:latin typeface="Calibri" panose="020F0502020204030204" pitchFamily="34" charset="0"/>
              </a:rPr>
              <a:t>around</a:t>
            </a:r>
            <a:r>
              <a:rPr lang="de-CH" sz="1800" b="0" dirty="0">
                <a:latin typeface="Calibri" panose="020F0502020204030204" pitchFamily="34" charset="0"/>
              </a:rPr>
              <a:t> (v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r>
              <a:rPr lang="de-CH" sz="1800" b="0" dirty="0">
                <a:latin typeface="Calibri" panose="020F0502020204030204" pitchFamily="34" charset="0"/>
              </a:rPr>
              <a:t>,v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r>
              <a:rPr lang="de-CH" sz="1800" b="0" dirty="0">
                <a:latin typeface="Calibri" panose="020F0502020204030204" pitchFamily="34" charset="0"/>
              </a:rPr>
              <a:t>)</a:t>
            </a:r>
            <a:endParaRPr lang="en" sz="18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28" name="Shape 42"/>
          <p:cNvSpPr txBox="1">
            <a:spLocks/>
          </p:cNvSpPr>
          <p:nvPr/>
        </p:nvSpPr>
        <p:spPr>
          <a:xfrm>
            <a:off x="2265343" y="545276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10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20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29" name="Shape 42"/>
          <p:cNvSpPr txBox="1">
            <a:spLocks/>
          </p:cNvSpPr>
          <p:nvPr/>
        </p:nvSpPr>
        <p:spPr>
          <a:xfrm>
            <a:off x="3042552" y="541096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233" name="Gerade Verbindung mit Pfeil 171"/>
          <p:cNvCxnSpPr/>
          <p:nvPr/>
        </p:nvCxnSpPr>
        <p:spPr>
          <a:xfrm>
            <a:off x="3995144" y="4617466"/>
            <a:ext cx="413184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Gerade Verbindung mit Pfeil 182"/>
          <p:cNvCxnSpPr/>
          <p:nvPr/>
        </p:nvCxnSpPr>
        <p:spPr>
          <a:xfrm>
            <a:off x="3865700" y="4048234"/>
            <a:ext cx="701693" cy="3328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183"/>
          <p:cNvCxnSpPr/>
          <p:nvPr/>
        </p:nvCxnSpPr>
        <p:spPr>
          <a:xfrm>
            <a:off x="3790498" y="4017371"/>
            <a:ext cx="0" cy="438077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Cloud Callout 54"/>
          <p:cNvSpPr/>
          <p:nvPr/>
        </p:nvSpPr>
        <p:spPr bwMode="auto">
          <a:xfrm>
            <a:off x="4583964" y="2656270"/>
            <a:ext cx="3465761" cy="1333746"/>
          </a:xfrm>
          <a:prstGeom prst="cloudCallout">
            <a:avLst>
              <a:gd name="adj1" fmla="val -55114"/>
              <a:gd name="adj2" fmla="val 55709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Calibri" pitchFamily="34" charset="0"/>
                <a:cs typeface="Calibri" pitchFamily="34" charset="0"/>
              </a:rPr>
              <a:t>But masking links one-by-one can be inefficient: (v</a:t>
            </a:r>
            <a:r>
              <a:rPr lang="en-US" sz="1500" baseline="-25000" dirty="0">
                <a:latin typeface="Calibri" pitchFamily="34" charset="0"/>
                <a:cs typeface="Calibri" pitchFamily="34" charset="0"/>
              </a:rPr>
              <a:t>7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,v</a:t>
            </a:r>
            <a:r>
              <a:rPr lang="en-US" sz="1500" baseline="-25000" dirty="0">
                <a:latin typeface="Calibri" pitchFamily="34" charset="0"/>
                <a:cs typeface="Calibri" pitchFamily="34" charset="0"/>
              </a:rPr>
              <a:t>3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,v</a:t>
            </a:r>
            <a:r>
              <a:rPr lang="en-US" sz="1500" baseline="-25000" dirty="0">
                <a:latin typeface="Calibri" pitchFamily="34" charset="0"/>
                <a:cs typeface="Calibri" pitchFamily="34" charset="0"/>
              </a:rPr>
              <a:t>8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) could be shortcut to (v</a:t>
            </a:r>
            <a:r>
              <a:rPr lang="en-US" sz="1500" baseline="-25000" dirty="0">
                <a:latin typeface="Calibri" pitchFamily="34" charset="0"/>
                <a:cs typeface="Calibri" pitchFamily="34" charset="0"/>
              </a:rPr>
              <a:t>7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,v</a:t>
            </a:r>
            <a:r>
              <a:rPr lang="en-US" sz="1500" baseline="-25000" dirty="0">
                <a:latin typeface="Calibri" pitchFamily="34" charset="0"/>
                <a:cs typeface="Calibri" pitchFamily="34" charset="0"/>
              </a:rPr>
              <a:t>8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). </a:t>
            </a:r>
          </a:p>
        </p:txBody>
      </p:sp>
      <p:cxnSp>
        <p:nvCxnSpPr>
          <p:cNvPr id="237" name="Gerade Verbindung mit Pfeil 171"/>
          <p:cNvCxnSpPr/>
          <p:nvPr/>
        </p:nvCxnSpPr>
        <p:spPr>
          <a:xfrm flipV="1">
            <a:off x="4780901" y="4723662"/>
            <a:ext cx="329505" cy="832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182"/>
          <p:cNvCxnSpPr/>
          <p:nvPr/>
        </p:nvCxnSpPr>
        <p:spPr>
          <a:xfrm flipV="1">
            <a:off x="4801778" y="4561645"/>
            <a:ext cx="308628" cy="5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itle 2"/>
          <p:cNvSpPr>
            <a:spLocks noGrp="1"/>
          </p:cNvSpPr>
          <p:nvPr>
            <p:ph type="title"/>
          </p:nvPr>
        </p:nvSpPr>
        <p:spPr>
          <a:xfrm>
            <a:off x="1550537" y="-110807"/>
            <a:ext cx="6172200" cy="857400"/>
          </a:xfrm>
        </p:spPr>
        <p:txBody>
          <a:bodyPr>
            <a:normAutofit fontScale="90000"/>
          </a:bodyPr>
          <a:lstStyle/>
          <a:p>
            <a:r>
              <a:rPr lang="de-DE" dirty="0"/>
              <a:t>2 </a:t>
            </a:r>
            <a:r>
              <a:rPr lang="de-DE" dirty="0" err="1"/>
              <a:t>Failures</a:t>
            </a:r>
            <a:r>
              <a:rPr lang="de-DE" dirty="0"/>
              <a:t>: Push </a:t>
            </a:r>
            <a:r>
              <a:rPr lang="de-DE" i="1" dirty="0" err="1">
                <a:solidFill>
                  <a:srgbClr val="C00000"/>
                </a:solidFill>
              </a:rPr>
              <a:t>Recursively</a:t>
            </a:r>
            <a:endParaRPr lang="de-DE" i="1" dirty="0">
              <a:solidFill>
                <a:srgbClr val="C00000"/>
              </a:solidFill>
            </a:endParaRPr>
          </a:p>
        </p:txBody>
      </p:sp>
      <p:sp>
        <p:nvSpPr>
          <p:cNvPr id="226" name="Gewitterblitz 1028"/>
          <p:cNvSpPr/>
          <p:nvPr/>
        </p:nvSpPr>
        <p:spPr>
          <a:xfrm>
            <a:off x="3278953" y="2380324"/>
            <a:ext cx="212225" cy="20732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B8EAB913-0F04-4764-932D-CB212C8B559E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397689"/>
      </p:ext>
    </p:extLst>
  </p:cSld>
  <p:clrMapOvr>
    <a:masterClrMapping/>
  </p:clrMapOvr>
  <p:transition spd="slow">
    <p:cut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42"/>
          <p:cNvSpPr txBox="1">
            <a:spLocks/>
          </p:cNvSpPr>
          <p:nvPr/>
        </p:nvSpPr>
        <p:spPr>
          <a:xfrm>
            <a:off x="5942195" y="1283637"/>
            <a:ext cx="1936763" cy="39535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  <a:r>
              <a:rPr lang="de-CH" sz="1800" b="0" dirty="0">
                <a:latin typeface="Calibri" panose="020F0502020204030204" pitchFamily="34" charset="0"/>
              </a:rPr>
              <a:t> Routing</a:t>
            </a:r>
            <a:endParaRPr lang="en" sz="18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27" name="Shape 42"/>
          <p:cNvSpPr txBox="1">
            <a:spLocks/>
          </p:cNvSpPr>
          <p:nvPr/>
        </p:nvSpPr>
        <p:spPr>
          <a:xfrm>
            <a:off x="5966670" y="2363523"/>
            <a:ext cx="2161112" cy="66460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failure</a:t>
            </a:r>
            <a:r>
              <a:rPr lang="de-CH" sz="1800" b="0" dirty="0">
                <a:latin typeface="Calibri" panose="020F0502020204030204" pitchFamily="34" charset="0"/>
              </a:rPr>
              <a:t>: push 30: route </a:t>
            </a:r>
            <a:r>
              <a:rPr lang="de-CH" sz="1800" b="0" dirty="0" err="1">
                <a:latin typeface="Calibri" panose="020F0502020204030204" pitchFamily="34" charset="0"/>
              </a:rPr>
              <a:t>around</a:t>
            </a:r>
            <a:r>
              <a:rPr lang="de-CH" sz="1800" b="0" dirty="0">
                <a:latin typeface="Calibri" panose="020F0502020204030204" pitchFamily="34" charset="0"/>
              </a:rPr>
              <a:t> (v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r>
              <a:rPr lang="de-CH" sz="1800" b="0" dirty="0">
                <a:latin typeface="Calibri" panose="020F0502020204030204" pitchFamily="34" charset="0"/>
              </a:rPr>
              <a:t>,v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r>
              <a:rPr lang="de-CH" sz="1800" b="0" dirty="0">
                <a:latin typeface="Calibri" panose="020F0502020204030204" pitchFamily="34" charset="0"/>
              </a:rPr>
              <a:t>)</a:t>
            </a:r>
            <a:endParaRPr lang="en" sz="1800" b="0" i="1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95" name="Gerade Verbindung mit Pfeil 72"/>
          <p:cNvCxnSpPr/>
          <p:nvPr/>
        </p:nvCxnSpPr>
        <p:spPr>
          <a:xfrm>
            <a:off x="3887952" y="1292504"/>
            <a:ext cx="572393" cy="3980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Shape 181"/>
          <p:cNvSpPr/>
          <p:nvPr/>
        </p:nvSpPr>
        <p:spPr>
          <a:xfrm>
            <a:off x="2086071" y="1010903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2" name="Shape 181"/>
          <p:cNvSpPr/>
          <p:nvPr/>
        </p:nvSpPr>
        <p:spPr>
          <a:xfrm>
            <a:off x="2842155" y="1010903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3" name="Shape 181"/>
          <p:cNvSpPr/>
          <p:nvPr/>
        </p:nvSpPr>
        <p:spPr>
          <a:xfrm>
            <a:off x="3619049" y="1010903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4" name="Shape 181"/>
          <p:cNvSpPr/>
          <p:nvPr/>
        </p:nvSpPr>
        <p:spPr>
          <a:xfrm>
            <a:off x="4438002" y="1010903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05" name="Gerade Verbindung mit Pfeil 2"/>
          <p:cNvCxnSpPr>
            <a:stCxn id="101" idx="3"/>
            <a:endCxn id="102" idx="1"/>
          </p:cNvCxnSpPr>
          <p:nvPr/>
        </p:nvCxnSpPr>
        <p:spPr>
          <a:xfrm>
            <a:off x="2428971" y="1172921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47"/>
          <p:cNvCxnSpPr/>
          <p:nvPr/>
        </p:nvCxnSpPr>
        <p:spPr>
          <a:xfrm>
            <a:off x="3185055" y="1172921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48"/>
          <p:cNvCxnSpPr>
            <a:endCxn id="104" idx="1"/>
          </p:cNvCxnSpPr>
          <p:nvPr/>
        </p:nvCxnSpPr>
        <p:spPr>
          <a:xfrm>
            <a:off x="3995145" y="1172921"/>
            <a:ext cx="4428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Shape 181"/>
          <p:cNvSpPr/>
          <p:nvPr/>
        </p:nvSpPr>
        <p:spPr>
          <a:xfrm>
            <a:off x="2089280" y="162768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9" name="Shape 181"/>
          <p:cNvSpPr/>
          <p:nvPr/>
        </p:nvSpPr>
        <p:spPr>
          <a:xfrm>
            <a:off x="2845364" y="162768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10" name="Shape 181"/>
          <p:cNvSpPr/>
          <p:nvPr/>
        </p:nvSpPr>
        <p:spPr>
          <a:xfrm>
            <a:off x="3622258" y="162768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11" name="Shape 181"/>
          <p:cNvSpPr/>
          <p:nvPr/>
        </p:nvSpPr>
        <p:spPr>
          <a:xfrm>
            <a:off x="4441211" y="162768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12" name="Gerade Verbindung mit Pfeil 53"/>
          <p:cNvCxnSpPr>
            <a:stCxn id="108" idx="3"/>
            <a:endCxn id="109" idx="1"/>
          </p:cNvCxnSpPr>
          <p:nvPr/>
        </p:nvCxnSpPr>
        <p:spPr>
          <a:xfrm>
            <a:off x="2432180" y="1789704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54"/>
          <p:cNvCxnSpPr/>
          <p:nvPr/>
        </p:nvCxnSpPr>
        <p:spPr>
          <a:xfrm>
            <a:off x="3188264" y="1789704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55"/>
          <p:cNvCxnSpPr/>
          <p:nvPr/>
        </p:nvCxnSpPr>
        <p:spPr>
          <a:xfrm>
            <a:off x="3998354" y="1789704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Shape 42"/>
          <p:cNvSpPr txBox="1">
            <a:spLocks/>
          </p:cNvSpPr>
          <p:nvPr/>
        </p:nvSpPr>
        <p:spPr>
          <a:xfrm>
            <a:off x="2029965" y="107454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16" name="Shape 42"/>
          <p:cNvSpPr txBox="1">
            <a:spLocks/>
          </p:cNvSpPr>
          <p:nvPr/>
        </p:nvSpPr>
        <p:spPr>
          <a:xfrm>
            <a:off x="2800796" y="107454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17" name="Shape 42"/>
          <p:cNvSpPr txBox="1">
            <a:spLocks/>
          </p:cNvSpPr>
          <p:nvPr/>
        </p:nvSpPr>
        <p:spPr>
          <a:xfrm>
            <a:off x="3571896" y="1063759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18" name="Shape 42"/>
          <p:cNvSpPr txBox="1">
            <a:spLocks/>
          </p:cNvSpPr>
          <p:nvPr/>
        </p:nvSpPr>
        <p:spPr>
          <a:xfrm>
            <a:off x="4395944" y="106375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4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19" name="Shape 42"/>
          <p:cNvSpPr txBox="1">
            <a:spLocks/>
          </p:cNvSpPr>
          <p:nvPr/>
        </p:nvSpPr>
        <p:spPr>
          <a:xfrm>
            <a:off x="2029965" y="1675430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5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20" name="Shape 42"/>
          <p:cNvSpPr txBox="1">
            <a:spLocks/>
          </p:cNvSpPr>
          <p:nvPr/>
        </p:nvSpPr>
        <p:spPr>
          <a:xfrm>
            <a:off x="2793549" y="1683687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21" name="Shape 42"/>
          <p:cNvSpPr txBox="1">
            <a:spLocks/>
          </p:cNvSpPr>
          <p:nvPr/>
        </p:nvSpPr>
        <p:spPr>
          <a:xfrm>
            <a:off x="3574825" y="1686831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7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22" name="Shape 42"/>
          <p:cNvSpPr txBox="1">
            <a:spLocks/>
          </p:cNvSpPr>
          <p:nvPr/>
        </p:nvSpPr>
        <p:spPr>
          <a:xfrm>
            <a:off x="4403534" y="1690569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8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123" name="Gerade Verbindung mit Pfeil 65"/>
          <p:cNvCxnSpPr>
            <a:endCxn id="109" idx="0"/>
          </p:cNvCxnSpPr>
          <p:nvPr/>
        </p:nvCxnSpPr>
        <p:spPr>
          <a:xfrm>
            <a:off x="3013605" y="1345722"/>
            <a:ext cx="3209" cy="281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67"/>
          <p:cNvCxnSpPr>
            <a:stCxn id="102" idx="2"/>
            <a:endCxn id="108" idx="0"/>
          </p:cNvCxnSpPr>
          <p:nvPr/>
        </p:nvCxnSpPr>
        <p:spPr>
          <a:xfrm flipH="1">
            <a:off x="2260729" y="1334938"/>
            <a:ext cx="752876" cy="292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74"/>
          <p:cNvCxnSpPr>
            <a:stCxn id="103" idx="2"/>
            <a:endCxn id="110" idx="0"/>
          </p:cNvCxnSpPr>
          <p:nvPr/>
        </p:nvCxnSpPr>
        <p:spPr>
          <a:xfrm>
            <a:off x="3790499" y="1334938"/>
            <a:ext cx="3209" cy="29274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77"/>
          <p:cNvCxnSpPr/>
          <p:nvPr/>
        </p:nvCxnSpPr>
        <p:spPr>
          <a:xfrm>
            <a:off x="1753221" y="972422"/>
            <a:ext cx="307272" cy="1620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79"/>
          <p:cNvCxnSpPr/>
          <p:nvPr/>
        </p:nvCxnSpPr>
        <p:spPr>
          <a:xfrm flipV="1">
            <a:off x="1782808" y="1239336"/>
            <a:ext cx="285662" cy="1264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82"/>
          <p:cNvCxnSpPr/>
          <p:nvPr/>
        </p:nvCxnSpPr>
        <p:spPr>
          <a:xfrm>
            <a:off x="4819281" y="1172921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84"/>
          <p:cNvCxnSpPr/>
          <p:nvPr/>
        </p:nvCxnSpPr>
        <p:spPr>
          <a:xfrm>
            <a:off x="4819281" y="1789704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Shape 42"/>
          <p:cNvSpPr txBox="1">
            <a:spLocks/>
          </p:cNvSpPr>
          <p:nvPr/>
        </p:nvSpPr>
        <p:spPr>
          <a:xfrm>
            <a:off x="1339371" y="808969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31" name="Shape 42"/>
          <p:cNvSpPr txBox="1">
            <a:spLocks/>
          </p:cNvSpPr>
          <p:nvPr/>
        </p:nvSpPr>
        <p:spPr>
          <a:xfrm>
            <a:off x="1347846" y="129923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32" name="Shape 42"/>
          <p:cNvSpPr txBox="1">
            <a:spLocks/>
          </p:cNvSpPr>
          <p:nvPr/>
        </p:nvSpPr>
        <p:spPr>
          <a:xfrm>
            <a:off x="5041483" y="1063758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33" name="Shape 42"/>
          <p:cNvSpPr txBox="1">
            <a:spLocks/>
          </p:cNvSpPr>
          <p:nvPr/>
        </p:nvSpPr>
        <p:spPr>
          <a:xfrm>
            <a:off x="5041482" y="1690569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34" name="Shape 181"/>
          <p:cNvSpPr/>
          <p:nvPr/>
        </p:nvSpPr>
        <p:spPr>
          <a:xfrm>
            <a:off x="2086070" y="231443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35" name="Shape 181"/>
          <p:cNvSpPr/>
          <p:nvPr/>
        </p:nvSpPr>
        <p:spPr>
          <a:xfrm>
            <a:off x="2842154" y="231443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36" name="Shape 181"/>
          <p:cNvSpPr/>
          <p:nvPr/>
        </p:nvSpPr>
        <p:spPr>
          <a:xfrm>
            <a:off x="3619049" y="231443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37" name="Shape 181"/>
          <p:cNvSpPr/>
          <p:nvPr/>
        </p:nvSpPr>
        <p:spPr>
          <a:xfrm>
            <a:off x="4438001" y="231443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38" name="Gerade Verbindung mit Pfeil 128"/>
          <p:cNvCxnSpPr>
            <a:stCxn id="134" idx="3"/>
            <a:endCxn id="135" idx="1"/>
          </p:cNvCxnSpPr>
          <p:nvPr/>
        </p:nvCxnSpPr>
        <p:spPr>
          <a:xfrm>
            <a:off x="2428970" y="2476456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29"/>
          <p:cNvCxnSpPr/>
          <p:nvPr/>
        </p:nvCxnSpPr>
        <p:spPr>
          <a:xfrm>
            <a:off x="3185054" y="2476456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 Verbindung mit Pfeil 130"/>
          <p:cNvCxnSpPr>
            <a:endCxn id="137" idx="1"/>
          </p:cNvCxnSpPr>
          <p:nvPr/>
        </p:nvCxnSpPr>
        <p:spPr>
          <a:xfrm>
            <a:off x="3995144" y="2476456"/>
            <a:ext cx="4428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Shape 181"/>
          <p:cNvSpPr/>
          <p:nvPr/>
        </p:nvSpPr>
        <p:spPr>
          <a:xfrm>
            <a:off x="2089279" y="293122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42" name="Shape 181"/>
          <p:cNvSpPr/>
          <p:nvPr/>
        </p:nvSpPr>
        <p:spPr>
          <a:xfrm>
            <a:off x="2845363" y="293122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43" name="Shape 181"/>
          <p:cNvSpPr/>
          <p:nvPr/>
        </p:nvSpPr>
        <p:spPr>
          <a:xfrm>
            <a:off x="3622257" y="293122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44" name="Shape 181"/>
          <p:cNvSpPr/>
          <p:nvPr/>
        </p:nvSpPr>
        <p:spPr>
          <a:xfrm>
            <a:off x="4441210" y="293122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45" name="Gerade Verbindung mit Pfeil 135"/>
          <p:cNvCxnSpPr>
            <a:stCxn id="141" idx="3"/>
            <a:endCxn id="142" idx="1"/>
          </p:cNvCxnSpPr>
          <p:nvPr/>
        </p:nvCxnSpPr>
        <p:spPr>
          <a:xfrm>
            <a:off x="2432179" y="309323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36"/>
          <p:cNvCxnSpPr/>
          <p:nvPr/>
        </p:nvCxnSpPr>
        <p:spPr>
          <a:xfrm>
            <a:off x="3188263" y="3093239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37"/>
          <p:cNvCxnSpPr/>
          <p:nvPr/>
        </p:nvCxnSpPr>
        <p:spPr>
          <a:xfrm>
            <a:off x="3998353" y="309323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Shape 42"/>
          <p:cNvSpPr txBox="1">
            <a:spLocks/>
          </p:cNvSpPr>
          <p:nvPr/>
        </p:nvSpPr>
        <p:spPr>
          <a:xfrm>
            <a:off x="2029965" y="237807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49" name="Shape 42"/>
          <p:cNvSpPr txBox="1">
            <a:spLocks/>
          </p:cNvSpPr>
          <p:nvPr/>
        </p:nvSpPr>
        <p:spPr>
          <a:xfrm>
            <a:off x="2800795" y="237807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0" name="Shape 42"/>
          <p:cNvSpPr txBox="1">
            <a:spLocks/>
          </p:cNvSpPr>
          <p:nvPr/>
        </p:nvSpPr>
        <p:spPr>
          <a:xfrm>
            <a:off x="3571896" y="236729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1" name="Shape 42"/>
          <p:cNvSpPr txBox="1">
            <a:spLocks/>
          </p:cNvSpPr>
          <p:nvPr/>
        </p:nvSpPr>
        <p:spPr>
          <a:xfrm>
            <a:off x="4395943" y="236729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4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2" name="Shape 42"/>
          <p:cNvSpPr txBox="1">
            <a:spLocks/>
          </p:cNvSpPr>
          <p:nvPr/>
        </p:nvSpPr>
        <p:spPr>
          <a:xfrm>
            <a:off x="2029965" y="297896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5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3" name="Shape 42"/>
          <p:cNvSpPr txBox="1">
            <a:spLocks/>
          </p:cNvSpPr>
          <p:nvPr/>
        </p:nvSpPr>
        <p:spPr>
          <a:xfrm>
            <a:off x="2793549" y="298722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4" name="Shape 42"/>
          <p:cNvSpPr txBox="1">
            <a:spLocks/>
          </p:cNvSpPr>
          <p:nvPr/>
        </p:nvSpPr>
        <p:spPr>
          <a:xfrm>
            <a:off x="3574824" y="2990366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7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5" name="Shape 42"/>
          <p:cNvSpPr txBox="1">
            <a:spLocks/>
          </p:cNvSpPr>
          <p:nvPr/>
        </p:nvSpPr>
        <p:spPr>
          <a:xfrm>
            <a:off x="4403533" y="299410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8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156" name="Gerade Verbindung mit Pfeil 146"/>
          <p:cNvCxnSpPr>
            <a:endCxn id="142" idx="0"/>
          </p:cNvCxnSpPr>
          <p:nvPr/>
        </p:nvCxnSpPr>
        <p:spPr>
          <a:xfrm>
            <a:off x="3013604" y="2649257"/>
            <a:ext cx="3209" cy="2819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47"/>
          <p:cNvCxnSpPr>
            <a:stCxn id="135" idx="2"/>
            <a:endCxn id="141" idx="0"/>
          </p:cNvCxnSpPr>
          <p:nvPr/>
        </p:nvCxnSpPr>
        <p:spPr>
          <a:xfrm flipH="1">
            <a:off x="2260729" y="2638474"/>
            <a:ext cx="752876" cy="292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48"/>
          <p:cNvCxnSpPr/>
          <p:nvPr/>
        </p:nvCxnSpPr>
        <p:spPr>
          <a:xfrm>
            <a:off x="3865701" y="2669336"/>
            <a:ext cx="701744" cy="24688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mit Pfeil 149"/>
          <p:cNvCxnSpPr>
            <a:stCxn id="136" idx="2"/>
            <a:endCxn id="143" idx="0"/>
          </p:cNvCxnSpPr>
          <p:nvPr/>
        </p:nvCxnSpPr>
        <p:spPr>
          <a:xfrm>
            <a:off x="3790498" y="2638474"/>
            <a:ext cx="3209" cy="292748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0"/>
          <p:cNvCxnSpPr/>
          <p:nvPr/>
        </p:nvCxnSpPr>
        <p:spPr>
          <a:xfrm>
            <a:off x="1753220" y="2275957"/>
            <a:ext cx="307272" cy="1620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51"/>
          <p:cNvCxnSpPr/>
          <p:nvPr/>
        </p:nvCxnSpPr>
        <p:spPr>
          <a:xfrm flipV="1">
            <a:off x="1782807" y="2542871"/>
            <a:ext cx="285662" cy="1264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52"/>
          <p:cNvCxnSpPr/>
          <p:nvPr/>
        </p:nvCxnSpPr>
        <p:spPr>
          <a:xfrm>
            <a:off x="4819280" y="2476456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53"/>
          <p:cNvCxnSpPr/>
          <p:nvPr/>
        </p:nvCxnSpPr>
        <p:spPr>
          <a:xfrm>
            <a:off x="4819280" y="3093239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Shape 42"/>
          <p:cNvSpPr txBox="1">
            <a:spLocks/>
          </p:cNvSpPr>
          <p:nvPr/>
        </p:nvSpPr>
        <p:spPr>
          <a:xfrm>
            <a:off x="1339370" y="211250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65" name="Shape 42"/>
          <p:cNvSpPr txBox="1">
            <a:spLocks/>
          </p:cNvSpPr>
          <p:nvPr/>
        </p:nvSpPr>
        <p:spPr>
          <a:xfrm>
            <a:off x="1347845" y="260276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66" name="Shape 42"/>
          <p:cNvSpPr txBox="1">
            <a:spLocks/>
          </p:cNvSpPr>
          <p:nvPr/>
        </p:nvSpPr>
        <p:spPr>
          <a:xfrm>
            <a:off x="5041482" y="2367294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67" name="Shape 42"/>
          <p:cNvSpPr txBox="1">
            <a:spLocks/>
          </p:cNvSpPr>
          <p:nvPr/>
        </p:nvSpPr>
        <p:spPr>
          <a:xfrm>
            <a:off x="5041482" y="2994104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68" name="Shape 181"/>
          <p:cNvSpPr/>
          <p:nvPr/>
        </p:nvSpPr>
        <p:spPr>
          <a:xfrm>
            <a:off x="2086070" y="3693335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69" name="Shape 181"/>
          <p:cNvSpPr/>
          <p:nvPr/>
        </p:nvSpPr>
        <p:spPr>
          <a:xfrm>
            <a:off x="2842154" y="3693335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70" name="Shape 181"/>
          <p:cNvSpPr/>
          <p:nvPr/>
        </p:nvSpPr>
        <p:spPr>
          <a:xfrm>
            <a:off x="3619048" y="3693335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71" name="Shape 181"/>
          <p:cNvSpPr/>
          <p:nvPr/>
        </p:nvSpPr>
        <p:spPr>
          <a:xfrm>
            <a:off x="4438001" y="3693335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72" name="Gerade Verbindung mit Pfeil 162"/>
          <p:cNvCxnSpPr>
            <a:stCxn id="168" idx="3"/>
            <a:endCxn id="169" idx="1"/>
          </p:cNvCxnSpPr>
          <p:nvPr/>
        </p:nvCxnSpPr>
        <p:spPr>
          <a:xfrm>
            <a:off x="2428970" y="3855353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mit Pfeil 163"/>
          <p:cNvCxnSpPr/>
          <p:nvPr/>
        </p:nvCxnSpPr>
        <p:spPr>
          <a:xfrm>
            <a:off x="3185054" y="3855353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64"/>
          <p:cNvCxnSpPr>
            <a:endCxn id="171" idx="1"/>
          </p:cNvCxnSpPr>
          <p:nvPr/>
        </p:nvCxnSpPr>
        <p:spPr>
          <a:xfrm>
            <a:off x="3995144" y="3855353"/>
            <a:ext cx="4428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Shape 181"/>
          <p:cNvSpPr/>
          <p:nvPr/>
        </p:nvSpPr>
        <p:spPr>
          <a:xfrm>
            <a:off x="2086070" y="445544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76" name="Shape 181"/>
          <p:cNvSpPr/>
          <p:nvPr/>
        </p:nvSpPr>
        <p:spPr>
          <a:xfrm>
            <a:off x="2842154" y="445544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77" name="Shape 181"/>
          <p:cNvSpPr/>
          <p:nvPr/>
        </p:nvSpPr>
        <p:spPr>
          <a:xfrm>
            <a:off x="3619048" y="445544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78" name="Shape 181"/>
          <p:cNvSpPr/>
          <p:nvPr/>
        </p:nvSpPr>
        <p:spPr>
          <a:xfrm>
            <a:off x="4438001" y="445544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79" name="Gerade Verbindung mit Pfeil 169"/>
          <p:cNvCxnSpPr>
            <a:stCxn id="175" idx="3"/>
            <a:endCxn id="176" idx="1"/>
          </p:cNvCxnSpPr>
          <p:nvPr/>
        </p:nvCxnSpPr>
        <p:spPr>
          <a:xfrm>
            <a:off x="2428970" y="4617466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0"/>
          <p:cNvCxnSpPr/>
          <p:nvPr/>
        </p:nvCxnSpPr>
        <p:spPr>
          <a:xfrm>
            <a:off x="3185054" y="4617466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mit Pfeil 171"/>
          <p:cNvCxnSpPr/>
          <p:nvPr/>
        </p:nvCxnSpPr>
        <p:spPr>
          <a:xfrm>
            <a:off x="3995144" y="4617466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Shape 42"/>
          <p:cNvSpPr txBox="1">
            <a:spLocks/>
          </p:cNvSpPr>
          <p:nvPr/>
        </p:nvSpPr>
        <p:spPr>
          <a:xfrm>
            <a:off x="2029964" y="375697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3" name="Shape 42"/>
          <p:cNvSpPr txBox="1">
            <a:spLocks/>
          </p:cNvSpPr>
          <p:nvPr/>
        </p:nvSpPr>
        <p:spPr>
          <a:xfrm>
            <a:off x="2800794" y="375697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4" name="Shape 42"/>
          <p:cNvSpPr txBox="1">
            <a:spLocks/>
          </p:cNvSpPr>
          <p:nvPr/>
        </p:nvSpPr>
        <p:spPr>
          <a:xfrm>
            <a:off x="3571895" y="374619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5" name="Shape 42"/>
          <p:cNvSpPr txBox="1">
            <a:spLocks/>
          </p:cNvSpPr>
          <p:nvPr/>
        </p:nvSpPr>
        <p:spPr>
          <a:xfrm>
            <a:off x="4395942" y="3746191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4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6" name="Shape 42"/>
          <p:cNvSpPr txBox="1">
            <a:spLocks/>
          </p:cNvSpPr>
          <p:nvPr/>
        </p:nvSpPr>
        <p:spPr>
          <a:xfrm>
            <a:off x="2026755" y="450319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5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7" name="Shape 42"/>
          <p:cNvSpPr txBox="1">
            <a:spLocks/>
          </p:cNvSpPr>
          <p:nvPr/>
        </p:nvSpPr>
        <p:spPr>
          <a:xfrm>
            <a:off x="2790339" y="451144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8" name="Shape 42"/>
          <p:cNvSpPr txBox="1">
            <a:spLocks/>
          </p:cNvSpPr>
          <p:nvPr/>
        </p:nvSpPr>
        <p:spPr>
          <a:xfrm>
            <a:off x="3571615" y="451459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7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9" name="Shape 42"/>
          <p:cNvSpPr txBox="1">
            <a:spLocks/>
          </p:cNvSpPr>
          <p:nvPr/>
        </p:nvSpPr>
        <p:spPr>
          <a:xfrm>
            <a:off x="4400324" y="4518330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8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190" name="Gerade Verbindung mit Pfeil 180"/>
          <p:cNvCxnSpPr>
            <a:stCxn id="169" idx="2"/>
            <a:endCxn id="176" idx="0"/>
          </p:cNvCxnSpPr>
          <p:nvPr/>
        </p:nvCxnSpPr>
        <p:spPr>
          <a:xfrm>
            <a:off x="3013604" y="4017371"/>
            <a:ext cx="0" cy="438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mit Pfeil 181"/>
          <p:cNvCxnSpPr>
            <a:stCxn id="169" idx="2"/>
            <a:endCxn id="175" idx="0"/>
          </p:cNvCxnSpPr>
          <p:nvPr/>
        </p:nvCxnSpPr>
        <p:spPr>
          <a:xfrm flipH="1">
            <a:off x="2257520" y="4017371"/>
            <a:ext cx="756084" cy="4380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mit Pfeil 182"/>
          <p:cNvCxnSpPr/>
          <p:nvPr/>
        </p:nvCxnSpPr>
        <p:spPr>
          <a:xfrm>
            <a:off x="3865700" y="4048234"/>
            <a:ext cx="701693" cy="33280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mit Pfeil 183"/>
          <p:cNvCxnSpPr>
            <a:stCxn id="170" idx="2"/>
            <a:endCxn id="177" idx="0"/>
          </p:cNvCxnSpPr>
          <p:nvPr/>
        </p:nvCxnSpPr>
        <p:spPr>
          <a:xfrm>
            <a:off x="3790498" y="4017371"/>
            <a:ext cx="0" cy="438077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mit Pfeil 184"/>
          <p:cNvCxnSpPr/>
          <p:nvPr/>
        </p:nvCxnSpPr>
        <p:spPr>
          <a:xfrm>
            <a:off x="1753220" y="3654854"/>
            <a:ext cx="307272" cy="1620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mit Pfeil 185"/>
          <p:cNvCxnSpPr/>
          <p:nvPr/>
        </p:nvCxnSpPr>
        <p:spPr>
          <a:xfrm flipV="1">
            <a:off x="1782806" y="3921768"/>
            <a:ext cx="285662" cy="1264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mit Pfeil 186"/>
          <p:cNvCxnSpPr/>
          <p:nvPr/>
        </p:nvCxnSpPr>
        <p:spPr>
          <a:xfrm>
            <a:off x="4819280" y="3855353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mit Pfeil 187"/>
          <p:cNvCxnSpPr/>
          <p:nvPr/>
        </p:nvCxnSpPr>
        <p:spPr>
          <a:xfrm>
            <a:off x="4816071" y="4617466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Shape 42"/>
          <p:cNvSpPr txBox="1">
            <a:spLocks/>
          </p:cNvSpPr>
          <p:nvPr/>
        </p:nvSpPr>
        <p:spPr>
          <a:xfrm>
            <a:off x="1339369" y="349140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99" name="Shape 42"/>
          <p:cNvSpPr txBox="1">
            <a:spLocks/>
          </p:cNvSpPr>
          <p:nvPr/>
        </p:nvSpPr>
        <p:spPr>
          <a:xfrm>
            <a:off x="1347844" y="3981666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0" name="Shape 42"/>
          <p:cNvSpPr txBox="1">
            <a:spLocks/>
          </p:cNvSpPr>
          <p:nvPr/>
        </p:nvSpPr>
        <p:spPr>
          <a:xfrm>
            <a:off x="5041482" y="3746191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1" name="Shape 42"/>
          <p:cNvSpPr txBox="1">
            <a:spLocks/>
          </p:cNvSpPr>
          <p:nvPr/>
        </p:nvSpPr>
        <p:spPr>
          <a:xfrm>
            <a:off x="5038272" y="4518330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2" name="Shape 42"/>
          <p:cNvSpPr txBox="1">
            <a:spLocks/>
          </p:cNvSpPr>
          <p:nvPr/>
        </p:nvSpPr>
        <p:spPr>
          <a:xfrm>
            <a:off x="3881394" y="940443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3" name="Shape 42"/>
          <p:cNvSpPr txBox="1">
            <a:spLocks/>
          </p:cNvSpPr>
          <p:nvPr/>
        </p:nvSpPr>
        <p:spPr>
          <a:xfrm>
            <a:off x="3905864" y="1324581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22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4" name="Shape 42"/>
          <p:cNvSpPr txBox="1">
            <a:spLocks/>
          </p:cNvSpPr>
          <p:nvPr/>
        </p:nvSpPr>
        <p:spPr>
          <a:xfrm>
            <a:off x="2305468" y="1822486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10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20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5" name="Shape 42"/>
          <p:cNvSpPr txBox="1">
            <a:spLocks/>
          </p:cNvSpPr>
          <p:nvPr/>
        </p:nvSpPr>
        <p:spPr>
          <a:xfrm>
            <a:off x="3073991" y="1835974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6" name="Shape 42"/>
          <p:cNvSpPr txBox="1">
            <a:spLocks/>
          </p:cNvSpPr>
          <p:nvPr/>
        </p:nvSpPr>
        <p:spPr>
          <a:xfrm>
            <a:off x="3898374" y="2242870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7" name="Shape 42"/>
          <p:cNvSpPr txBox="1">
            <a:spLocks/>
          </p:cNvSpPr>
          <p:nvPr/>
        </p:nvSpPr>
        <p:spPr>
          <a:xfrm>
            <a:off x="3922844" y="2627008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22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8" name="Shape 42"/>
          <p:cNvSpPr txBox="1">
            <a:spLocks/>
          </p:cNvSpPr>
          <p:nvPr/>
        </p:nvSpPr>
        <p:spPr>
          <a:xfrm>
            <a:off x="2322320" y="3211398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10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20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9" name="Shape 42"/>
          <p:cNvSpPr txBox="1">
            <a:spLocks/>
          </p:cNvSpPr>
          <p:nvPr/>
        </p:nvSpPr>
        <p:spPr>
          <a:xfrm>
            <a:off x="3098777" y="3242910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0" name="Shape 42"/>
          <p:cNvSpPr txBox="1">
            <a:spLocks/>
          </p:cNvSpPr>
          <p:nvPr/>
        </p:nvSpPr>
        <p:spPr>
          <a:xfrm>
            <a:off x="3915226" y="3631781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1" name="Shape 42"/>
          <p:cNvSpPr txBox="1">
            <a:spLocks/>
          </p:cNvSpPr>
          <p:nvPr/>
        </p:nvSpPr>
        <p:spPr>
          <a:xfrm>
            <a:off x="3939696" y="4015919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22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2" name="Shape 42"/>
          <p:cNvSpPr txBox="1">
            <a:spLocks/>
          </p:cNvSpPr>
          <p:nvPr/>
        </p:nvSpPr>
        <p:spPr>
          <a:xfrm>
            <a:off x="2964285" y="2367116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30|11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30|21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3" name="Shape 42"/>
          <p:cNvSpPr txBox="1">
            <a:spLocks/>
          </p:cNvSpPr>
          <p:nvPr/>
        </p:nvSpPr>
        <p:spPr>
          <a:xfrm>
            <a:off x="3300910" y="2380095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4" name="Shape 42"/>
          <p:cNvSpPr txBox="1">
            <a:spLocks/>
          </p:cNvSpPr>
          <p:nvPr/>
        </p:nvSpPr>
        <p:spPr>
          <a:xfrm>
            <a:off x="3059349" y="2884952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31|11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31|21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5" name="Shape 42"/>
          <p:cNvSpPr txBox="1">
            <a:spLocks/>
          </p:cNvSpPr>
          <p:nvPr/>
        </p:nvSpPr>
        <p:spPr>
          <a:xfrm>
            <a:off x="1764488" y="3801571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40|30|11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40|30|21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6" name="Shape 42"/>
          <p:cNvSpPr txBox="1">
            <a:spLocks/>
          </p:cNvSpPr>
          <p:nvPr/>
        </p:nvSpPr>
        <p:spPr>
          <a:xfrm>
            <a:off x="2305468" y="4460562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30|11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30|21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7" name="Shape 42"/>
          <p:cNvSpPr txBox="1">
            <a:spLocks/>
          </p:cNvSpPr>
          <p:nvPr/>
        </p:nvSpPr>
        <p:spPr>
          <a:xfrm>
            <a:off x="3318207" y="3853693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8" name="Shape 42"/>
          <p:cNvSpPr txBox="1">
            <a:spLocks/>
          </p:cNvSpPr>
          <p:nvPr/>
        </p:nvSpPr>
        <p:spPr>
          <a:xfrm>
            <a:off x="3063283" y="4498141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31|11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31|21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21" name="Gewitterblitz 221"/>
          <p:cNvSpPr/>
          <p:nvPr/>
        </p:nvSpPr>
        <p:spPr>
          <a:xfrm>
            <a:off x="3234958" y="3753464"/>
            <a:ext cx="212225" cy="20732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22" name="Gewitterblitz 222"/>
          <p:cNvSpPr/>
          <p:nvPr/>
        </p:nvSpPr>
        <p:spPr>
          <a:xfrm>
            <a:off x="2914144" y="4155697"/>
            <a:ext cx="212225" cy="20732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24" name="Shape 42"/>
          <p:cNvSpPr txBox="1">
            <a:spLocks/>
          </p:cNvSpPr>
          <p:nvPr/>
        </p:nvSpPr>
        <p:spPr>
          <a:xfrm>
            <a:off x="5892625" y="3649361"/>
            <a:ext cx="2256656" cy="66460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failures</a:t>
            </a:r>
            <a:r>
              <a:rPr lang="de-CH" sz="1800" b="0" dirty="0">
                <a:latin typeface="Calibri" panose="020F0502020204030204" pitchFamily="34" charset="0"/>
              </a:rPr>
              <a:t>: </a:t>
            </a:r>
          </a:p>
          <a:p>
            <a:pPr algn="ctr"/>
            <a:r>
              <a:rPr lang="de-CH" sz="1800" b="0" dirty="0" err="1">
                <a:latin typeface="Calibri" panose="020F0502020204030204" pitchFamily="34" charset="0"/>
              </a:rPr>
              <a:t>first</a:t>
            </a:r>
            <a:r>
              <a:rPr lang="de-CH" sz="1800" b="0" dirty="0">
                <a:latin typeface="Calibri" panose="020F0502020204030204" pitchFamily="34" charset="0"/>
              </a:rPr>
              <a:t> push 30: route </a:t>
            </a:r>
            <a:r>
              <a:rPr lang="de-CH" sz="1800" b="0" dirty="0" err="1">
                <a:latin typeface="Calibri" panose="020F0502020204030204" pitchFamily="34" charset="0"/>
              </a:rPr>
              <a:t>around</a:t>
            </a:r>
            <a:r>
              <a:rPr lang="de-CH" sz="1800" b="0" dirty="0">
                <a:latin typeface="Calibri" panose="020F0502020204030204" pitchFamily="34" charset="0"/>
              </a:rPr>
              <a:t> (v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r>
              <a:rPr lang="de-CH" sz="1800" b="0" dirty="0">
                <a:latin typeface="Calibri" panose="020F0502020204030204" pitchFamily="34" charset="0"/>
              </a:rPr>
              <a:t>,v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r>
              <a:rPr lang="de-CH" sz="1800" b="0" dirty="0">
                <a:latin typeface="Calibri" panose="020F0502020204030204" pitchFamily="34" charset="0"/>
              </a:rPr>
              <a:t>)</a:t>
            </a:r>
            <a:endParaRPr lang="en" sz="18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25" name="Shape 42"/>
          <p:cNvSpPr txBox="1">
            <a:spLocks/>
          </p:cNvSpPr>
          <p:nvPr/>
        </p:nvSpPr>
        <p:spPr>
          <a:xfrm>
            <a:off x="5966670" y="4306477"/>
            <a:ext cx="2256656" cy="66460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Push </a:t>
            </a:r>
            <a:r>
              <a:rPr lang="de-CH" sz="1800" i="1" dirty="0" err="1">
                <a:solidFill>
                  <a:srgbClr val="C00000"/>
                </a:solidFill>
                <a:latin typeface="Calibri" panose="020F0502020204030204" pitchFamily="34" charset="0"/>
              </a:rPr>
              <a:t>recursively</a:t>
            </a:r>
            <a:r>
              <a:rPr lang="de-CH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de-CH" sz="1800" b="0" dirty="0">
                <a:latin typeface="Calibri" panose="020F0502020204030204" pitchFamily="34" charset="0"/>
              </a:rPr>
              <a:t>40: route </a:t>
            </a:r>
            <a:r>
              <a:rPr lang="de-CH" sz="1800" b="0" dirty="0" err="1">
                <a:latin typeface="Calibri" panose="020F0502020204030204" pitchFamily="34" charset="0"/>
              </a:rPr>
              <a:t>around</a:t>
            </a:r>
            <a:r>
              <a:rPr lang="de-CH" sz="1800" b="0" dirty="0">
                <a:latin typeface="Calibri" panose="020F0502020204030204" pitchFamily="34" charset="0"/>
              </a:rPr>
              <a:t> (v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r>
              <a:rPr lang="de-CH" sz="1800" b="0" dirty="0">
                <a:latin typeface="Calibri" panose="020F0502020204030204" pitchFamily="34" charset="0"/>
              </a:rPr>
              <a:t>,v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r>
              <a:rPr lang="de-CH" sz="1800" b="0" dirty="0">
                <a:latin typeface="Calibri" panose="020F0502020204030204" pitchFamily="34" charset="0"/>
              </a:rPr>
              <a:t>)</a:t>
            </a:r>
            <a:endParaRPr lang="en" sz="18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28" name="Shape 42"/>
          <p:cNvSpPr txBox="1">
            <a:spLocks/>
          </p:cNvSpPr>
          <p:nvPr/>
        </p:nvSpPr>
        <p:spPr>
          <a:xfrm>
            <a:off x="2265343" y="545276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10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20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29" name="Shape 42"/>
          <p:cNvSpPr txBox="1">
            <a:spLocks/>
          </p:cNvSpPr>
          <p:nvPr/>
        </p:nvSpPr>
        <p:spPr>
          <a:xfrm>
            <a:off x="3042552" y="541096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233" name="Gerade Verbindung mit Pfeil 171"/>
          <p:cNvCxnSpPr/>
          <p:nvPr/>
        </p:nvCxnSpPr>
        <p:spPr>
          <a:xfrm>
            <a:off x="3995144" y="4617466"/>
            <a:ext cx="413184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Gerade Verbindung mit Pfeil 182"/>
          <p:cNvCxnSpPr/>
          <p:nvPr/>
        </p:nvCxnSpPr>
        <p:spPr>
          <a:xfrm>
            <a:off x="3865700" y="4048234"/>
            <a:ext cx="701693" cy="3328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183"/>
          <p:cNvCxnSpPr/>
          <p:nvPr/>
        </p:nvCxnSpPr>
        <p:spPr>
          <a:xfrm>
            <a:off x="3790498" y="4017371"/>
            <a:ext cx="0" cy="438077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Cloud Callout 54"/>
          <p:cNvSpPr/>
          <p:nvPr/>
        </p:nvSpPr>
        <p:spPr bwMode="auto">
          <a:xfrm>
            <a:off x="4583964" y="2656270"/>
            <a:ext cx="3465761" cy="1333746"/>
          </a:xfrm>
          <a:prstGeom prst="cloudCallout">
            <a:avLst>
              <a:gd name="adj1" fmla="val -55114"/>
              <a:gd name="adj2" fmla="val 55709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Calibri" pitchFamily="34" charset="0"/>
                <a:cs typeface="Calibri" pitchFamily="34" charset="0"/>
              </a:rPr>
              <a:t>But masking links one-by-one can be inefficient: (v</a:t>
            </a:r>
            <a:r>
              <a:rPr lang="en-US" sz="1500" baseline="-25000" dirty="0">
                <a:latin typeface="Calibri" pitchFamily="34" charset="0"/>
                <a:cs typeface="Calibri" pitchFamily="34" charset="0"/>
              </a:rPr>
              <a:t>7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,v</a:t>
            </a:r>
            <a:r>
              <a:rPr lang="en-US" sz="1500" baseline="-25000" dirty="0">
                <a:latin typeface="Calibri" pitchFamily="34" charset="0"/>
                <a:cs typeface="Calibri" pitchFamily="34" charset="0"/>
              </a:rPr>
              <a:t>3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,v</a:t>
            </a:r>
            <a:r>
              <a:rPr lang="en-US" sz="1500" baseline="-25000" dirty="0">
                <a:latin typeface="Calibri" pitchFamily="34" charset="0"/>
                <a:cs typeface="Calibri" pitchFamily="34" charset="0"/>
              </a:rPr>
              <a:t>8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) could be shortcut to (v</a:t>
            </a:r>
            <a:r>
              <a:rPr lang="en-US" sz="1500" baseline="-25000" dirty="0">
                <a:latin typeface="Calibri" pitchFamily="34" charset="0"/>
                <a:cs typeface="Calibri" pitchFamily="34" charset="0"/>
              </a:rPr>
              <a:t>7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,v</a:t>
            </a:r>
            <a:r>
              <a:rPr lang="en-US" sz="1500" baseline="-25000" dirty="0">
                <a:latin typeface="Calibri" pitchFamily="34" charset="0"/>
                <a:cs typeface="Calibri" pitchFamily="34" charset="0"/>
              </a:rPr>
              <a:t>8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). </a:t>
            </a:r>
          </a:p>
        </p:txBody>
      </p:sp>
      <p:cxnSp>
        <p:nvCxnSpPr>
          <p:cNvPr id="237" name="Gerade Verbindung mit Pfeil 171"/>
          <p:cNvCxnSpPr/>
          <p:nvPr/>
        </p:nvCxnSpPr>
        <p:spPr>
          <a:xfrm flipV="1">
            <a:off x="4780901" y="4723662"/>
            <a:ext cx="329505" cy="832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182"/>
          <p:cNvCxnSpPr/>
          <p:nvPr/>
        </p:nvCxnSpPr>
        <p:spPr>
          <a:xfrm flipV="1">
            <a:off x="4801778" y="4561645"/>
            <a:ext cx="308628" cy="5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itle 2"/>
          <p:cNvSpPr>
            <a:spLocks noGrp="1"/>
          </p:cNvSpPr>
          <p:nvPr>
            <p:ph type="title"/>
          </p:nvPr>
        </p:nvSpPr>
        <p:spPr>
          <a:xfrm>
            <a:off x="1550537" y="-110807"/>
            <a:ext cx="6172200" cy="857400"/>
          </a:xfrm>
        </p:spPr>
        <p:txBody>
          <a:bodyPr>
            <a:normAutofit fontScale="90000"/>
          </a:bodyPr>
          <a:lstStyle/>
          <a:p>
            <a:r>
              <a:rPr lang="de-DE" dirty="0"/>
              <a:t>2 </a:t>
            </a:r>
            <a:r>
              <a:rPr lang="de-DE" dirty="0" err="1"/>
              <a:t>Failures</a:t>
            </a:r>
            <a:r>
              <a:rPr lang="de-DE" dirty="0"/>
              <a:t>: Push </a:t>
            </a:r>
            <a:r>
              <a:rPr lang="de-DE" i="1" dirty="0" err="1">
                <a:solidFill>
                  <a:srgbClr val="C00000"/>
                </a:solidFill>
              </a:rPr>
              <a:t>Recursively</a:t>
            </a:r>
            <a:endParaRPr lang="de-DE" i="1" dirty="0">
              <a:solidFill>
                <a:srgbClr val="C00000"/>
              </a:solidFill>
            </a:endParaRPr>
          </a:p>
        </p:txBody>
      </p:sp>
      <p:sp>
        <p:nvSpPr>
          <p:cNvPr id="226" name="Gewitterblitz 1028"/>
          <p:cNvSpPr/>
          <p:nvPr/>
        </p:nvSpPr>
        <p:spPr>
          <a:xfrm>
            <a:off x="3278953" y="2380324"/>
            <a:ext cx="212225" cy="20732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19" name="Rounded Rectangular Callout 53"/>
          <p:cNvSpPr/>
          <p:nvPr/>
        </p:nvSpPr>
        <p:spPr bwMode="auto">
          <a:xfrm>
            <a:off x="463926" y="1676608"/>
            <a:ext cx="5220130" cy="841531"/>
          </a:xfrm>
          <a:prstGeom prst="wedgeRoundRectCallout">
            <a:avLst>
              <a:gd name="adj1" fmla="val 9369"/>
              <a:gd name="adj2" fmla="val -49081"/>
              <a:gd name="adj3" fmla="val 16667"/>
            </a:avLst>
          </a:prstGeom>
          <a:gradFill flip="none" rotWithShape="1">
            <a:gsLst>
              <a:gs pos="0">
                <a:srgbClr val="0033CC">
                  <a:tint val="66000"/>
                  <a:satMod val="160000"/>
                </a:srgbClr>
              </a:gs>
              <a:gs pos="50000">
                <a:srgbClr val="0033CC">
                  <a:tint val="44500"/>
                  <a:satMod val="160000"/>
                </a:srgbClr>
              </a:gs>
              <a:gs pos="100000">
                <a:srgbClr val="0033CC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2100" dirty="0">
                <a:latin typeface="Calibri" pitchFamily="34" charset="0"/>
                <a:cs typeface="Calibri" pitchFamily="34" charset="0"/>
              </a:rPr>
              <a:t>More efficient but also more complex: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2100" dirty="0">
                <a:latin typeface="Calibri" pitchFamily="34" charset="0"/>
                <a:cs typeface="Calibri" pitchFamily="34" charset="0"/>
              </a:rPr>
              <a:t>Cisco does </a:t>
            </a:r>
            <a:r>
              <a:rPr lang="en-US" sz="2100" b="1" i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not recommend </a:t>
            </a:r>
            <a:r>
              <a:rPr lang="en-US" sz="2100" dirty="0">
                <a:latin typeface="Calibri" pitchFamily="34" charset="0"/>
                <a:cs typeface="Calibri" pitchFamily="34" charset="0"/>
              </a:rPr>
              <a:t>using this option!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518741E0-6F50-49EF-8AA5-051981E9836C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686783"/>
      </p:ext>
    </p:extLst>
  </p:cSld>
  <p:clrMapOvr>
    <a:masterClrMapping/>
  </p:clrMapOvr>
  <p:transition spd="slow">
    <p:cut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42"/>
          <p:cNvSpPr txBox="1">
            <a:spLocks/>
          </p:cNvSpPr>
          <p:nvPr/>
        </p:nvSpPr>
        <p:spPr>
          <a:xfrm>
            <a:off x="5942195" y="1283637"/>
            <a:ext cx="1936763" cy="39535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  <a:r>
              <a:rPr lang="de-CH" sz="1800" b="0" dirty="0">
                <a:latin typeface="Calibri" panose="020F0502020204030204" pitchFamily="34" charset="0"/>
              </a:rPr>
              <a:t> Routing</a:t>
            </a:r>
            <a:endParaRPr lang="en" sz="18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27" name="Shape 42"/>
          <p:cNvSpPr txBox="1">
            <a:spLocks/>
          </p:cNvSpPr>
          <p:nvPr/>
        </p:nvSpPr>
        <p:spPr>
          <a:xfrm>
            <a:off x="5966670" y="2363523"/>
            <a:ext cx="2161112" cy="66460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failure</a:t>
            </a:r>
            <a:r>
              <a:rPr lang="de-CH" sz="1800" b="0" dirty="0">
                <a:latin typeface="Calibri" panose="020F0502020204030204" pitchFamily="34" charset="0"/>
              </a:rPr>
              <a:t>: push 30: route </a:t>
            </a:r>
            <a:r>
              <a:rPr lang="de-CH" sz="1800" b="0" dirty="0" err="1">
                <a:latin typeface="Calibri" panose="020F0502020204030204" pitchFamily="34" charset="0"/>
              </a:rPr>
              <a:t>around</a:t>
            </a:r>
            <a:r>
              <a:rPr lang="de-CH" sz="1800" b="0" dirty="0">
                <a:latin typeface="Calibri" panose="020F0502020204030204" pitchFamily="34" charset="0"/>
              </a:rPr>
              <a:t> (v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r>
              <a:rPr lang="de-CH" sz="1800" b="0" dirty="0">
                <a:latin typeface="Calibri" panose="020F0502020204030204" pitchFamily="34" charset="0"/>
              </a:rPr>
              <a:t>,v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r>
              <a:rPr lang="de-CH" sz="1800" b="0" dirty="0">
                <a:latin typeface="Calibri" panose="020F0502020204030204" pitchFamily="34" charset="0"/>
              </a:rPr>
              <a:t>)</a:t>
            </a:r>
            <a:endParaRPr lang="en" sz="1800" b="0" i="1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95" name="Gerade Verbindung mit Pfeil 72"/>
          <p:cNvCxnSpPr/>
          <p:nvPr/>
        </p:nvCxnSpPr>
        <p:spPr>
          <a:xfrm>
            <a:off x="3887952" y="1292504"/>
            <a:ext cx="572393" cy="3980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Shape 181"/>
          <p:cNvSpPr/>
          <p:nvPr/>
        </p:nvSpPr>
        <p:spPr>
          <a:xfrm>
            <a:off x="2086071" y="1010903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2" name="Shape 181"/>
          <p:cNvSpPr/>
          <p:nvPr/>
        </p:nvSpPr>
        <p:spPr>
          <a:xfrm>
            <a:off x="2842155" y="1010903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3" name="Shape 181"/>
          <p:cNvSpPr/>
          <p:nvPr/>
        </p:nvSpPr>
        <p:spPr>
          <a:xfrm>
            <a:off x="3619049" y="1010903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4" name="Shape 181"/>
          <p:cNvSpPr/>
          <p:nvPr/>
        </p:nvSpPr>
        <p:spPr>
          <a:xfrm>
            <a:off x="4438002" y="1010903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05" name="Gerade Verbindung mit Pfeil 2"/>
          <p:cNvCxnSpPr>
            <a:stCxn id="101" idx="3"/>
            <a:endCxn id="102" idx="1"/>
          </p:cNvCxnSpPr>
          <p:nvPr/>
        </p:nvCxnSpPr>
        <p:spPr>
          <a:xfrm>
            <a:off x="2428971" y="1172921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47"/>
          <p:cNvCxnSpPr/>
          <p:nvPr/>
        </p:nvCxnSpPr>
        <p:spPr>
          <a:xfrm>
            <a:off x="3185055" y="1172921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48"/>
          <p:cNvCxnSpPr>
            <a:endCxn id="104" idx="1"/>
          </p:cNvCxnSpPr>
          <p:nvPr/>
        </p:nvCxnSpPr>
        <p:spPr>
          <a:xfrm>
            <a:off x="3995145" y="1172921"/>
            <a:ext cx="4428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Shape 181"/>
          <p:cNvSpPr/>
          <p:nvPr/>
        </p:nvSpPr>
        <p:spPr>
          <a:xfrm>
            <a:off x="2089280" y="162768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09" name="Shape 181"/>
          <p:cNvSpPr/>
          <p:nvPr/>
        </p:nvSpPr>
        <p:spPr>
          <a:xfrm>
            <a:off x="2845364" y="162768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10" name="Shape 181"/>
          <p:cNvSpPr/>
          <p:nvPr/>
        </p:nvSpPr>
        <p:spPr>
          <a:xfrm>
            <a:off x="3622258" y="162768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11" name="Shape 181"/>
          <p:cNvSpPr/>
          <p:nvPr/>
        </p:nvSpPr>
        <p:spPr>
          <a:xfrm>
            <a:off x="4441211" y="1627686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12" name="Gerade Verbindung mit Pfeil 53"/>
          <p:cNvCxnSpPr>
            <a:stCxn id="108" idx="3"/>
            <a:endCxn id="109" idx="1"/>
          </p:cNvCxnSpPr>
          <p:nvPr/>
        </p:nvCxnSpPr>
        <p:spPr>
          <a:xfrm>
            <a:off x="2432180" y="1789704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54"/>
          <p:cNvCxnSpPr/>
          <p:nvPr/>
        </p:nvCxnSpPr>
        <p:spPr>
          <a:xfrm>
            <a:off x="3188264" y="1789704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55"/>
          <p:cNvCxnSpPr/>
          <p:nvPr/>
        </p:nvCxnSpPr>
        <p:spPr>
          <a:xfrm>
            <a:off x="3998354" y="1789704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Shape 42"/>
          <p:cNvSpPr txBox="1">
            <a:spLocks/>
          </p:cNvSpPr>
          <p:nvPr/>
        </p:nvSpPr>
        <p:spPr>
          <a:xfrm>
            <a:off x="2029965" y="107454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16" name="Shape 42"/>
          <p:cNvSpPr txBox="1">
            <a:spLocks/>
          </p:cNvSpPr>
          <p:nvPr/>
        </p:nvSpPr>
        <p:spPr>
          <a:xfrm>
            <a:off x="2800796" y="107454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17" name="Shape 42"/>
          <p:cNvSpPr txBox="1">
            <a:spLocks/>
          </p:cNvSpPr>
          <p:nvPr/>
        </p:nvSpPr>
        <p:spPr>
          <a:xfrm>
            <a:off x="3571896" y="1063759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18" name="Shape 42"/>
          <p:cNvSpPr txBox="1">
            <a:spLocks/>
          </p:cNvSpPr>
          <p:nvPr/>
        </p:nvSpPr>
        <p:spPr>
          <a:xfrm>
            <a:off x="4395944" y="106375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4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19" name="Shape 42"/>
          <p:cNvSpPr txBox="1">
            <a:spLocks/>
          </p:cNvSpPr>
          <p:nvPr/>
        </p:nvSpPr>
        <p:spPr>
          <a:xfrm>
            <a:off x="2029965" y="1675430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5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20" name="Shape 42"/>
          <p:cNvSpPr txBox="1">
            <a:spLocks/>
          </p:cNvSpPr>
          <p:nvPr/>
        </p:nvSpPr>
        <p:spPr>
          <a:xfrm>
            <a:off x="2793549" y="1683687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21" name="Shape 42"/>
          <p:cNvSpPr txBox="1">
            <a:spLocks/>
          </p:cNvSpPr>
          <p:nvPr/>
        </p:nvSpPr>
        <p:spPr>
          <a:xfrm>
            <a:off x="3574825" y="1686831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7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22" name="Shape 42"/>
          <p:cNvSpPr txBox="1">
            <a:spLocks/>
          </p:cNvSpPr>
          <p:nvPr/>
        </p:nvSpPr>
        <p:spPr>
          <a:xfrm>
            <a:off x="4403534" y="1690569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8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123" name="Gerade Verbindung mit Pfeil 65"/>
          <p:cNvCxnSpPr>
            <a:endCxn id="109" idx="0"/>
          </p:cNvCxnSpPr>
          <p:nvPr/>
        </p:nvCxnSpPr>
        <p:spPr>
          <a:xfrm>
            <a:off x="3013605" y="1345722"/>
            <a:ext cx="3209" cy="281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67"/>
          <p:cNvCxnSpPr>
            <a:stCxn id="102" idx="2"/>
            <a:endCxn id="108" idx="0"/>
          </p:cNvCxnSpPr>
          <p:nvPr/>
        </p:nvCxnSpPr>
        <p:spPr>
          <a:xfrm flipH="1">
            <a:off x="2260729" y="1334938"/>
            <a:ext cx="752876" cy="292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74"/>
          <p:cNvCxnSpPr>
            <a:stCxn id="103" idx="2"/>
            <a:endCxn id="110" idx="0"/>
          </p:cNvCxnSpPr>
          <p:nvPr/>
        </p:nvCxnSpPr>
        <p:spPr>
          <a:xfrm>
            <a:off x="3790499" y="1334938"/>
            <a:ext cx="3209" cy="29274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77"/>
          <p:cNvCxnSpPr/>
          <p:nvPr/>
        </p:nvCxnSpPr>
        <p:spPr>
          <a:xfrm>
            <a:off x="1753221" y="972422"/>
            <a:ext cx="307272" cy="1620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79"/>
          <p:cNvCxnSpPr/>
          <p:nvPr/>
        </p:nvCxnSpPr>
        <p:spPr>
          <a:xfrm flipV="1">
            <a:off x="1782808" y="1239336"/>
            <a:ext cx="285662" cy="1264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82"/>
          <p:cNvCxnSpPr/>
          <p:nvPr/>
        </p:nvCxnSpPr>
        <p:spPr>
          <a:xfrm>
            <a:off x="4819281" y="1172921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84"/>
          <p:cNvCxnSpPr/>
          <p:nvPr/>
        </p:nvCxnSpPr>
        <p:spPr>
          <a:xfrm>
            <a:off x="4819281" y="1789704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Shape 42"/>
          <p:cNvSpPr txBox="1">
            <a:spLocks/>
          </p:cNvSpPr>
          <p:nvPr/>
        </p:nvSpPr>
        <p:spPr>
          <a:xfrm>
            <a:off x="1339371" y="808969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31" name="Shape 42"/>
          <p:cNvSpPr txBox="1">
            <a:spLocks/>
          </p:cNvSpPr>
          <p:nvPr/>
        </p:nvSpPr>
        <p:spPr>
          <a:xfrm>
            <a:off x="1347846" y="1299233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32" name="Shape 42"/>
          <p:cNvSpPr txBox="1">
            <a:spLocks/>
          </p:cNvSpPr>
          <p:nvPr/>
        </p:nvSpPr>
        <p:spPr>
          <a:xfrm>
            <a:off x="5041483" y="1063758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33" name="Shape 42"/>
          <p:cNvSpPr txBox="1">
            <a:spLocks/>
          </p:cNvSpPr>
          <p:nvPr/>
        </p:nvSpPr>
        <p:spPr>
          <a:xfrm>
            <a:off x="5041482" y="1690569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34" name="Shape 181"/>
          <p:cNvSpPr/>
          <p:nvPr/>
        </p:nvSpPr>
        <p:spPr>
          <a:xfrm>
            <a:off x="2086070" y="231443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35" name="Shape 181"/>
          <p:cNvSpPr/>
          <p:nvPr/>
        </p:nvSpPr>
        <p:spPr>
          <a:xfrm>
            <a:off x="2842154" y="231443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36" name="Shape 181"/>
          <p:cNvSpPr/>
          <p:nvPr/>
        </p:nvSpPr>
        <p:spPr>
          <a:xfrm>
            <a:off x="3619049" y="231443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37" name="Shape 181"/>
          <p:cNvSpPr/>
          <p:nvPr/>
        </p:nvSpPr>
        <p:spPr>
          <a:xfrm>
            <a:off x="4438001" y="231443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38" name="Gerade Verbindung mit Pfeil 128"/>
          <p:cNvCxnSpPr>
            <a:stCxn id="134" idx="3"/>
            <a:endCxn id="135" idx="1"/>
          </p:cNvCxnSpPr>
          <p:nvPr/>
        </p:nvCxnSpPr>
        <p:spPr>
          <a:xfrm>
            <a:off x="2428970" y="2476456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29"/>
          <p:cNvCxnSpPr/>
          <p:nvPr/>
        </p:nvCxnSpPr>
        <p:spPr>
          <a:xfrm>
            <a:off x="3185054" y="2476456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 Verbindung mit Pfeil 130"/>
          <p:cNvCxnSpPr>
            <a:endCxn id="137" idx="1"/>
          </p:cNvCxnSpPr>
          <p:nvPr/>
        </p:nvCxnSpPr>
        <p:spPr>
          <a:xfrm>
            <a:off x="3995144" y="2476456"/>
            <a:ext cx="4428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Shape 181"/>
          <p:cNvSpPr/>
          <p:nvPr/>
        </p:nvSpPr>
        <p:spPr>
          <a:xfrm>
            <a:off x="2089279" y="293122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42" name="Shape 181"/>
          <p:cNvSpPr/>
          <p:nvPr/>
        </p:nvSpPr>
        <p:spPr>
          <a:xfrm>
            <a:off x="2845363" y="293122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43" name="Shape 181"/>
          <p:cNvSpPr/>
          <p:nvPr/>
        </p:nvSpPr>
        <p:spPr>
          <a:xfrm>
            <a:off x="3622257" y="293122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44" name="Shape 181"/>
          <p:cNvSpPr/>
          <p:nvPr/>
        </p:nvSpPr>
        <p:spPr>
          <a:xfrm>
            <a:off x="4441210" y="2931221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45" name="Gerade Verbindung mit Pfeil 135"/>
          <p:cNvCxnSpPr>
            <a:stCxn id="141" idx="3"/>
            <a:endCxn id="142" idx="1"/>
          </p:cNvCxnSpPr>
          <p:nvPr/>
        </p:nvCxnSpPr>
        <p:spPr>
          <a:xfrm>
            <a:off x="2432179" y="309323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36"/>
          <p:cNvCxnSpPr/>
          <p:nvPr/>
        </p:nvCxnSpPr>
        <p:spPr>
          <a:xfrm>
            <a:off x="3188263" y="3093239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37"/>
          <p:cNvCxnSpPr/>
          <p:nvPr/>
        </p:nvCxnSpPr>
        <p:spPr>
          <a:xfrm>
            <a:off x="3998353" y="3093239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Shape 42"/>
          <p:cNvSpPr txBox="1">
            <a:spLocks/>
          </p:cNvSpPr>
          <p:nvPr/>
        </p:nvSpPr>
        <p:spPr>
          <a:xfrm>
            <a:off x="2029965" y="237807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49" name="Shape 42"/>
          <p:cNvSpPr txBox="1">
            <a:spLocks/>
          </p:cNvSpPr>
          <p:nvPr/>
        </p:nvSpPr>
        <p:spPr>
          <a:xfrm>
            <a:off x="2800795" y="237807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0" name="Shape 42"/>
          <p:cNvSpPr txBox="1">
            <a:spLocks/>
          </p:cNvSpPr>
          <p:nvPr/>
        </p:nvSpPr>
        <p:spPr>
          <a:xfrm>
            <a:off x="3571896" y="236729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1" name="Shape 42"/>
          <p:cNvSpPr txBox="1">
            <a:spLocks/>
          </p:cNvSpPr>
          <p:nvPr/>
        </p:nvSpPr>
        <p:spPr>
          <a:xfrm>
            <a:off x="4395943" y="236729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4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2" name="Shape 42"/>
          <p:cNvSpPr txBox="1">
            <a:spLocks/>
          </p:cNvSpPr>
          <p:nvPr/>
        </p:nvSpPr>
        <p:spPr>
          <a:xfrm>
            <a:off x="2029965" y="297896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5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3" name="Shape 42"/>
          <p:cNvSpPr txBox="1">
            <a:spLocks/>
          </p:cNvSpPr>
          <p:nvPr/>
        </p:nvSpPr>
        <p:spPr>
          <a:xfrm>
            <a:off x="2793549" y="298722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4" name="Shape 42"/>
          <p:cNvSpPr txBox="1">
            <a:spLocks/>
          </p:cNvSpPr>
          <p:nvPr/>
        </p:nvSpPr>
        <p:spPr>
          <a:xfrm>
            <a:off x="3574824" y="2990366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7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55" name="Shape 42"/>
          <p:cNvSpPr txBox="1">
            <a:spLocks/>
          </p:cNvSpPr>
          <p:nvPr/>
        </p:nvSpPr>
        <p:spPr>
          <a:xfrm>
            <a:off x="4403533" y="299410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8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156" name="Gerade Verbindung mit Pfeil 146"/>
          <p:cNvCxnSpPr>
            <a:endCxn id="142" idx="0"/>
          </p:cNvCxnSpPr>
          <p:nvPr/>
        </p:nvCxnSpPr>
        <p:spPr>
          <a:xfrm>
            <a:off x="3013604" y="2649257"/>
            <a:ext cx="3209" cy="2819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47"/>
          <p:cNvCxnSpPr>
            <a:stCxn id="135" idx="2"/>
            <a:endCxn id="141" idx="0"/>
          </p:cNvCxnSpPr>
          <p:nvPr/>
        </p:nvCxnSpPr>
        <p:spPr>
          <a:xfrm flipH="1">
            <a:off x="2260729" y="2638474"/>
            <a:ext cx="752876" cy="292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48"/>
          <p:cNvCxnSpPr/>
          <p:nvPr/>
        </p:nvCxnSpPr>
        <p:spPr>
          <a:xfrm>
            <a:off x="3865701" y="2669336"/>
            <a:ext cx="701744" cy="24688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mit Pfeil 149"/>
          <p:cNvCxnSpPr>
            <a:stCxn id="136" idx="2"/>
            <a:endCxn id="143" idx="0"/>
          </p:cNvCxnSpPr>
          <p:nvPr/>
        </p:nvCxnSpPr>
        <p:spPr>
          <a:xfrm>
            <a:off x="3790498" y="2638474"/>
            <a:ext cx="3209" cy="292748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0"/>
          <p:cNvCxnSpPr/>
          <p:nvPr/>
        </p:nvCxnSpPr>
        <p:spPr>
          <a:xfrm>
            <a:off x="1753220" y="2275957"/>
            <a:ext cx="307272" cy="1620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51"/>
          <p:cNvCxnSpPr/>
          <p:nvPr/>
        </p:nvCxnSpPr>
        <p:spPr>
          <a:xfrm flipV="1">
            <a:off x="1782807" y="2542871"/>
            <a:ext cx="285662" cy="1264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52"/>
          <p:cNvCxnSpPr/>
          <p:nvPr/>
        </p:nvCxnSpPr>
        <p:spPr>
          <a:xfrm>
            <a:off x="4819280" y="2476456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53"/>
          <p:cNvCxnSpPr/>
          <p:nvPr/>
        </p:nvCxnSpPr>
        <p:spPr>
          <a:xfrm>
            <a:off x="4819280" y="3093239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Shape 42"/>
          <p:cNvSpPr txBox="1">
            <a:spLocks/>
          </p:cNvSpPr>
          <p:nvPr/>
        </p:nvSpPr>
        <p:spPr>
          <a:xfrm>
            <a:off x="1339370" y="2112504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65" name="Shape 42"/>
          <p:cNvSpPr txBox="1">
            <a:spLocks/>
          </p:cNvSpPr>
          <p:nvPr/>
        </p:nvSpPr>
        <p:spPr>
          <a:xfrm>
            <a:off x="1347845" y="260276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66" name="Shape 42"/>
          <p:cNvSpPr txBox="1">
            <a:spLocks/>
          </p:cNvSpPr>
          <p:nvPr/>
        </p:nvSpPr>
        <p:spPr>
          <a:xfrm>
            <a:off x="5041482" y="2367294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67" name="Shape 42"/>
          <p:cNvSpPr txBox="1">
            <a:spLocks/>
          </p:cNvSpPr>
          <p:nvPr/>
        </p:nvSpPr>
        <p:spPr>
          <a:xfrm>
            <a:off x="5041482" y="2994104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68" name="Shape 181"/>
          <p:cNvSpPr/>
          <p:nvPr/>
        </p:nvSpPr>
        <p:spPr>
          <a:xfrm>
            <a:off x="2086070" y="3693335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69" name="Shape 181"/>
          <p:cNvSpPr/>
          <p:nvPr/>
        </p:nvSpPr>
        <p:spPr>
          <a:xfrm>
            <a:off x="2842154" y="3693335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70" name="Shape 181"/>
          <p:cNvSpPr/>
          <p:nvPr/>
        </p:nvSpPr>
        <p:spPr>
          <a:xfrm>
            <a:off x="3619048" y="3693335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71" name="Shape 181"/>
          <p:cNvSpPr/>
          <p:nvPr/>
        </p:nvSpPr>
        <p:spPr>
          <a:xfrm>
            <a:off x="4438001" y="3693335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72" name="Gerade Verbindung mit Pfeil 162"/>
          <p:cNvCxnSpPr>
            <a:stCxn id="168" idx="3"/>
            <a:endCxn id="169" idx="1"/>
          </p:cNvCxnSpPr>
          <p:nvPr/>
        </p:nvCxnSpPr>
        <p:spPr>
          <a:xfrm>
            <a:off x="2428970" y="3855353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mit Pfeil 163"/>
          <p:cNvCxnSpPr/>
          <p:nvPr/>
        </p:nvCxnSpPr>
        <p:spPr>
          <a:xfrm>
            <a:off x="3185054" y="3855353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64"/>
          <p:cNvCxnSpPr>
            <a:endCxn id="171" idx="1"/>
          </p:cNvCxnSpPr>
          <p:nvPr/>
        </p:nvCxnSpPr>
        <p:spPr>
          <a:xfrm>
            <a:off x="3995144" y="3855353"/>
            <a:ext cx="4428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Shape 181"/>
          <p:cNvSpPr/>
          <p:nvPr/>
        </p:nvSpPr>
        <p:spPr>
          <a:xfrm>
            <a:off x="2086070" y="445544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76" name="Shape 181"/>
          <p:cNvSpPr/>
          <p:nvPr/>
        </p:nvSpPr>
        <p:spPr>
          <a:xfrm>
            <a:off x="2842154" y="445544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77" name="Shape 181"/>
          <p:cNvSpPr/>
          <p:nvPr/>
        </p:nvSpPr>
        <p:spPr>
          <a:xfrm>
            <a:off x="3619048" y="445544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178" name="Shape 181"/>
          <p:cNvSpPr/>
          <p:nvPr/>
        </p:nvSpPr>
        <p:spPr>
          <a:xfrm>
            <a:off x="4438001" y="4455448"/>
            <a:ext cx="342900" cy="324036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179" name="Gerade Verbindung mit Pfeil 169"/>
          <p:cNvCxnSpPr>
            <a:stCxn id="175" idx="3"/>
            <a:endCxn id="176" idx="1"/>
          </p:cNvCxnSpPr>
          <p:nvPr/>
        </p:nvCxnSpPr>
        <p:spPr>
          <a:xfrm>
            <a:off x="2428970" y="4617466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0"/>
          <p:cNvCxnSpPr/>
          <p:nvPr/>
        </p:nvCxnSpPr>
        <p:spPr>
          <a:xfrm>
            <a:off x="3185054" y="4617466"/>
            <a:ext cx="4131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mit Pfeil 171"/>
          <p:cNvCxnSpPr/>
          <p:nvPr/>
        </p:nvCxnSpPr>
        <p:spPr>
          <a:xfrm>
            <a:off x="3995144" y="4617466"/>
            <a:ext cx="413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Shape 42"/>
          <p:cNvSpPr txBox="1">
            <a:spLocks/>
          </p:cNvSpPr>
          <p:nvPr/>
        </p:nvSpPr>
        <p:spPr>
          <a:xfrm>
            <a:off x="2029964" y="375697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3" name="Shape 42"/>
          <p:cNvSpPr txBox="1">
            <a:spLocks/>
          </p:cNvSpPr>
          <p:nvPr/>
        </p:nvSpPr>
        <p:spPr>
          <a:xfrm>
            <a:off x="2800794" y="3756975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4" name="Shape 42"/>
          <p:cNvSpPr txBox="1">
            <a:spLocks/>
          </p:cNvSpPr>
          <p:nvPr/>
        </p:nvSpPr>
        <p:spPr>
          <a:xfrm>
            <a:off x="3571895" y="374619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5" name="Shape 42"/>
          <p:cNvSpPr txBox="1">
            <a:spLocks/>
          </p:cNvSpPr>
          <p:nvPr/>
        </p:nvSpPr>
        <p:spPr>
          <a:xfrm>
            <a:off x="4395942" y="3746191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4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6" name="Shape 42"/>
          <p:cNvSpPr txBox="1">
            <a:spLocks/>
          </p:cNvSpPr>
          <p:nvPr/>
        </p:nvSpPr>
        <p:spPr>
          <a:xfrm>
            <a:off x="2026755" y="450319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5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7" name="Shape 42"/>
          <p:cNvSpPr txBox="1">
            <a:spLocks/>
          </p:cNvSpPr>
          <p:nvPr/>
        </p:nvSpPr>
        <p:spPr>
          <a:xfrm>
            <a:off x="2790339" y="4511448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8" name="Shape 42"/>
          <p:cNvSpPr txBox="1">
            <a:spLocks/>
          </p:cNvSpPr>
          <p:nvPr/>
        </p:nvSpPr>
        <p:spPr>
          <a:xfrm>
            <a:off x="3571615" y="451459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7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9" name="Shape 42"/>
          <p:cNvSpPr txBox="1">
            <a:spLocks/>
          </p:cNvSpPr>
          <p:nvPr/>
        </p:nvSpPr>
        <p:spPr>
          <a:xfrm>
            <a:off x="4400324" y="4518330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v</a:t>
            </a:r>
            <a:r>
              <a:rPr lang="de-CH" sz="1800" b="0" baseline="-25000" dirty="0">
                <a:latin typeface="Calibri" panose="020F0502020204030204" pitchFamily="34" charset="0"/>
              </a:rPr>
              <a:t>8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190" name="Gerade Verbindung mit Pfeil 180"/>
          <p:cNvCxnSpPr>
            <a:stCxn id="169" idx="2"/>
            <a:endCxn id="176" idx="0"/>
          </p:cNvCxnSpPr>
          <p:nvPr/>
        </p:nvCxnSpPr>
        <p:spPr>
          <a:xfrm>
            <a:off x="3013604" y="4017371"/>
            <a:ext cx="0" cy="438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mit Pfeil 181"/>
          <p:cNvCxnSpPr>
            <a:stCxn id="169" idx="2"/>
            <a:endCxn id="175" idx="0"/>
          </p:cNvCxnSpPr>
          <p:nvPr/>
        </p:nvCxnSpPr>
        <p:spPr>
          <a:xfrm flipH="1">
            <a:off x="2257520" y="4017371"/>
            <a:ext cx="756084" cy="4380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mit Pfeil 182"/>
          <p:cNvCxnSpPr/>
          <p:nvPr/>
        </p:nvCxnSpPr>
        <p:spPr>
          <a:xfrm>
            <a:off x="3865700" y="4048234"/>
            <a:ext cx="701693" cy="33280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mit Pfeil 183"/>
          <p:cNvCxnSpPr>
            <a:stCxn id="170" idx="2"/>
            <a:endCxn id="177" idx="0"/>
          </p:cNvCxnSpPr>
          <p:nvPr/>
        </p:nvCxnSpPr>
        <p:spPr>
          <a:xfrm>
            <a:off x="3790498" y="4017371"/>
            <a:ext cx="0" cy="438077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mit Pfeil 184"/>
          <p:cNvCxnSpPr/>
          <p:nvPr/>
        </p:nvCxnSpPr>
        <p:spPr>
          <a:xfrm>
            <a:off x="1753220" y="3654854"/>
            <a:ext cx="307272" cy="1620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mit Pfeil 185"/>
          <p:cNvCxnSpPr/>
          <p:nvPr/>
        </p:nvCxnSpPr>
        <p:spPr>
          <a:xfrm flipV="1">
            <a:off x="1782806" y="3921768"/>
            <a:ext cx="285662" cy="1264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mit Pfeil 186"/>
          <p:cNvCxnSpPr/>
          <p:nvPr/>
        </p:nvCxnSpPr>
        <p:spPr>
          <a:xfrm>
            <a:off x="4819280" y="3855353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mit Pfeil 187"/>
          <p:cNvCxnSpPr/>
          <p:nvPr/>
        </p:nvCxnSpPr>
        <p:spPr>
          <a:xfrm>
            <a:off x="4816071" y="4617466"/>
            <a:ext cx="2911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Shape 42"/>
          <p:cNvSpPr txBox="1">
            <a:spLocks/>
          </p:cNvSpPr>
          <p:nvPr/>
        </p:nvSpPr>
        <p:spPr>
          <a:xfrm>
            <a:off x="1339369" y="3491402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99" name="Shape 42"/>
          <p:cNvSpPr txBox="1">
            <a:spLocks/>
          </p:cNvSpPr>
          <p:nvPr/>
        </p:nvSpPr>
        <p:spPr>
          <a:xfrm>
            <a:off x="1347844" y="3981666"/>
            <a:ext cx="48540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in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0" name="Shape 42"/>
          <p:cNvSpPr txBox="1">
            <a:spLocks/>
          </p:cNvSpPr>
          <p:nvPr/>
        </p:nvSpPr>
        <p:spPr>
          <a:xfrm>
            <a:off x="5041482" y="3746191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1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1" name="Shape 42"/>
          <p:cNvSpPr txBox="1">
            <a:spLocks/>
          </p:cNvSpPr>
          <p:nvPr/>
        </p:nvSpPr>
        <p:spPr>
          <a:xfrm>
            <a:off x="5038272" y="4518330"/>
            <a:ext cx="631834" cy="2711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b="0" dirty="0">
                <a:latin typeface="Calibri" panose="020F0502020204030204" pitchFamily="34" charset="0"/>
              </a:rPr>
              <a:t>out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endParaRPr lang="en" sz="18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2" name="Shape 42"/>
          <p:cNvSpPr txBox="1">
            <a:spLocks/>
          </p:cNvSpPr>
          <p:nvPr/>
        </p:nvSpPr>
        <p:spPr>
          <a:xfrm>
            <a:off x="3881394" y="940443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3" name="Shape 42"/>
          <p:cNvSpPr txBox="1">
            <a:spLocks/>
          </p:cNvSpPr>
          <p:nvPr/>
        </p:nvSpPr>
        <p:spPr>
          <a:xfrm>
            <a:off x="3905864" y="1324581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22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4" name="Shape 42"/>
          <p:cNvSpPr txBox="1">
            <a:spLocks/>
          </p:cNvSpPr>
          <p:nvPr/>
        </p:nvSpPr>
        <p:spPr>
          <a:xfrm>
            <a:off x="2305468" y="1822486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10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20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5" name="Shape 42"/>
          <p:cNvSpPr txBox="1">
            <a:spLocks/>
          </p:cNvSpPr>
          <p:nvPr/>
        </p:nvSpPr>
        <p:spPr>
          <a:xfrm>
            <a:off x="3073991" y="1835974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6" name="Shape 42"/>
          <p:cNvSpPr txBox="1">
            <a:spLocks/>
          </p:cNvSpPr>
          <p:nvPr/>
        </p:nvSpPr>
        <p:spPr>
          <a:xfrm>
            <a:off x="3898374" y="2242870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7" name="Shape 42"/>
          <p:cNvSpPr txBox="1">
            <a:spLocks/>
          </p:cNvSpPr>
          <p:nvPr/>
        </p:nvSpPr>
        <p:spPr>
          <a:xfrm>
            <a:off x="3922844" y="2627008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22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8" name="Shape 42"/>
          <p:cNvSpPr txBox="1">
            <a:spLocks/>
          </p:cNvSpPr>
          <p:nvPr/>
        </p:nvSpPr>
        <p:spPr>
          <a:xfrm>
            <a:off x="2322320" y="3211398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10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20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9" name="Shape 42"/>
          <p:cNvSpPr txBox="1">
            <a:spLocks/>
          </p:cNvSpPr>
          <p:nvPr/>
        </p:nvSpPr>
        <p:spPr>
          <a:xfrm>
            <a:off x="3098777" y="3242910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0" name="Shape 42"/>
          <p:cNvSpPr txBox="1">
            <a:spLocks/>
          </p:cNvSpPr>
          <p:nvPr/>
        </p:nvSpPr>
        <p:spPr>
          <a:xfrm>
            <a:off x="3915226" y="3631781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1" name="Shape 42"/>
          <p:cNvSpPr txBox="1">
            <a:spLocks/>
          </p:cNvSpPr>
          <p:nvPr/>
        </p:nvSpPr>
        <p:spPr>
          <a:xfrm>
            <a:off x="3939696" y="4015919"/>
            <a:ext cx="631834" cy="21071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22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2" name="Shape 42"/>
          <p:cNvSpPr txBox="1">
            <a:spLocks/>
          </p:cNvSpPr>
          <p:nvPr/>
        </p:nvSpPr>
        <p:spPr>
          <a:xfrm>
            <a:off x="2964285" y="2367116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30|11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30|21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3" name="Shape 42"/>
          <p:cNvSpPr txBox="1">
            <a:spLocks/>
          </p:cNvSpPr>
          <p:nvPr/>
        </p:nvSpPr>
        <p:spPr>
          <a:xfrm>
            <a:off x="3300910" y="2380095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4" name="Shape 42"/>
          <p:cNvSpPr txBox="1">
            <a:spLocks/>
          </p:cNvSpPr>
          <p:nvPr/>
        </p:nvSpPr>
        <p:spPr>
          <a:xfrm>
            <a:off x="3059349" y="2884952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31|11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31|21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5" name="Shape 42"/>
          <p:cNvSpPr txBox="1">
            <a:spLocks/>
          </p:cNvSpPr>
          <p:nvPr/>
        </p:nvSpPr>
        <p:spPr>
          <a:xfrm>
            <a:off x="1764488" y="3801571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40|30|11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40|30|21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6" name="Shape 42"/>
          <p:cNvSpPr txBox="1">
            <a:spLocks/>
          </p:cNvSpPr>
          <p:nvPr/>
        </p:nvSpPr>
        <p:spPr>
          <a:xfrm>
            <a:off x="2305468" y="4460562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30|11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30|21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7" name="Shape 42"/>
          <p:cNvSpPr txBox="1">
            <a:spLocks/>
          </p:cNvSpPr>
          <p:nvPr/>
        </p:nvSpPr>
        <p:spPr>
          <a:xfrm>
            <a:off x="3318207" y="3853693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8" name="Shape 42"/>
          <p:cNvSpPr txBox="1">
            <a:spLocks/>
          </p:cNvSpPr>
          <p:nvPr/>
        </p:nvSpPr>
        <p:spPr>
          <a:xfrm>
            <a:off x="3063283" y="4498141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31|11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31|21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21" name="Gewitterblitz 221"/>
          <p:cNvSpPr/>
          <p:nvPr/>
        </p:nvSpPr>
        <p:spPr>
          <a:xfrm>
            <a:off x="3234958" y="3753464"/>
            <a:ext cx="212225" cy="20732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22" name="Gewitterblitz 222"/>
          <p:cNvSpPr/>
          <p:nvPr/>
        </p:nvSpPr>
        <p:spPr>
          <a:xfrm>
            <a:off x="2914144" y="4155697"/>
            <a:ext cx="212225" cy="20732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24" name="Shape 42"/>
          <p:cNvSpPr txBox="1">
            <a:spLocks/>
          </p:cNvSpPr>
          <p:nvPr/>
        </p:nvSpPr>
        <p:spPr>
          <a:xfrm>
            <a:off x="5892625" y="3649361"/>
            <a:ext cx="2256656" cy="66460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failures</a:t>
            </a:r>
            <a:r>
              <a:rPr lang="de-CH" sz="1800" b="0" dirty="0">
                <a:latin typeface="Calibri" panose="020F0502020204030204" pitchFamily="34" charset="0"/>
              </a:rPr>
              <a:t>: </a:t>
            </a:r>
          </a:p>
          <a:p>
            <a:pPr algn="ctr"/>
            <a:r>
              <a:rPr lang="de-CH" sz="1800" b="0" dirty="0" err="1">
                <a:latin typeface="Calibri" panose="020F0502020204030204" pitchFamily="34" charset="0"/>
              </a:rPr>
              <a:t>first</a:t>
            </a:r>
            <a:r>
              <a:rPr lang="de-CH" sz="1800" b="0" dirty="0">
                <a:latin typeface="Calibri" panose="020F0502020204030204" pitchFamily="34" charset="0"/>
              </a:rPr>
              <a:t> push 30: route </a:t>
            </a:r>
            <a:r>
              <a:rPr lang="de-CH" sz="1800" b="0" dirty="0" err="1">
                <a:latin typeface="Calibri" panose="020F0502020204030204" pitchFamily="34" charset="0"/>
              </a:rPr>
              <a:t>around</a:t>
            </a:r>
            <a:r>
              <a:rPr lang="de-CH" sz="1800" b="0" dirty="0">
                <a:latin typeface="Calibri" panose="020F0502020204030204" pitchFamily="34" charset="0"/>
              </a:rPr>
              <a:t> (v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r>
              <a:rPr lang="de-CH" sz="1800" b="0" dirty="0">
                <a:latin typeface="Calibri" panose="020F0502020204030204" pitchFamily="34" charset="0"/>
              </a:rPr>
              <a:t>,v</a:t>
            </a:r>
            <a:r>
              <a:rPr lang="de-CH" sz="1800" b="0" baseline="-25000" dirty="0">
                <a:latin typeface="Calibri" panose="020F0502020204030204" pitchFamily="34" charset="0"/>
              </a:rPr>
              <a:t>3</a:t>
            </a:r>
            <a:r>
              <a:rPr lang="de-CH" sz="1800" b="0" dirty="0">
                <a:latin typeface="Calibri" panose="020F0502020204030204" pitchFamily="34" charset="0"/>
              </a:rPr>
              <a:t>)</a:t>
            </a:r>
            <a:endParaRPr lang="en" sz="18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25" name="Shape 42"/>
          <p:cNvSpPr txBox="1">
            <a:spLocks/>
          </p:cNvSpPr>
          <p:nvPr/>
        </p:nvSpPr>
        <p:spPr>
          <a:xfrm>
            <a:off x="5966670" y="4306477"/>
            <a:ext cx="2256656" cy="66460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Push </a:t>
            </a:r>
            <a:r>
              <a:rPr lang="de-CH" sz="1800" i="1" dirty="0" err="1">
                <a:solidFill>
                  <a:srgbClr val="C00000"/>
                </a:solidFill>
                <a:latin typeface="Calibri" panose="020F0502020204030204" pitchFamily="34" charset="0"/>
              </a:rPr>
              <a:t>recursively</a:t>
            </a:r>
            <a:r>
              <a:rPr lang="de-CH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de-CH" sz="1800" b="0" dirty="0">
                <a:latin typeface="Calibri" panose="020F0502020204030204" pitchFamily="34" charset="0"/>
              </a:rPr>
              <a:t>40: route </a:t>
            </a:r>
            <a:r>
              <a:rPr lang="de-CH" sz="1800" b="0" dirty="0" err="1">
                <a:latin typeface="Calibri" panose="020F0502020204030204" pitchFamily="34" charset="0"/>
              </a:rPr>
              <a:t>around</a:t>
            </a:r>
            <a:r>
              <a:rPr lang="de-CH" sz="1800" b="0" dirty="0">
                <a:latin typeface="Calibri" panose="020F0502020204030204" pitchFamily="34" charset="0"/>
              </a:rPr>
              <a:t> (v</a:t>
            </a:r>
            <a:r>
              <a:rPr lang="de-CH" sz="1800" b="0" baseline="-25000" dirty="0">
                <a:latin typeface="Calibri" panose="020F0502020204030204" pitchFamily="34" charset="0"/>
              </a:rPr>
              <a:t>2</a:t>
            </a:r>
            <a:r>
              <a:rPr lang="de-CH" sz="1800" b="0" dirty="0">
                <a:latin typeface="Calibri" panose="020F0502020204030204" pitchFamily="34" charset="0"/>
              </a:rPr>
              <a:t>,v</a:t>
            </a:r>
            <a:r>
              <a:rPr lang="de-CH" sz="1800" b="0" baseline="-25000" dirty="0">
                <a:latin typeface="Calibri" panose="020F0502020204030204" pitchFamily="34" charset="0"/>
              </a:rPr>
              <a:t>6</a:t>
            </a:r>
            <a:r>
              <a:rPr lang="de-CH" sz="1800" b="0" dirty="0">
                <a:latin typeface="Calibri" panose="020F0502020204030204" pitchFamily="34" charset="0"/>
              </a:rPr>
              <a:t>)</a:t>
            </a:r>
            <a:endParaRPr lang="en" sz="18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28" name="Shape 42"/>
          <p:cNvSpPr txBox="1">
            <a:spLocks/>
          </p:cNvSpPr>
          <p:nvPr/>
        </p:nvSpPr>
        <p:spPr>
          <a:xfrm>
            <a:off x="2265343" y="545276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10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20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29" name="Shape 42"/>
          <p:cNvSpPr txBox="1">
            <a:spLocks/>
          </p:cNvSpPr>
          <p:nvPr/>
        </p:nvSpPr>
        <p:spPr>
          <a:xfrm>
            <a:off x="3042552" y="541096"/>
            <a:ext cx="631834" cy="62211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900" b="0" dirty="0">
                <a:latin typeface="Calibri" panose="020F0502020204030204" pitchFamily="34" charset="0"/>
              </a:rPr>
              <a:t>11</a:t>
            </a:r>
          </a:p>
          <a:p>
            <a:pPr algn="ctr"/>
            <a:r>
              <a:rPr lang="de-CH" sz="900" b="0" dirty="0">
                <a:latin typeface="Calibri" panose="020F0502020204030204" pitchFamily="34" charset="0"/>
              </a:rPr>
              <a:t>21</a:t>
            </a:r>
            <a:endParaRPr lang="en" sz="900" b="0" i="1" baseline="-25000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233" name="Gerade Verbindung mit Pfeil 171"/>
          <p:cNvCxnSpPr/>
          <p:nvPr/>
        </p:nvCxnSpPr>
        <p:spPr>
          <a:xfrm>
            <a:off x="3995144" y="4617466"/>
            <a:ext cx="413184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Gerade Verbindung mit Pfeil 182"/>
          <p:cNvCxnSpPr/>
          <p:nvPr/>
        </p:nvCxnSpPr>
        <p:spPr>
          <a:xfrm>
            <a:off x="3865700" y="4048234"/>
            <a:ext cx="701693" cy="3328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183"/>
          <p:cNvCxnSpPr/>
          <p:nvPr/>
        </p:nvCxnSpPr>
        <p:spPr>
          <a:xfrm>
            <a:off x="3790498" y="4017371"/>
            <a:ext cx="0" cy="438077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Cloud Callout 54"/>
          <p:cNvSpPr/>
          <p:nvPr/>
        </p:nvSpPr>
        <p:spPr bwMode="auto">
          <a:xfrm>
            <a:off x="4583964" y="2656270"/>
            <a:ext cx="3465761" cy="1333746"/>
          </a:xfrm>
          <a:prstGeom prst="cloudCallout">
            <a:avLst>
              <a:gd name="adj1" fmla="val -55114"/>
              <a:gd name="adj2" fmla="val 55709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Calibri" pitchFamily="34" charset="0"/>
                <a:cs typeface="Calibri" pitchFamily="34" charset="0"/>
              </a:rPr>
              <a:t>But masking links one-by-one can be inefficient: (v</a:t>
            </a:r>
            <a:r>
              <a:rPr lang="en-US" sz="1500" baseline="-25000" dirty="0">
                <a:latin typeface="Calibri" pitchFamily="34" charset="0"/>
                <a:cs typeface="Calibri" pitchFamily="34" charset="0"/>
              </a:rPr>
              <a:t>7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,v</a:t>
            </a:r>
            <a:r>
              <a:rPr lang="en-US" sz="1500" baseline="-25000" dirty="0">
                <a:latin typeface="Calibri" pitchFamily="34" charset="0"/>
                <a:cs typeface="Calibri" pitchFamily="34" charset="0"/>
              </a:rPr>
              <a:t>3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,v</a:t>
            </a:r>
            <a:r>
              <a:rPr lang="en-US" sz="1500" baseline="-25000" dirty="0">
                <a:latin typeface="Calibri" pitchFamily="34" charset="0"/>
                <a:cs typeface="Calibri" pitchFamily="34" charset="0"/>
              </a:rPr>
              <a:t>8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) could be shortcut to (v</a:t>
            </a:r>
            <a:r>
              <a:rPr lang="en-US" sz="1500" baseline="-25000" dirty="0">
                <a:latin typeface="Calibri" pitchFamily="34" charset="0"/>
                <a:cs typeface="Calibri" pitchFamily="34" charset="0"/>
              </a:rPr>
              <a:t>7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,v</a:t>
            </a:r>
            <a:r>
              <a:rPr lang="en-US" sz="1500" baseline="-25000" dirty="0">
                <a:latin typeface="Calibri" pitchFamily="34" charset="0"/>
                <a:cs typeface="Calibri" pitchFamily="34" charset="0"/>
              </a:rPr>
              <a:t>8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). </a:t>
            </a:r>
          </a:p>
        </p:txBody>
      </p:sp>
      <p:cxnSp>
        <p:nvCxnSpPr>
          <p:cNvPr id="237" name="Gerade Verbindung mit Pfeil 171"/>
          <p:cNvCxnSpPr/>
          <p:nvPr/>
        </p:nvCxnSpPr>
        <p:spPr>
          <a:xfrm flipV="1">
            <a:off x="4780901" y="4723662"/>
            <a:ext cx="329505" cy="832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182"/>
          <p:cNvCxnSpPr/>
          <p:nvPr/>
        </p:nvCxnSpPr>
        <p:spPr>
          <a:xfrm flipV="1">
            <a:off x="4801778" y="4561645"/>
            <a:ext cx="308628" cy="5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itle 2"/>
          <p:cNvSpPr>
            <a:spLocks noGrp="1"/>
          </p:cNvSpPr>
          <p:nvPr>
            <p:ph type="title"/>
          </p:nvPr>
        </p:nvSpPr>
        <p:spPr>
          <a:xfrm>
            <a:off x="1550537" y="-110807"/>
            <a:ext cx="6172200" cy="857400"/>
          </a:xfrm>
        </p:spPr>
        <p:txBody>
          <a:bodyPr>
            <a:normAutofit fontScale="90000"/>
          </a:bodyPr>
          <a:lstStyle/>
          <a:p>
            <a:r>
              <a:rPr lang="de-DE" dirty="0"/>
              <a:t>2 </a:t>
            </a:r>
            <a:r>
              <a:rPr lang="de-DE" dirty="0" err="1"/>
              <a:t>Failures</a:t>
            </a:r>
            <a:r>
              <a:rPr lang="de-DE" dirty="0"/>
              <a:t>: Push </a:t>
            </a:r>
            <a:r>
              <a:rPr lang="de-DE" i="1" dirty="0" err="1">
                <a:solidFill>
                  <a:srgbClr val="C00000"/>
                </a:solidFill>
              </a:rPr>
              <a:t>Recursively</a:t>
            </a:r>
            <a:endParaRPr lang="de-DE" i="1" dirty="0">
              <a:solidFill>
                <a:srgbClr val="C00000"/>
              </a:solidFill>
            </a:endParaRPr>
          </a:p>
        </p:txBody>
      </p:sp>
      <p:sp>
        <p:nvSpPr>
          <p:cNvPr id="226" name="Gewitterblitz 1028"/>
          <p:cNvSpPr/>
          <p:nvPr/>
        </p:nvSpPr>
        <p:spPr>
          <a:xfrm>
            <a:off x="3278953" y="2380324"/>
            <a:ext cx="212225" cy="20732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19" name="Rounded Rectangular Callout 53"/>
          <p:cNvSpPr/>
          <p:nvPr/>
        </p:nvSpPr>
        <p:spPr bwMode="auto">
          <a:xfrm>
            <a:off x="463926" y="1676608"/>
            <a:ext cx="5220130" cy="841531"/>
          </a:xfrm>
          <a:prstGeom prst="wedgeRoundRectCallout">
            <a:avLst>
              <a:gd name="adj1" fmla="val 9369"/>
              <a:gd name="adj2" fmla="val -49081"/>
              <a:gd name="adj3" fmla="val 16667"/>
            </a:avLst>
          </a:prstGeom>
          <a:gradFill flip="none" rotWithShape="1">
            <a:gsLst>
              <a:gs pos="0">
                <a:srgbClr val="0033CC">
                  <a:tint val="66000"/>
                  <a:satMod val="160000"/>
                </a:srgbClr>
              </a:gs>
              <a:gs pos="50000">
                <a:srgbClr val="0033CC">
                  <a:tint val="44500"/>
                  <a:satMod val="160000"/>
                </a:srgbClr>
              </a:gs>
              <a:gs pos="100000">
                <a:srgbClr val="0033CC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2100" dirty="0">
                <a:latin typeface="Calibri" pitchFamily="34" charset="0"/>
                <a:cs typeface="Calibri" pitchFamily="34" charset="0"/>
              </a:rPr>
              <a:t>More efficient but also more complex: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2100" dirty="0">
                <a:latin typeface="Calibri" pitchFamily="34" charset="0"/>
                <a:cs typeface="Calibri" pitchFamily="34" charset="0"/>
              </a:rPr>
              <a:t>Cisco does </a:t>
            </a:r>
            <a:r>
              <a:rPr lang="en-US" sz="2100" b="1" i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not recommend </a:t>
            </a:r>
            <a:r>
              <a:rPr lang="en-US" sz="2100" dirty="0">
                <a:latin typeface="Calibri" pitchFamily="34" charset="0"/>
                <a:cs typeface="Calibri" pitchFamily="34" charset="0"/>
              </a:rPr>
              <a:t>using this option!</a:t>
            </a:r>
          </a:p>
        </p:txBody>
      </p:sp>
      <p:sp>
        <p:nvSpPr>
          <p:cNvPr id="223" name="Rounded Rectangular Callout 53"/>
          <p:cNvSpPr/>
          <p:nvPr/>
        </p:nvSpPr>
        <p:spPr bwMode="auto">
          <a:xfrm>
            <a:off x="4353170" y="3179347"/>
            <a:ext cx="4225259" cy="841531"/>
          </a:xfrm>
          <a:prstGeom prst="wedgeRoundRectCallout">
            <a:avLst>
              <a:gd name="adj1" fmla="val 9369"/>
              <a:gd name="adj2" fmla="val -49081"/>
              <a:gd name="adj3" fmla="val 16667"/>
            </a:avLst>
          </a:prstGeom>
          <a:gradFill flip="none" rotWithShape="1">
            <a:gsLst>
              <a:gs pos="0">
                <a:srgbClr val="0033CC">
                  <a:tint val="66000"/>
                  <a:satMod val="160000"/>
                </a:srgbClr>
              </a:gs>
              <a:gs pos="50000">
                <a:srgbClr val="0033CC">
                  <a:tint val="44500"/>
                  <a:satMod val="160000"/>
                </a:srgbClr>
              </a:gs>
              <a:gs pos="100000">
                <a:srgbClr val="0033CC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2100" dirty="0">
                <a:latin typeface="Calibri" pitchFamily="34" charset="0"/>
                <a:cs typeface="Calibri" pitchFamily="34" charset="0"/>
              </a:rPr>
              <a:t>Also note: due to push, </a:t>
            </a:r>
            <a:r>
              <a:rPr lang="en-US" sz="2100" b="1" i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header size </a:t>
            </a:r>
            <a:r>
              <a:rPr lang="en-US" sz="2100" dirty="0">
                <a:latin typeface="Calibri" pitchFamily="34" charset="0"/>
                <a:cs typeface="Calibri" pitchFamily="34" charset="0"/>
              </a:rPr>
              <a:t>may grow arbitrarily!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A1FD433-5BEC-49AF-9AE7-BE38AF465693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999024"/>
      </p:ext>
    </p:extLst>
  </p:cSld>
  <p:clrMapOvr>
    <a:masterClrMapping/>
  </p:clrMapOvr>
  <p:transition spd="slow">
    <p:cut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hape 175"/>
          <p:cNvCxnSpPr/>
          <p:nvPr/>
        </p:nvCxnSpPr>
        <p:spPr>
          <a:xfrm flipH="1" flipV="1">
            <a:off x="2377521" y="3004081"/>
            <a:ext cx="546928" cy="923196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323528" y="24329"/>
            <a:ext cx="8229600" cy="857250"/>
          </a:xfrm>
        </p:spPr>
        <p:txBody>
          <a:bodyPr/>
          <a:lstStyle/>
          <a:p>
            <a:r>
              <a:rPr lang="de-DE" dirty="0" err="1"/>
              <a:t>Responsibilities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Sysadmin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0490" y="1197885"/>
            <a:ext cx="4118328" cy="37264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Sysadmin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responsible</a:t>
            </a:r>
            <a:r>
              <a:rPr lang="de-DE" sz="1800" dirty="0">
                <a:solidFill>
                  <a:schemeClr val="bg1"/>
                </a:solidFill>
              </a:rPr>
              <a:t> for:</a:t>
            </a:r>
          </a:p>
          <a:p>
            <a:r>
              <a:rPr lang="de-DE" sz="1800" b="1" dirty="0" err="1">
                <a:solidFill>
                  <a:schemeClr val="bg1"/>
                </a:solidFill>
              </a:rPr>
              <a:t>Reachability</a:t>
            </a:r>
            <a:r>
              <a:rPr lang="de-DE" sz="1800" b="1" dirty="0">
                <a:solidFill>
                  <a:schemeClr val="bg1"/>
                </a:solidFill>
              </a:rPr>
              <a:t>:</a:t>
            </a:r>
            <a:r>
              <a:rPr lang="de-DE" sz="1800" dirty="0">
                <a:solidFill>
                  <a:schemeClr val="bg1"/>
                </a:solidFill>
              </a:rPr>
              <a:t> Can </a:t>
            </a:r>
            <a:r>
              <a:rPr lang="de-DE" sz="1800" dirty="0" err="1">
                <a:solidFill>
                  <a:schemeClr val="bg1"/>
                </a:solidFill>
              </a:rPr>
              <a:t>traffic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from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ingress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port</a:t>
            </a:r>
            <a:r>
              <a:rPr lang="de-DE" sz="1800" dirty="0">
                <a:solidFill>
                  <a:schemeClr val="bg1"/>
                </a:solidFill>
              </a:rPr>
              <a:t> A </a:t>
            </a:r>
            <a:r>
              <a:rPr lang="de-DE" sz="1800" dirty="0" err="1">
                <a:solidFill>
                  <a:schemeClr val="bg1"/>
                </a:solidFill>
              </a:rPr>
              <a:t>reach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egress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port</a:t>
            </a:r>
            <a:r>
              <a:rPr lang="de-DE" sz="1800" dirty="0">
                <a:solidFill>
                  <a:schemeClr val="bg1"/>
                </a:solidFill>
              </a:rPr>
              <a:t> B?</a:t>
            </a:r>
          </a:p>
          <a:p>
            <a:r>
              <a:rPr lang="de-DE" sz="1800" b="1" dirty="0">
                <a:solidFill>
                  <a:schemeClr val="bg1"/>
                </a:solidFill>
              </a:rPr>
              <a:t>Loop-</a:t>
            </a:r>
            <a:r>
              <a:rPr lang="de-DE" sz="1800" b="1" dirty="0" err="1">
                <a:solidFill>
                  <a:schemeClr val="bg1"/>
                </a:solidFill>
              </a:rPr>
              <a:t>freedom</a:t>
            </a:r>
            <a:r>
              <a:rPr lang="de-DE" sz="1800" b="1" dirty="0">
                <a:solidFill>
                  <a:schemeClr val="bg1"/>
                </a:solidFill>
              </a:rPr>
              <a:t>:</a:t>
            </a:r>
            <a:r>
              <a:rPr lang="de-DE" sz="1800" dirty="0">
                <a:solidFill>
                  <a:schemeClr val="bg1"/>
                </a:solidFill>
              </a:rPr>
              <a:t> Are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routes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implied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by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forwarding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rules</a:t>
            </a:r>
            <a:r>
              <a:rPr lang="de-DE" sz="1800" dirty="0">
                <a:solidFill>
                  <a:schemeClr val="bg1"/>
                </a:solidFill>
              </a:rPr>
              <a:t> loop-</a:t>
            </a:r>
            <a:r>
              <a:rPr lang="de-DE" sz="1800" dirty="0" err="1">
                <a:solidFill>
                  <a:schemeClr val="bg1"/>
                </a:solidFill>
              </a:rPr>
              <a:t>free</a:t>
            </a:r>
            <a:r>
              <a:rPr lang="de-DE" sz="1800" dirty="0">
                <a:solidFill>
                  <a:schemeClr val="bg1"/>
                </a:solidFill>
              </a:rPr>
              <a:t>?</a:t>
            </a:r>
          </a:p>
          <a:p>
            <a:r>
              <a:rPr lang="de-DE" sz="1800" b="1" dirty="0">
                <a:solidFill>
                  <a:schemeClr val="bg1"/>
                </a:solidFill>
              </a:rPr>
              <a:t>Non-</a:t>
            </a:r>
            <a:r>
              <a:rPr lang="de-DE" sz="1800" b="1" dirty="0" err="1">
                <a:solidFill>
                  <a:schemeClr val="bg1"/>
                </a:solidFill>
              </a:rPr>
              <a:t>reachability</a:t>
            </a:r>
            <a:r>
              <a:rPr lang="de-DE" sz="1800" b="1" dirty="0">
                <a:solidFill>
                  <a:schemeClr val="bg1"/>
                </a:solidFill>
              </a:rPr>
              <a:t>: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ensured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that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traffic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originating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from</a:t>
            </a:r>
            <a:r>
              <a:rPr lang="de-DE" sz="1800" dirty="0">
                <a:solidFill>
                  <a:schemeClr val="bg1"/>
                </a:solidFill>
              </a:rPr>
              <a:t> A </a:t>
            </a:r>
            <a:r>
              <a:rPr lang="de-DE" sz="1800" dirty="0" err="1">
                <a:solidFill>
                  <a:schemeClr val="bg1"/>
                </a:solidFill>
              </a:rPr>
              <a:t>never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reaches</a:t>
            </a:r>
            <a:r>
              <a:rPr lang="de-DE" sz="1800" dirty="0">
                <a:solidFill>
                  <a:schemeClr val="bg1"/>
                </a:solidFill>
              </a:rPr>
              <a:t> B?</a:t>
            </a:r>
          </a:p>
          <a:p>
            <a:r>
              <a:rPr lang="de-DE" sz="1800" b="1" dirty="0" err="1">
                <a:solidFill>
                  <a:schemeClr val="bg1"/>
                </a:solidFill>
              </a:rPr>
              <a:t>Waypoint</a:t>
            </a:r>
            <a:r>
              <a:rPr lang="de-DE" sz="1800" b="1" dirty="0">
                <a:solidFill>
                  <a:schemeClr val="bg1"/>
                </a:solidFill>
              </a:rPr>
              <a:t> </a:t>
            </a:r>
            <a:r>
              <a:rPr lang="de-DE" sz="1800" b="1" dirty="0" err="1">
                <a:solidFill>
                  <a:schemeClr val="bg1"/>
                </a:solidFill>
              </a:rPr>
              <a:t>ensurance</a:t>
            </a:r>
            <a:r>
              <a:rPr lang="de-DE" sz="1800" b="1" dirty="0">
                <a:solidFill>
                  <a:schemeClr val="bg1"/>
                </a:solidFill>
              </a:rPr>
              <a:t>: </a:t>
            </a:r>
            <a:r>
              <a:rPr lang="de-DE" sz="1800" dirty="0" err="1">
                <a:solidFill>
                  <a:schemeClr val="bg1"/>
                </a:solidFill>
              </a:rPr>
              <a:t>Is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ensured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that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traffic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from</a:t>
            </a:r>
            <a:r>
              <a:rPr lang="de-DE" sz="1800" dirty="0">
                <a:solidFill>
                  <a:schemeClr val="bg1"/>
                </a:solidFill>
              </a:rPr>
              <a:t> A </a:t>
            </a:r>
            <a:r>
              <a:rPr lang="de-DE" sz="1800" dirty="0" err="1">
                <a:solidFill>
                  <a:schemeClr val="bg1"/>
                </a:solidFill>
              </a:rPr>
              <a:t>to</a:t>
            </a:r>
            <a:r>
              <a:rPr lang="de-DE" sz="1800" dirty="0">
                <a:solidFill>
                  <a:schemeClr val="bg1"/>
                </a:solidFill>
              </a:rPr>
              <a:t> B </a:t>
            </a:r>
            <a:r>
              <a:rPr lang="de-DE" sz="1800" dirty="0" err="1">
                <a:solidFill>
                  <a:schemeClr val="bg1"/>
                </a:solidFill>
              </a:rPr>
              <a:t>is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always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routed</a:t>
            </a:r>
            <a:r>
              <a:rPr lang="de-DE" sz="1800" dirty="0">
                <a:solidFill>
                  <a:schemeClr val="bg1"/>
                </a:solidFill>
              </a:rPr>
              <a:t> via a </a:t>
            </a:r>
            <a:r>
              <a:rPr lang="de-DE" sz="1800" dirty="0" err="1">
                <a:solidFill>
                  <a:schemeClr val="bg1"/>
                </a:solidFill>
              </a:rPr>
              <a:t>node</a:t>
            </a:r>
            <a:r>
              <a:rPr lang="de-DE" sz="1800" dirty="0">
                <a:solidFill>
                  <a:schemeClr val="bg1"/>
                </a:solidFill>
              </a:rPr>
              <a:t> C (e.g., a </a:t>
            </a:r>
            <a:r>
              <a:rPr lang="de-DE" sz="1800" dirty="0" err="1">
                <a:solidFill>
                  <a:schemeClr val="bg1"/>
                </a:solidFill>
              </a:rPr>
              <a:t>firewall</a:t>
            </a:r>
            <a:r>
              <a:rPr lang="de-DE" sz="1800" dirty="0">
                <a:solidFill>
                  <a:schemeClr val="bg1"/>
                </a:solidFill>
              </a:rPr>
              <a:t>)?</a:t>
            </a:r>
          </a:p>
        </p:txBody>
      </p:sp>
      <p:pic>
        <p:nvPicPr>
          <p:cNvPr id="78" name="Picture 2" descr="Image result for operator clipart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6847" y="2630519"/>
            <a:ext cx="1016608" cy="101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hape 168"/>
          <p:cNvCxnSpPr/>
          <p:nvPr/>
        </p:nvCxnSpPr>
        <p:spPr>
          <a:xfrm>
            <a:off x="3333022" y="2253399"/>
            <a:ext cx="364826" cy="923057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Shape 174"/>
          <p:cNvCxnSpPr/>
          <p:nvPr/>
        </p:nvCxnSpPr>
        <p:spPr>
          <a:xfrm flipH="1">
            <a:off x="2478015" y="2257372"/>
            <a:ext cx="851611" cy="687818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Shape 175"/>
          <p:cNvCxnSpPr>
            <a:endCxn id="84" idx="1"/>
          </p:cNvCxnSpPr>
          <p:nvPr/>
        </p:nvCxnSpPr>
        <p:spPr>
          <a:xfrm flipV="1">
            <a:off x="3032174" y="3343953"/>
            <a:ext cx="436234" cy="408027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Shape 181"/>
          <p:cNvSpPr/>
          <p:nvPr/>
        </p:nvSpPr>
        <p:spPr>
          <a:xfrm>
            <a:off x="3468407" y="3115353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85" name="Shape 168"/>
          <p:cNvCxnSpPr/>
          <p:nvPr/>
        </p:nvCxnSpPr>
        <p:spPr>
          <a:xfrm flipH="1" flipV="1">
            <a:off x="2698245" y="1996889"/>
            <a:ext cx="749077" cy="370811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Shape 168"/>
          <p:cNvCxnSpPr/>
          <p:nvPr/>
        </p:nvCxnSpPr>
        <p:spPr>
          <a:xfrm flipV="1">
            <a:off x="2430600" y="2036028"/>
            <a:ext cx="324302" cy="991781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Shape 181"/>
          <p:cNvSpPr/>
          <p:nvPr/>
        </p:nvSpPr>
        <p:spPr>
          <a:xfrm>
            <a:off x="3214304" y="2060706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90" name="Shape 181"/>
          <p:cNvSpPr/>
          <p:nvPr/>
        </p:nvSpPr>
        <p:spPr>
          <a:xfrm>
            <a:off x="2239076" y="2737115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91" name="Shape 181"/>
          <p:cNvSpPr/>
          <p:nvPr/>
        </p:nvSpPr>
        <p:spPr>
          <a:xfrm>
            <a:off x="2595473" y="1798986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graphicFrame>
        <p:nvGraphicFramePr>
          <p:cNvPr id="93" name="Tabelle 67"/>
          <p:cNvGraphicFramePr>
            <a:graphicFrameLocks noGrp="1"/>
          </p:cNvGraphicFramePr>
          <p:nvPr>
            <p:extLst/>
          </p:nvPr>
        </p:nvGraphicFramePr>
        <p:xfrm>
          <a:off x="2177142" y="2764230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4" name="Tabelle 69"/>
          <p:cNvGraphicFramePr>
            <a:graphicFrameLocks noGrp="1"/>
          </p:cNvGraphicFramePr>
          <p:nvPr>
            <p:extLst/>
          </p:nvPr>
        </p:nvGraphicFramePr>
        <p:xfrm>
          <a:off x="2557178" y="1826037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5" name="Tabelle 70"/>
          <p:cNvGraphicFramePr>
            <a:graphicFrameLocks noGrp="1"/>
          </p:cNvGraphicFramePr>
          <p:nvPr>
            <p:extLst/>
          </p:nvPr>
        </p:nvGraphicFramePr>
        <p:xfrm>
          <a:off x="3176812" y="2070443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6" name="Tabelle 71"/>
          <p:cNvGraphicFramePr>
            <a:graphicFrameLocks noGrp="1"/>
          </p:cNvGraphicFramePr>
          <p:nvPr>
            <p:extLst/>
          </p:nvPr>
        </p:nvGraphicFramePr>
        <p:xfrm>
          <a:off x="3421352" y="3161073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8" name="Shape 175"/>
          <p:cNvCxnSpPr/>
          <p:nvPr/>
        </p:nvCxnSpPr>
        <p:spPr>
          <a:xfrm flipH="1">
            <a:off x="2167611" y="3194315"/>
            <a:ext cx="92624" cy="149638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Shape 175"/>
          <p:cNvCxnSpPr/>
          <p:nvPr/>
        </p:nvCxnSpPr>
        <p:spPr>
          <a:xfrm flipH="1">
            <a:off x="3371944" y="1902947"/>
            <a:ext cx="94908" cy="141452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Shape 42"/>
          <p:cNvSpPr txBox="1">
            <a:spLocks/>
          </p:cNvSpPr>
          <p:nvPr/>
        </p:nvSpPr>
        <p:spPr>
          <a:xfrm>
            <a:off x="1859794" y="3305914"/>
            <a:ext cx="517727" cy="29499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A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1" name="Shape 42"/>
          <p:cNvSpPr txBox="1">
            <a:spLocks/>
          </p:cNvSpPr>
          <p:nvPr/>
        </p:nvSpPr>
        <p:spPr>
          <a:xfrm>
            <a:off x="3269254" y="1699551"/>
            <a:ext cx="517727" cy="29499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B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2" name="Shape 42"/>
          <p:cNvSpPr txBox="1">
            <a:spLocks/>
          </p:cNvSpPr>
          <p:nvPr/>
        </p:nvSpPr>
        <p:spPr>
          <a:xfrm>
            <a:off x="3371944" y="3664983"/>
            <a:ext cx="517727" cy="29499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C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3" name="Shape 181"/>
          <p:cNvSpPr/>
          <p:nvPr/>
        </p:nvSpPr>
        <p:spPr>
          <a:xfrm>
            <a:off x="2737273" y="3647127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graphicFrame>
        <p:nvGraphicFramePr>
          <p:cNvPr id="104" name="Tabelle 67"/>
          <p:cNvGraphicFramePr>
            <a:graphicFrameLocks noGrp="1"/>
          </p:cNvGraphicFramePr>
          <p:nvPr>
            <p:extLst/>
          </p:nvPr>
        </p:nvGraphicFramePr>
        <p:xfrm>
          <a:off x="2675339" y="3674242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Rechteckige Legende 31"/>
          <p:cNvSpPr/>
          <p:nvPr/>
        </p:nvSpPr>
        <p:spPr bwMode="auto">
          <a:xfrm>
            <a:off x="323528" y="925343"/>
            <a:ext cx="2473084" cy="727176"/>
          </a:xfrm>
          <a:prstGeom prst="wedgeRectCallout">
            <a:avLst>
              <a:gd name="adj1" fmla="val 37753"/>
              <a:gd name="adj2" fmla="val 73880"/>
            </a:avLst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latin typeface="Calibri" panose="020F0502020204030204" pitchFamily="34" charset="0"/>
              </a:rPr>
              <a:t>Routers and switches store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latin typeface="Calibri" panose="020F0502020204030204" pitchFamily="34" charset="0"/>
              </a:rPr>
              <a:t>list of </a:t>
            </a:r>
            <a:r>
              <a:rPr lang="en-US" sz="140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forwarding rules</a:t>
            </a:r>
            <a:r>
              <a:rPr lang="en-US" altLang="de-DE" sz="1400" dirty="0">
                <a:latin typeface="Calibri" panose="020F0502020204030204" pitchFamily="34" charset="0"/>
              </a:rPr>
              <a:t>, and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latin typeface="Calibri" panose="020F0502020204030204" pitchFamily="34" charset="0"/>
              </a:rPr>
              <a:t>conditional </a:t>
            </a:r>
            <a:r>
              <a:rPr lang="en-US" sz="140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failover rules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de-DE" sz="1400" dirty="0">
              <a:latin typeface="Calibri" panose="020F050202020403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99DD37-4D37-4186-92F0-61D7D9A5D85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65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6352"/>
      </p:ext>
    </p:extLst>
  </p:cSld>
  <p:clrMapOvr>
    <a:masterClrMapping/>
  </p:clrMapOvr>
  <p:transition spd="slow">
    <p:cut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hape 175"/>
          <p:cNvCxnSpPr/>
          <p:nvPr/>
        </p:nvCxnSpPr>
        <p:spPr>
          <a:xfrm flipH="1" flipV="1">
            <a:off x="2377521" y="3004081"/>
            <a:ext cx="546928" cy="923196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323528" y="24329"/>
            <a:ext cx="8229600" cy="857250"/>
          </a:xfrm>
        </p:spPr>
        <p:txBody>
          <a:bodyPr/>
          <a:lstStyle/>
          <a:p>
            <a:r>
              <a:rPr lang="de-DE" dirty="0" err="1"/>
              <a:t>Responsibilities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Sysadmin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0490" y="1197885"/>
            <a:ext cx="4118328" cy="37264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Sysadmin</a:t>
            </a:r>
            <a:r>
              <a:rPr lang="de-DE" sz="1800" dirty="0"/>
              <a:t> </a:t>
            </a:r>
            <a:r>
              <a:rPr lang="de-DE" sz="1800" dirty="0" err="1"/>
              <a:t>responsible</a:t>
            </a:r>
            <a:r>
              <a:rPr lang="de-DE" sz="1800" dirty="0"/>
              <a:t> for:</a:t>
            </a:r>
          </a:p>
          <a:p>
            <a:r>
              <a:rPr lang="de-DE" sz="1800" b="1" dirty="0" err="1"/>
              <a:t>Reachability</a:t>
            </a:r>
            <a:r>
              <a:rPr lang="de-DE" sz="1800" b="1" dirty="0"/>
              <a:t>:</a:t>
            </a:r>
            <a:r>
              <a:rPr lang="de-DE" sz="1800" dirty="0"/>
              <a:t> Can </a:t>
            </a:r>
            <a:r>
              <a:rPr lang="de-DE" sz="1800" dirty="0" err="1"/>
              <a:t>traffic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ingress</a:t>
            </a:r>
            <a:r>
              <a:rPr lang="de-DE" sz="1800" dirty="0"/>
              <a:t> </a:t>
            </a:r>
            <a:r>
              <a:rPr lang="de-DE" sz="1800" dirty="0" err="1"/>
              <a:t>port</a:t>
            </a:r>
            <a:r>
              <a:rPr lang="de-DE" sz="1800" dirty="0"/>
              <a:t> A </a:t>
            </a:r>
            <a:r>
              <a:rPr lang="de-DE" sz="1800" dirty="0" err="1"/>
              <a:t>reach</a:t>
            </a:r>
            <a:r>
              <a:rPr lang="de-DE" sz="1800" dirty="0"/>
              <a:t> </a:t>
            </a:r>
            <a:r>
              <a:rPr lang="de-DE" sz="1800" dirty="0" err="1"/>
              <a:t>egress</a:t>
            </a:r>
            <a:r>
              <a:rPr lang="de-DE" sz="1800" dirty="0"/>
              <a:t> </a:t>
            </a:r>
            <a:r>
              <a:rPr lang="de-DE" sz="1800" dirty="0" err="1"/>
              <a:t>port</a:t>
            </a:r>
            <a:r>
              <a:rPr lang="de-DE" sz="1800" dirty="0"/>
              <a:t> B?</a:t>
            </a:r>
          </a:p>
          <a:p>
            <a:r>
              <a:rPr lang="de-DE" sz="1800" b="1" dirty="0">
                <a:solidFill>
                  <a:schemeClr val="bg1"/>
                </a:solidFill>
              </a:rPr>
              <a:t>Loop-</a:t>
            </a:r>
            <a:r>
              <a:rPr lang="de-DE" sz="1800" b="1" dirty="0" err="1">
                <a:solidFill>
                  <a:schemeClr val="bg1"/>
                </a:solidFill>
              </a:rPr>
              <a:t>freedom</a:t>
            </a:r>
            <a:r>
              <a:rPr lang="de-DE" sz="1800" b="1" dirty="0">
                <a:solidFill>
                  <a:schemeClr val="bg1"/>
                </a:solidFill>
              </a:rPr>
              <a:t>:</a:t>
            </a:r>
            <a:r>
              <a:rPr lang="de-DE" sz="1800" dirty="0">
                <a:solidFill>
                  <a:schemeClr val="bg1"/>
                </a:solidFill>
              </a:rPr>
              <a:t> Are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routes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implied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by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forwarding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rules</a:t>
            </a:r>
            <a:r>
              <a:rPr lang="de-DE" sz="1800" dirty="0">
                <a:solidFill>
                  <a:schemeClr val="bg1"/>
                </a:solidFill>
              </a:rPr>
              <a:t> loop-</a:t>
            </a:r>
            <a:r>
              <a:rPr lang="de-DE" sz="1800" dirty="0" err="1">
                <a:solidFill>
                  <a:schemeClr val="bg1"/>
                </a:solidFill>
              </a:rPr>
              <a:t>free</a:t>
            </a:r>
            <a:r>
              <a:rPr lang="de-DE" sz="1800" dirty="0">
                <a:solidFill>
                  <a:schemeClr val="bg1"/>
                </a:solidFill>
              </a:rPr>
              <a:t>?</a:t>
            </a:r>
          </a:p>
          <a:p>
            <a:r>
              <a:rPr lang="de-DE" sz="1800" b="1" dirty="0">
                <a:solidFill>
                  <a:schemeClr val="bg1"/>
                </a:solidFill>
              </a:rPr>
              <a:t>Non-</a:t>
            </a:r>
            <a:r>
              <a:rPr lang="de-DE" sz="1800" b="1" dirty="0" err="1">
                <a:solidFill>
                  <a:schemeClr val="bg1"/>
                </a:solidFill>
              </a:rPr>
              <a:t>reachability</a:t>
            </a:r>
            <a:r>
              <a:rPr lang="de-DE" sz="1800" b="1" dirty="0">
                <a:solidFill>
                  <a:schemeClr val="bg1"/>
                </a:solidFill>
              </a:rPr>
              <a:t>: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ensured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that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traffic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originating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from</a:t>
            </a:r>
            <a:r>
              <a:rPr lang="de-DE" sz="1800" dirty="0">
                <a:solidFill>
                  <a:schemeClr val="bg1"/>
                </a:solidFill>
              </a:rPr>
              <a:t> A </a:t>
            </a:r>
            <a:r>
              <a:rPr lang="de-DE" sz="1800" dirty="0" err="1">
                <a:solidFill>
                  <a:schemeClr val="bg1"/>
                </a:solidFill>
              </a:rPr>
              <a:t>never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reaches</a:t>
            </a:r>
            <a:r>
              <a:rPr lang="de-DE" sz="1800" dirty="0">
                <a:solidFill>
                  <a:schemeClr val="bg1"/>
                </a:solidFill>
              </a:rPr>
              <a:t> B?</a:t>
            </a:r>
          </a:p>
          <a:p>
            <a:r>
              <a:rPr lang="de-DE" sz="1800" b="1" dirty="0" err="1">
                <a:solidFill>
                  <a:schemeClr val="bg1"/>
                </a:solidFill>
              </a:rPr>
              <a:t>Waypoint</a:t>
            </a:r>
            <a:r>
              <a:rPr lang="de-DE" sz="1800" b="1" dirty="0">
                <a:solidFill>
                  <a:schemeClr val="bg1"/>
                </a:solidFill>
              </a:rPr>
              <a:t> </a:t>
            </a:r>
            <a:r>
              <a:rPr lang="de-DE" sz="1800" b="1" dirty="0" err="1">
                <a:solidFill>
                  <a:schemeClr val="bg1"/>
                </a:solidFill>
              </a:rPr>
              <a:t>ensurance</a:t>
            </a:r>
            <a:r>
              <a:rPr lang="de-DE" sz="1800" b="1" dirty="0">
                <a:solidFill>
                  <a:schemeClr val="bg1"/>
                </a:solidFill>
              </a:rPr>
              <a:t>: </a:t>
            </a:r>
            <a:r>
              <a:rPr lang="de-DE" sz="1800" dirty="0" err="1">
                <a:solidFill>
                  <a:schemeClr val="bg1"/>
                </a:solidFill>
              </a:rPr>
              <a:t>Is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ensured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that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traffic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from</a:t>
            </a:r>
            <a:r>
              <a:rPr lang="de-DE" sz="1800" dirty="0">
                <a:solidFill>
                  <a:schemeClr val="bg1"/>
                </a:solidFill>
              </a:rPr>
              <a:t> A </a:t>
            </a:r>
            <a:r>
              <a:rPr lang="de-DE" sz="1800" dirty="0" err="1">
                <a:solidFill>
                  <a:schemeClr val="bg1"/>
                </a:solidFill>
              </a:rPr>
              <a:t>to</a:t>
            </a:r>
            <a:r>
              <a:rPr lang="de-DE" sz="1800" dirty="0">
                <a:solidFill>
                  <a:schemeClr val="bg1"/>
                </a:solidFill>
              </a:rPr>
              <a:t> B </a:t>
            </a:r>
            <a:r>
              <a:rPr lang="de-DE" sz="1800" dirty="0" err="1">
                <a:solidFill>
                  <a:schemeClr val="bg1"/>
                </a:solidFill>
              </a:rPr>
              <a:t>is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always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routed</a:t>
            </a:r>
            <a:r>
              <a:rPr lang="de-DE" sz="1800" dirty="0">
                <a:solidFill>
                  <a:schemeClr val="bg1"/>
                </a:solidFill>
              </a:rPr>
              <a:t> via a </a:t>
            </a:r>
            <a:r>
              <a:rPr lang="de-DE" sz="1800" dirty="0" err="1">
                <a:solidFill>
                  <a:schemeClr val="bg1"/>
                </a:solidFill>
              </a:rPr>
              <a:t>node</a:t>
            </a:r>
            <a:r>
              <a:rPr lang="de-DE" sz="1800" dirty="0">
                <a:solidFill>
                  <a:schemeClr val="bg1"/>
                </a:solidFill>
              </a:rPr>
              <a:t> C (e.g., a </a:t>
            </a:r>
            <a:r>
              <a:rPr lang="de-DE" sz="1800" dirty="0" err="1">
                <a:solidFill>
                  <a:schemeClr val="bg1"/>
                </a:solidFill>
              </a:rPr>
              <a:t>firewall</a:t>
            </a:r>
            <a:r>
              <a:rPr lang="de-DE" sz="1800" dirty="0">
                <a:solidFill>
                  <a:schemeClr val="bg1"/>
                </a:solidFill>
              </a:rPr>
              <a:t>)?</a:t>
            </a:r>
          </a:p>
        </p:txBody>
      </p:sp>
      <p:pic>
        <p:nvPicPr>
          <p:cNvPr id="78" name="Picture 2" descr="Image result for operator clipart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6847" y="2630519"/>
            <a:ext cx="1016608" cy="101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Wolkenförmige Legende 2"/>
          <p:cNvSpPr/>
          <p:nvPr/>
        </p:nvSpPr>
        <p:spPr>
          <a:xfrm>
            <a:off x="683567" y="1699551"/>
            <a:ext cx="1625767" cy="682851"/>
          </a:xfrm>
          <a:prstGeom prst="cloudCallout">
            <a:avLst>
              <a:gd name="adj1" fmla="val -17223"/>
              <a:gd name="adj2" fmla="val 82459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0" name="Shape 42"/>
          <p:cNvSpPr txBox="1">
            <a:spLocks/>
          </p:cNvSpPr>
          <p:nvPr/>
        </p:nvSpPr>
        <p:spPr>
          <a:xfrm>
            <a:off x="277155" y="1481986"/>
            <a:ext cx="2294874" cy="72430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 err="1">
                <a:latin typeface="Calibri" panose="020F0502020204030204" pitchFamily="34" charset="0"/>
              </a:rPr>
              <a:t>Reachability</a:t>
            </a:r>
            <a:r>
              <a:rPr lang="de-CH" sz="1500" b="0" dirty="0">
                <a:latin typeface="Calibri" panose="020F0502020204030204" pitchFamily="34" charset="0"/>
              </a:rPr>
              <a:t>?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cxnSp>
        <p:nvCxnSpPr>
          <p:cNvPr id="81" name="Shape 168"/>
          <p:cNvCxnSpPr/>
          <p:nvPr/>
        </p:nvCxnSpPr>
        <p:spPr>
          <a:xfrm>
            <a:off x="3333022" y="2253399"/>
            <a:ext cx="364826" cy="923057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Shape 174"/>
          <p:cNvCxnSpPr/>
          <p:nvPr/>
        </p:nvCxnSpPr>
        <p:spPr>
          <a:xfrm flipH="1">
            <a:off x="2478015" y="2257372"/>
            <a:ext cx="851611" cy="687818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Shape 175"/>
          <p:cNvCxnSpPr>
            <a:endCxn id="84" idx="1"/>
          </p:cNvCxnSpPr>
          <p:nvPr/>
        </p:nvCxnSpPr>
        <p:spPr>
          <a:xfrm flipV="1">
            <a:off x="3032174" y="3343953"/>
            <a:ext cx="436234" cy="408027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Shape 181"/>
          <p:cNvSpPr/>
          <p:nvPr/>
        </p:nvSpPr>
        <p:spPr>
          <a:xfrm>
            <a:off x="3468407" y="3115353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85" name="Shape 168"/>
          <p:cNvCxnSpPr/>
          <p:nvPr/>
        </p:nvCxnSpPr>
        <p:spPr>
          <a:xfrm flipH="1" flipV="1">
            <a:off x="2698245" y="1996889"/>
            <a:ext cx="749077" cy="370811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Shape 168"/>
          <p:cNvCxnSpPr/>
          <p:nvPr/>
        </p:nvCxnSpPr>
        <p:spPr>
          <a:xfrm flipV="1">
            <a:off x="2430600" y="2036028"/>
            <a:ext cx="324302" cy="991781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Shape 181"/>
          <p:cNvSpPr/>
          <p:nvPr/>
        </p:nvSpPr>
        <p:spPr>
          <a:xfrm>
            <a:off x="3214304" y="2060706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90" name="Shape 181"/>
          <p:cNvSpPr/>
          <p:nvPr/>
        </p:nvSpPr>
        <p:spPr>
          <a:xfrm>
            <a:off x="2239076" y="2737115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91" name="Shape 181"/>
          <p:cNvSpPr/>
          <p:nvPr/>
        </p:nvSpPr>
        <p:spPr>
          <a:xfrm>
            <a:off x="2595473" y="1798986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graphicFrame>
        <p:nvGraphicFramePr>
          <p:cNvPr id="93" name="Tabelle 67"/>
          <p:cNvGraphicFramePr>
            <a:graphicFrameLocks noGrp="1"/>
          </p:cNvGraphicFramePr>
          <p:nvPr>
            <p:extLst/>
          </p:nvPr>
        </p:nvGraphicFramePr>
        <p:xfrm>
          <a:off x="2177142" y="2764230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4" name="Tabelle 69"/>
          <p:cNvGraphicFramePr>
            <a:graphicFrameLocks noGrp="1"/>
          </p:cNvGraphicFramePr>
          <p:nvPr>
            <p:extLst/>
          </p:nvPr>
        </p:nvGraphicFramePr>
        <p:xfrm>
          <a:off x="2557178" y="1826037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5" name="Tabelle 70"/>
          <p:cNvGraphicFramePr>
            <a:graphicFrameLocks noGrp="1"/>
          </p:cNvGraphicFramePr>
          <p:nvPr>
            <p:extLst/>
          </p:nvPr>
        </p:nvGraphicFramePr>
        <p:xfrm>
          <a:off x="3176812" y="2070443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6" name="Tabelle 71"/>
          <p:cNvGraphicFramePr>
            <a:graphicFrameLocks noGrp="1"/>
          </p:cNvGraphicFramePr>
          <p:nvPr>
            <p:extLst/>
          </p:nvPr>
        </p:nvGraphicFramePr>
        <p:xfrm>
          <a:off x="3421352" y="3161073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8" name="Shape 175"/>
          <p:cNvCxnSpPr/>
          <p:nvPr/>
        </p:nvCxnSpPr>
        <p:spPr>
          <a:xfrm flipH="1">
            <a:off x="2167611" y="3194315"/>
            <a:ext cx="92624" cy="149638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Shape 175"/>
          <p:cNvCxnSpPr/>
          <p:nvPr/>
        </p:nvCxnSpPr>
        <p:spPr>
          <a:xfrm flipH="1">
            <a:off x="3371944" y="1902947"/>
            <a:ext cx="94908" cy="141452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Shape 42"/>
          <p:cNvSpPr txBox="1">
            <a:spLocks/>
          </p:cNvSpPr>
          <p:nvPr/>
        </p:nvSpPr>
        <p:spPr>
          <a:xfrm>
            <a:off x="1859794" y="3305914"/>
            <a:ext cx="517727" cy="29499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A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1" name="Shape 42"/>
          <p:cNvSpPr txBox="1">
            <a:spLocks/>
          </p:cNvSpPr>
          <p:nvPr/>
        </p:nvSpPr>
        <p:spPr>
          <a:xfrm>
            <a:off x="3269254" y="1699551"/>
            <a:ext cx="517727" cy="29499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B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2" name="Shape 42"/>
          <p:cNvSpPr txBox="1">
            <a:spLocks/>
          </p:cNvSpPr>
          <p:nvPr/>
        </p:nvSpPr>
        <p:spPr>
          <a:xfrm>
            <a:off x="3371944" y="3664983"/>
            <a:ext cx="517727" cy="29499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C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3" name="Shape 181"/>
          <p:cNvSpPr/>
          <p:nvPr/>
        </p:nvSpPr>
        <p:spPr>
          <a:xfrm>
            <a:off x="2737273" y="3647127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graphicFrame>
        <p:nvGraphicFramePr>
          <p:cNvPr id="104" name="Tabelle 67"/>
          <p:cNvGraphicFramePr>
            <a:graphicFrameLocks noGrp="1"/>
          </p:cNvGraphicFramePr>
          <p:nvPr>
            <p:extLst/>
          </p:nvPr>
        </p:nvGraphicFramePr>
        <p:xfrm>
          <a:off x="2675339" y="3674242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Freeform 10"/>
          <p:cNvSpPr/>
          <p:nvPr/>
        </p:nvSpPr>
        <p:spPr>
          <a:xfrm>
            <a:off x="2165616" y="1586119"/>
            <a:ext cx="1586753" cy="1727948"/>
          </a:xfrm>
          <a:custGeom>
            <a:avLst/>
            <a:gdLst>
              <a:gd name="connsiteX0" fmla="*/ 0 w 2115670"/>
              <a:gd name="connsiteY0" fmla="*/ 2303930 h 2303930"/>
              <a:gd name="connsiteX1" fmla="*/ 340659 w 2115670"/>
              <a:gd name="connsiteY1" fmla="*/ 1837765 h 2303930"/>
              <a:gd name="connsiteX2" fmla="*/ 609600 w 2115670"/>
              <a:gd name="connsiteY2" fmla="*/ 569259 h 2303930"/>
              <a:gd name="connsiteX3" fmla="*/ 1407459 w 2115670"/>
              <a:gd name="connsiteY3" fmla="*/ 1035424 h 2303930"/>
              <a:gd name="connsiteX4" fmla="*/ 2115670 w 2115670"/>
              <a:gd name="connsiteY4" fmla="*/ 0 h 230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5670" h="2303930">
                <a:moveTo>
                  <a:pt x="0" y="2303930"/>
                </a:moveTo>
                <a:cubicBezTo>
                  <a:pt x="119529" y="2215403"/>
                  <a:pt x="239059" y="2126877"/>
                  <a:pt x="340659" y="1837765"/>
                </a:cubicBezTo>
                <a:cubicBezTo>
                  <a:pt x="442259" y="1548653"/>
                  <a:pt x="431800" y="702982"/>
                  <a:pt x="609600" y="569259"/>
                </a:cubicBezTo>
                <a:cubicBezTo>
                  <a:pt x="787400" y="435536"/>
                  <a:pt x="1156447" y="1130300"/>
                  <a:pt x="1407459" y="1035424"/>
                </a:cubicBezTo>
                <a:cubicBezTo>
                  <a:pt x="1658471" y="940548"/>
                  <a:pt x="1887070" y="470274"/>
                  <a:pt x="2115670" y="0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AC0FE4-A511-4633-9E0A-3AD90E85D08B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65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835875"/>
      </p:ext>
    </p:extLst>
  </p:cSld>
  <p:clrMapOvr>
    <a:masterClrMapping/>
  </p:clrMapOvr>
  <p:transition spd="slow">
    <p:cut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hape 175"/>
          <p:cNvCxnSpPr/>
          <p:nvPr/>
        </p:nvCxnSpPr>
        <p:spPr>
          <a:xfrm flipH="1" flipV="1">
            <a:off x="2377521" y="3004081"/>
            <a:ext cx="546928" cy="923196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323528" y="24329"/>
            <a:ext cx="8229600" cy="857250"/>
          </a:xfrm>
        </p:spPr>
        <p:txBody>
          <a:bodyPr/>
          <a:lstStyle/>
          <a:p>
            <a:r>
              <a:rPr lang="de-DE" dirty="0" err="1"/>
              <a:t>Responsibilities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Sysadmin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0490" y="1197885"/>
            <a:ext cx="4118328" cy="37264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Sysadmin</a:t>
            </a:r>
            <a:r>
              <a:rPr lang="de-DE" sz="1800" dirty="0"/>
              <a:t> </a:t>
            </a:r>
            <a:r>
              <a:rPr lang="de-DE" sz="1800" dirty="0" err="1"/>
              <a:t>responsible</a:t>
            </a:r>
            <a:r>
              <a:rPr lang="de-DE" sz="1800" dirty="0"/>
              <a:t> for:</a:t>
            </a:r>
          </a:p>
          <a:p>
            <a:r>
              <a:rPr lang="de-DE" sz="1800" b="1" dirty="0" err="1"/>
              <a:t>Reachability</a:t>
            </a:r>
            <a:r>
              <a:rPr lang="de-DE" sz="1800" b="1" dirty="0"/>
              <a:t>:</a:t>
            </a:r>
            <a:r>
              <a:rPr lang="de-DE" sz="1800" dirty="0"/>
              <a:t> Can </a:t>
            </a:r>
            <a:r>
              <a:rPr lang="de-DE" sz="1800" dirty="0" err="1"/>
              <a:t>traffic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ingress</a:t>
            </a:r>
            <a:r>
              <a:rPr lang="de-DE" sz="1800" dirty="0"/>
              <a:t> </a:t>
            </a:r>
            <a:r>
              <a:rPr lang="de-DE" sz="1800" dirty="0" err="1"/>
              <a:t>port</a:t>
            </a:r>
            <a:r>
              <a:rPr lang="de-DE" sz="1800" dirty="0"/>
              <a:t> A </a:t>
            </a:r>
            <a:r>
              <a:rPr lang="de-DE" sz="1800" dirty="0" err="1"/>
              <a:t>reach</a:t>
            </a:r>
            <a:r>
              <a:rPr lang="de-DE" sz="1800" dirty="0"/>
              <a:t> </a:t>
            </a:r>
            <a:r>
              <a:rPr lang="de-DE" sz="1800" dirty="0" err="1"/>
              <a:t>egress</a:t>
            </a:r>
            <a:r>
              <a:rPr lang="de-DE" sz="1800" dirty="0"/>
              <a:t> </a:t>
            </a:r>
            <a:r>
              <a:rPr lang="de-DE" sz="1800" dirty="0" err="1"/>
              <a:t>port</a:t>
            </a:r>
            <a:r>
              <a:rPr lang="de-DE" sz="1800" dirty="0"/>
              <a:t> B?</a:t>
            </a:r>
          </a:p>
          <a:p>
            <a:r>
              <a:rPr lang="de-DE" sz="1800" b="1" dirty="0"/>
              <a:t>Loop-</a:t>
            </a:r>
            <a:r>
              <a:rPr lang="de-DE" sz="1800" b="1" dirty="0" err="1"/>
              <a:t>freedom</a:t>
            </a:r>
            <a:r>
              <a:rPr lang="de-DE" sz="1800" b="1" dirty="0"/>
              <a:t>:</a:t>
            </a:r>
            <a:r>
              <a:rPr lang="de-DE" sz="1800" dirty="0"/>
              <a:t> Are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routes</a:t>
            </a:r>
            <a:r>
              <a:rPr lang="de-DE" sz="1800" dirty="0"/>
              <a:t> </a:t>
            </a:r>
            <a:r>
              <a:rPr lang="de-DE" sz="1800" dirty="0" err="1"/>
              <a:t>implied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forwarding</a:t>
            </a:r>
            <a:r>
              <a:rPr lang="de-DE" sz="1800" dirty="0"/>
              <a:t> </a:t>
            </a:r>
            <a:r>
              <a:rPr lang="de-DE" sz="1800" dirty="0" err="1"/>
              <a:t>rules</a:t>
            </a:r>
            <a:r>
              <a:rPr lang="de-DE" sz="1800" dirty="0"/>
              <a:t> loop-</a:t>
            </a:r>
            <a:r>
              <a:rPr lang="de-DE" sz="1800" dirty="0" err="1"/>
              <a:t>free</a:t>
            </a:r>
            <a:r>
              <a:rPr lang="de-DE" sz="1800" dirty="0"/>
              <a:t>?</a:t>
            </a:r>
          </a:p>
          <a:p>
            <a:r>
              <a:rPr lang="de-DE" sz="1800" b="1" dirty="0">
                <a:solidFill>
                  <a:schemeClr val="bg1"/>
                </a:solidFill>
              </a:rPr>
              <a:t>Non-</a:t>
            </a:r>
            <a:r>
              <a:rPr lang="de-DE" sz="1800" b="1" dirty="0" err="1">
                <a:solidFill>
                  <a:schemeClr val="bg1"/>
                </a:solidFill>
              </a:rPr>
              <a:t>reachability</a:t>
            </a:r>
            <a:r>
              <a:rPr lang="de-DE" sz="1800" b="1" dirty="0">
                <a:solidFill>
                  <a:schemeClr val="bg1"/>
                </a:solidFill>
              </a:rPr>
              <a:t>: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ensured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that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traffic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originating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from</a:t>
            </a:r>
            <a:r>
              <a:rPr lang="de-DE" sz="1800" dirty="0">
                <a:solidFill>
                  <a:schemeClr val="bg1"/>
                </a:solidFill>
              </a:rPr>
              <a:t> A </a:t>
            </a:r>
            <a:r>
              <a:rPr lang="de-DE" sz="1800" dirty="0" err="1">
                <a:solidFill>
                  <a:schemeClr val="bg1"/>
                </a:solidFill>
              </a:rPr>
              <a:t>never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reaches</a:t>
            </a:r>
            <a:r>
              <a:rPr lang="de-DE" sz="1800" dirty="0">
                <a:solidFill>
                  <a:schemeClr val="bg1"/>
                </a:solidFill>
              </a:rPr>
              <a:t> B?</a:t>
            </a:r>
          </a:p>
          <a:p>
            <a:r>
              <a:rPr lang="de-DE" sz="1800" b="1" dirty="0" err="1">
                <a:solidFill>
                  <a:schemeClr val="bg1"/>
                </a:solidFill>
              </a:rPr>
              <a:t>Waypoint</a:t>
            </a:r>
            <a:r>
              <a:rPr lang="de-DE" sz="1800" b="1" dirty="0">
                <a:solidFill>
                  <a:schemeClr val="bg1"/>
                </a:solidFill>
              </a:rPr>
              <a:t> </a:t>
            </a:r>
            <a:r>
              <a:rPr lang="de-DE" sz="1800" b="1" dirty="0" err="1">
                <a:solidFill>
                  <a:schemeClr val="bg1"/>
                </a:solidFill>
              </a:rPr>
              <a:t>ensurance</a:t>
            </a:r>
            <a:r>
              <a:rPr lang="de-DE" sz="1800" b="1" dirty="0">
                <a:solidFill>
                  <a:schemeClr val="bg1"/>
                </a:solidFill>
              </a:rPr>
              <a:t>: </a:t>
            </a:r>
            <a:r>
              <a:rPr lang="de-DE" sz="1800" dirty="0" err="1">
                <a:solidFill>
                  <a:schemeClr val="bg1"/>
                </a:solidFill>
              </a:rPr>
              <a:t>Is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ensured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that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traffic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from</a:t>
            </a:r>
            <a:r>
              <a:rPr lang="de-DE" sz="1800" dirty="0">
                <a:solidFill>
                  <a:schemeClr val="bg1"/>
                </a:solidFill>
              </a:rPr>
              <a:t> A </a:t>
            </a:r>
            <a:r>
              <a:rPr lang="de-DE" sz="1800" dirty="0" err="1">
                <a:solidFill>
                  <a:schemeClr val="bg1"/>
                </a:solidFill>
              </a:rPr>
              <a:t>to</a:t>
            </a:r>
            <a:r>
              <a:rPr lang="de-DE" sz="1800" dirty="0">
                <a:solidFill>
                  <a:schemeClr val="bg1"/>
                </a:solidFill>
              </a:rPr>
              <a:t> B </a:t>
            </a:r>
            <a:r>
              <a:rPr lang="de-DE" sz="1800" dirty="0" err="1">
                <a:solidFill>
                  <a:schemeClr val="bg1"/>
                </a:solidFill>
              </a:rPr>
              <a:t>is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always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routed</a:t>
            </a:r>
            <a:r>
              <a:rPr lang="de-DE" sz="1800" dirty="0">
                <a:solidFill>
                  <a:schemeClr val="bg1"/>
                </a:solidFill>
              </a:rPr>
              <a:t> via a </a:t>
            </a:r>
            <a:r>
              <a:rPr lang="de-DE" sz="1800" dirty="0" err="1">
                <a:solidFill>
                  <a:schemeClr val="bg1"/>
                </a:solidFill>
              </a:rPr>
              <a:t>node</a:t>
            </a:r>
            <a:r>
              <a:rPr lang="de-DE" sz="1800" dirty="0">
                <a:solidFill>
                  <a:schemeClr val="bg1"/>
                </a:solidFill>
              </a:rPr>
              <a:t> C (e.g., a </a:t>
            </a:r>
            <a:r>
              <a:rPr lang="de-DE" sz="1800" dirty="0" err="1">
                <a:solidFill>
                  <a:schemeClr val="bg1"/>
                </a:solidFill>
              </a:rPr>
              <a:t>firewall</a:t>
            </a:r>
            <a:r>
              <a:rPr lang="de-DE" sz="1800" dirty="0">
                <a:solidFill>
                  <a:schemeClr val="bg1"/>
                </a:solidFill>
              </a:rPr>
              <a:t>)?</a:t>
            </a:r>
          </a:p>
        </p:txBody>
      </p:sp>
      <p:cxnSp>
        <p:nvCxnSpPr>
          <p:cNvPr id="81" name="Shape 168"/>
          <p:cNvCxnSpPr/>
          <p:nvPr/>
        </p:nvCxnSpPr>
        <p:spPr>
          <a:xfrm>
            <a:off x="3333022" y="2253399"/>
            <a:ext cx="364826" cy="923057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Shape 174"/>
          <p:cNvCxnSpPr/>
          <p:nvPr/>
        </p:nvCxnSpPr>
        <p:spPr>
          <a:xfrm flipH="1">
            <a:off x="2478015" y="2257372"/>
            <a:ext cx="851611" cy="687818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Shape 175"/>
          <p:cNvCxnSpPr>
            <a:endCxn id="84" idx="1"/>
          </p:cNvCxnSpPr>
          <p:nvPr/>
        </p:nvCxnSpPr>
        <p:spPr>
          <a:xfrm flipV="1">
            <a:off x="3032174" y="3343953"/>
            <a:ext cx="436234" cy="408027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Shape 181"/>
          <p:cNvSpPr/>
          <p:nvPr/>
        </p:nvSpPr>
        <p:spPr>
          <a:xfrm>
            <a:off x="3468407" y="3115353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85" name="Shape 168"/>
          <p:cNvCxnSpPr/>
          <p:nvPr/>
        </p:nvCxnSpPr>
        <p:spPr>
          <a:xfrm flipH="1" flipV="1">
            <a:off x="2698245" y="1996889"/>
            <a:ext cx="749077" cy="370811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Shape 168"/>
          <p:cNvCxnSpPr/>
          <p:nvPr/>
        </p:nvCxnSpPr>
        <p:spPr>
          <a:xfrm flipV="1">
            <a:off x="2430600" y="2036028"/>
            <a:ext cx="324302" cy="991781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Shape 181"/>
          <p:cNvSpPr/>
          <p:nvPr/>
        </p:nvSpPr>
        <p:spPr>
          <a:xfrm>
            <a:off x="3214304" y="2060706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90" name="Shape 181"/>
          <p:cNvSpPr/>
          <p:nvPr/>
        </p:nvSpPr>
        <p:spPr>
          <a:xfrm>
            <a:off x="2239076" y="2737115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91" name="Shape 181"/>
          <p:cNvSpPr/>
          <p:nvPr/>
        </p:nvSpPr>
        <p:spPr>
          <a:xfrm>
            <a:off x="2595473" y="1798986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graphicFrame>
        <p:nvGraphicFramePr>
          <p:cNvPr id="93" name="Tabelle 67"/>
          <p:cNvGraphicFramePr>
            <a:graphicFrameLocks noGrp="1"/>
          </p:cNvGraphicFramePr>
          <p:nvPr>
            <p:extLst/>
          </p:nvPr>
        </p:nvGraphicFramePr>
        <p:xfrm>
          <a:off x="2177142" y="2764230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4" name="Tabelle 69"/>
          <p:cNvGraphicFramePr>
            <a:graphicFrameLocks noGrp="1"/>
          </p:cNvGraphicFramePr>
          <p:nvPr>
            <p:extLst/>
          </p:nvPr>
        </p:nvGraphicFramePr>
        <p:xfrm>
          <a:off x="2557178" y="1826037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5" name="Tabelle 70"/>
          <p:cNvGraphicFramePr>
            <a:graphicFrameLocks noGrp="1"/>
          </p:cNvGraphicFramePr>
          <p:nvPr>
            <p:extLst/>
          </p:nvPr>
        </p:nvGraphicFramePr>
        <p:xfrm>
          <a:off x="3176812" y="2070443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6" name="Tabelle 71"/>
          <p:cNvGraphicFramePr>
            <a:graphicFrameLocks noGrp="1"/>
          </p:cNvGraphicFramePr>
          <p:nvPr>
            <p:extLst/>
          </p:nvPr>
        </p:nvGraphicFramePr>
        <p:xfrm>
          <a:off x="3421352" y="3161073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8" name="Shape 175"/>
          <p:cNvCxnSpPr/>
          <p:nvPr/>
        </p:nvCxnSpPr>
        <p:spPr>
          <a:xfrm flipH="1">
            <a:off x="2167611" y="3194315"/>
            <a:ext cx="92624" cy="149638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Shape 175"/>
          <p:cNvCxnSpPr/>
          <p:nvPr/>
        </p:nvCxnSpPr>
        <p:spPr>
          <a:xfrm flipH="1">
            <a:off x="3371944" y="1902947"/>
            <a:ext cx="94908" cy="141452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Shape 42"/>
          <p:cNvSpPr txBox="1">
            <a:spLocks/>
          </p:cNvSpPr>
          <p:nvPr/>
        </p:nvSpPr>
        <p:spPr>
          <a:xfrm>
            <a:off x="1859794" y="3305914"/>
            <a:ext cx="517727" cy="29499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A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1" name="Shape 42"/>
          <p:cNvSpPr txBox="1">
            <a:spLocks/>
          </p:cNvSpPr>
          <p:nvPr/>
        </p:nvSpPr>
        <p:spPr>
          <a:xfrm>
            <a:off x="3269254" y="1699551"/>
            <a:ext cx="517727" cy="29499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B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2" name="Shape 42"/>
          <p:cNvSpPr txBox="1">
            <a:spLocks/>
          </p:cNvSpPr>
          <p:nvPr/>
        </p:nvSpPr>
        <p:spPr>
          <a:xfrm>
            <a:off x="3371944" y="3664983"/>
            <a:ext cx="517727" cy="29499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C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3" name="Shape 181"/>
          <p:cNvSpPr/>
          <p:nvPr/>
        </p:nvSpPr>
        <p:spPr>
          <a:xfrm>
            <a:off x="2737273" y="3647127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graphicFrame>
        <p:nvGraphicFramePr>
          <p:cNvPr id="104" name="Tabelle 67"/>
          <p:cNvGraphicFramePr>
            <a:graphicFrameLocks noGrp="1"/>
          </p:cNvGraphicFramePr>
          <p:nvPr>
            <p:extLst/>
          </p:nvPr>
        </p:nvGraphicFramePr>
        <p:xfrm>
          <a:off x="2675339" y="3674242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Freihandform 1"/>
          <p:cNvSpPr/>
          <p:nvPr/>
        </p:nvSpPr>
        <p:spPr>
          <a:xfrm>
            <a:off x="2137144" y="1823839"/>
            <a:ext cx="1382284" cy="1429724"/>
          </a:xfrm>
          <a:custGeom>
            <a:avLst/>
            <a:gdLst>
              <a:gd name="connsiteX0" fmla="*/ 0 w 1382284"/>
              <a:gd name="connsiteY0" fmla="*/ 1429724 h 1429724"/>
              <a:gd name="connsiteX1" fmla="*/ 425303 w 1382284"/>
              <a:gd name="connsiteY1" fmla="*/ 47491 h 1429724"/>
              <a:gd name="connsiteX2" fmla="*/ 1382233 w 1382284"/>
              <a:gd name="connsiteY2" fmla="*/ 408998 h 1429724"/>
              <a:gd name="connsiteX3" fmla="*/ 382772 w 1382284"/>
              <a:gd name="connsiteY3" fmla="*/ 1280868 h 1429724"/>
              <a:gd name="connsiteX4" fmla="*/ 531628 w 1382284"/>
              <a:gd name="connsiteY4" fmla="*/ 281408 h 1429724"/>
              <a:gd name="connsiteX5" fmla="*/ 1052623 w 1382284"/>
              <a:gd name="connsiteY5" fmla="*/ 334570 h 1429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2284" h="1429724">
                <a:moveTo>
                  <a:pt x="0" y="1429724"/>
                </a:moveTo>
                <a:cubicBezTo>
                  <a:pt x="97465" y="823668"/>
                  <a:pt x="194931" y="217612"/>
                  <a:pt x="425303" y="47491"/>
                </a:cubicBezTo>
                <a:cubicBezTo>
                  <a:pt x="655675" y="-122630"/>
                  <a:pt x="1389321" y="203435"/>
                  <a:pt x="1382233" y="408998"/>
                </a:cubicBezTo>
                <a:cubicBezTo>
                  <a:pt x="1375145" y="614561"/>
                  <a:pt x="524539" y="1302133"/>
                  <a:pt x="382772" y="1280868"/>
                </a:cubicBezTo>
                <a:cubicBezTo>
                  <a:pt x="241005" y="1259603"/>
                  <a:pt x="419986" y="439124"/>
                  <a:pt x="531628" y="281408"/>
                </a:cubicBezTo>
                <a:cubicBezTo>
                  <a:pt x="643270" y="123692"/>
                  <a:pt x="847946" y="229131"/>
                  <a:pt x="1052623" y="334570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Picture 2" descr="Image result for operator clipart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6847" y="2630519"/>
            <a:ext cx="1016608" cy="101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Wolkenförmige Legende 2"/>
          <p:cNvSpPr/>
          <p:nvPr/>
        </p:nvSpPr>
        <p:spPr>
          <a:xfrm>
            <a:off x="683567" y="1699551"/>
            <a:ext cx="1625767" cy="682851"/>
          </a:xfrm>
          <a:prstGeom prst="cloudCallout">
            <a:avLst>
              <a:gd name="adj1" fmla="val -17223"/>
              <a:gd name="adj2" fmla="val 82459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34" name="Shape 42"/>
          <p:cNvSpPr txBox="1">
            <a:spLocks/>
          </p:cNvSpPr>
          <p:nvPr/>
        </p:nvSpPr>
        <p:spPr>
          <a:xfrm>
            <a:off x="277155" y="1481986"/>
            <a:ext cx="2294874" cy="72430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 err="1">
                <a:latin typeface="Calibri" panose="020F0502020204030204" pitchFamily="34" charset="0"/>
              </a:rPr>
              <a:t>No</a:t>
            </a:r>
            <a:r>
              <a:rPr lang="de-CH" sz="1500" b="0" dirty="0">
                <a:latin typeface="Calibri" panose="020F0502020204030204" pitchFamily="34" charset="0"/>
              </a:rPr>
              <a:t> </a:t>
            </a:r>
            <a:r>
              <a:rPr lang="de-CH" sz="1500" b="0" dirty="0" err="1">
                <a:latin typeface="Calibri" panose="020F0502020204030204" pitchFamily="34" charset="0"/>
              </a:rPr>
              <a:t>loops</a:t>
            </a:r>
            <a:r>
              <a:rPr lang="de-CH" sz="1500" b="0" dirty="0">
                <a:latin typeface="Calibri" panose="020F0502020204030204" pitchFamily="34" charset="0"/>
              </a:rPr>
              <a:t>?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DC534E-0F24-47DC-977E-55D9029E3313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65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416357"/>
      </p:ext>
    </p:extLst>
  </p:cSld>
  <p:clrMapOvr>
    <a:masterClrMapping/>
  </p:clrMapOvr>
  <p:transition spd="slow">
    <p:cut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hape 175"/>
          <p:cNvCxnSpPr/>
          <p:nvPr/>
        </p:nvCxnSpPr>
        <p:spPr>
          <a:xfrm flipH="1" flipV="1">
            <a:off x="2377521" y="3004081"/>
            <a:ext cx="546928" cy="923196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323528" y="24329"/>
            <a:ext cx="8229600" cy="857250"/>
          </a:xfrm>
        </p:spPr>
        <p:txBody>
          <a:bodyPr/>
          <a:lstStyle/>
          <a:p>
            <a:r>
              <a:rPr lang="de-DE" dirty="0" err="1"/>
              <a:t>Responsibilities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Sysadmin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0490" y="1197885"/>
            <a:ext cx="4118328" cy="37264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Sysadmin</a:t>
            </a:r>
            <a:r>
              <a:rPr lang="de-DE" sz="1800" dirty="0"/>
              <a:t> </a:t>
            </a:r>
            <a:r>
              <a:rPr lang="de-DE" sz="1800" dirty="0" err="1"/>
              <a:t>responsible</a:t>
            </a:r>
            <a:r>
              <a:rPr lang="de-DE" sz="1800" dirty="0"/>
              <a:t> for:</a:t>
            </a:r>
          </a:p>
          <a:p>
            <a:r>
              <a:rPr lang="de-DE" sz="1800" b="1" dirty="0" err="1"/>
              <a:t>Reachability</a:t>
            </a:r>
            <a:r>
              <a:rPr lang="de-DE" sz="1800" b="1" dirty="0"/>
              <a:t>:</a:t>
            </a:r>
            <a:r>
              <a:rPr lang="de-DE" sz="1800" dirty="0"/>
              <a:t> Can </a:t>
            </a:r>
            <a:r>
              <a:rPr lang="de-DE" sz="1800" dirty="0" err="1"/>
              <a:t>traffic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ingress</a:t>
            </a:r>
            <a:r>
              <a:rPr lang="de-DE" sz="1800" dirty="0"/>
              <a:t> </a:t>
            </a:r>
            <a:r>
              <a:rPr lang="de-DE" sz="1800" dirty="0" err="1"/>
              <a:t>port</a:t>
            </a:r>
            <a:r>
              <a:rPr lang="de-DE" sz="1800" dirty="0"/>
              <a:t> A </a:t>
            </a:r>
            <a:r>
              <a:rPr lang="de-DE" sz="1800" dirty="0" err="1"/>
              <a:t>reach</a:t>
            </a:r>
            <a:r>
              <a:rPr lang="de-DE" sz="1800" dirty="0"/>
              <a:t> </a:t>
            </a:r>
            <a:r>
              <a:rPr lang="de-DE" sz="1800" dirty="0" err="1"/>
              <a:t>egress</a:t>
            </a:r>
            <a:r>
              <a:rPr lang="de-DE" sz="1800" dirty="0"/>
              <a:t> </a:t>
            </a:r>
            <a:r>
              <a:rPr lang="de-DE" sz="1800" dirty="0" err="1"/>
              <a:t>port</a:t>
            </a:r>
            <a:r>
              <a:rPr lang="de-DE" sz="1800" dirty="0"/>
              <a:t> B?</a:t>
            </a:r>
          </a:p>
          <a:p>
            <a:r>
              <a:rPr lang="de-DE" sz="1800" b="1" dirty="0"/>
              <a:t>Loop-</a:t>
            </a:r>
            <a:r>
              <a:rPr lang="de-DE" sz="1800" b="1" dirty="0" err="1"/>
              <a:t>freedom</a:t>
            </a:r>
            <a:r>
              <a:rPr lang="de-DE" sz="1800" b="1" dirty="0"/>
              <a:t>:</a:t>
            </a:r>
            <a:r>
              <a:rPr lang="de-DE" sz="1800" dirty="0"/>
              <a:t> Are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routes</a:t>
            </a:r>
            <a:r>
              <a:rPr lang="de-DE" sz="1800" dirty="0"/>
              <a:t> </a:t>
            </a:r>
            <a:r>
              <a:rPr lang="de-DE" sz="1800" dirty="0" err="1"/>
              <a:t>implied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forwarding</a:t>
            </a:r>
            <a:r>
              <a:rPr lang="de-DE" sz="1800" dirty="0"/>
              <a:t> </a:t>
            </a:r>
            <a:r>
              <a:rPr lang="de-DE" sz="1800" dirty="0" err="1"/>
              <a:t>rules</a:t>
            </a:r>
            <a:r>
              <a:rPr lang="de-DE" sz="1800" dirty="0"/>
              <a:t> loop-</a:t>
            </a:r>
            <a:r>
              <a:rPr lang="de-DE" sz="1800" dirty="0" err="1"/>
              <a:t>free</a:t>
            </a:r>
            <a:r>
              <a:rPr lang="de-DE" sz="1800" dirty="0"/>
              <a:t>?</a:t>
            </a:r>
          </a:p>
          <a:p>
            <a:r>
              <a:rPr lang="de-DE" sz="1800" b="1" dirty="0" err="1"/>
              <a:t>Policy</a:t>
            </a:r>
            <a:r>
              <a:rPr lang="de-DE" sz="1800" b="1" dirty="0"/>
              <a:t>: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ensured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traffic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A </a:t>
            </a:r>
            <a:r>
              <a:rPr lang="de-DE" sz="1800" dirty="0" err="1"/>
              <a:t>to</a:t>
            </a:r>
            <a:r>
              <a:rPr lang="de-DE" sz="1800" dirty="0"/>
              <a:t> B </a:t>
            </a:r>
            <a:r>
              <a:rPr lang="de-DE" sz="1800" dirty="0" err="1"/>
              <a:t>never</a:t>
            </a:r>
            <a:r>
              <a:rPr lang="de-DE" sz="1800" dirty="0"/>
              <a:t> </a:t>
            </a:r>
            <a:r>
              <a:rPr lang="de-DE" sz="1800" dirty="0" err="1"/>
              <a:t>goes</a:t>
            </a:r>
            <a:r>
              <a:rPr lang="de-DE" sz="1800" dirty="0"/>
              <a:t> via C?</a:t>
            </a:r>
          </a:p>
          <a:p>
            <a:r>
              <a:rPr lang="de-DE" sz="1800" b="1" dirty="0" err="1">
                <a:solidFill>
                  <a:schemeClr val="bg1"/>
                </a:solidFill>
              </a:rPr>
              <a:t>Waypoint</a:t>
            </a:r>
            <a:r>
              <a:rPr lang="de-DE" sz="1800" b="1" dirty="0">
                <a:solidFill>
                  <a:schemeClr val="bg1"/>
                </a:solidFill>
              </a:rPr>
              <a:t> </a:t>
            </a:r>
            <a:r>
              <a:rPr lang="de-DE" sz="1800" b="1" dirty="0" err="1">
                <a:solidFill>
                  <a:schemeClr val="bg1"/>
                </a:solidFill>
              </a:rPr>
              <a:t>ensurance</a:t>
            </a:r>
            <a:r>
              <a:rPr lang="de-DE" sz="1800" b="1" dirty="0">
                <a:solidFill>
                  <a:schemeClr val="bg1"/>
                </a:solidFill>
              </a:rPr>
              <a:t>: </a:t>
            </a:r>
            <a:r>
              <a:rPr lang="de-DE" sz="1800" dirty="0" err="1">
                <a:solidFill>
                  <a:schemeClr val="bg1"/>
                </a:solidFill>
              </a:rPr>
              <a:t>Is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ensured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that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traffic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from</a:t>
            </a:r>
            <a:r>
              <a:rPr lang="de-DE" sz="1800" dirty="0">
                <a:solidFill>
                  <a:schemeClr val="bg1"/>
                </a:solidFill>
              </a:rPr>
              <a:t> A </a:t>
            </a:r>
            <a:r>
              <a:rPr lang="de-DE" sz="1800" dirty="0" err="1">
                <a:solidFill>
                  <a:schemeClr val="bg1"/>
                </a:solidFill>
              </a:rPr>
              <a:t>to</a:t>
            </a:r>
            <a:r>
              <a:rPr lang="de-DE" sz="1800" dirty="0">
                <a:solidFill>
                  <a:schemeClr val="bg1"/>
                </a:solidFill>
              </a:rPr>
              <a:t> B </a:t>
            </a:r>
            <a:r>
              <a:rPr lang="de-DE" sz="1800" dirty="0" err="1">
                <a:solidFill>
                  <a:schemeClr val="bg1"/>
                </a:solidFill>
              </a:rPr>
              <a:t>is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always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routed</a:t>
            </a:r>
            <a:r>
              <a:rPr lang="de-DE" sz="1800" dirty="0">
                <a:solidFill>
                  <a:schemeClr val="bg1"/>
                </a:solidFill>
              </a:rPr>
              <a:t> via a </a:t>
            </a:r>
            <a:r>
              <a:rPr lang="de-DE" sz="1800" dirty="0" err="1">
                <a:solidFill>
                  <a:schemeClr val="bg1"/>
                </a:solidFill>
              </a:rPr>
              <a:t>node</a:t>
            </a:r>
            <a:r>
              <a:rPr lang="de-DE" sz="1800" dirty="0">
                <a:solidFill>
                  <a:schemeClr val="bg1"/>
                </a:solidFill>
              </a:rPr>
              <a:t> C (e.g., a </a:t>
            </a:r>
            <a:r>
              <a:rPr lang="de-DE" sz="1800" dirty="0" err="1">
                <a:solidFill>
                  <a:schemeClr val="bg1"/>
                </a:solidFill>
              </a:rPr>
              <a:t>firewall</a:t>
            </a:r>
            <a:r>
              <a:rPr lang="de-DE" sz="1800" dirty="0">
                <a:solidFill>
                  <a:schemeClr val="bg1"/>
                </a:solidFill>
              </a:rPr>
              <a:t>)?</a:t>
            </a:r>
          </a:p>
        </p:txBody>
      </p:sp>
      <p:cxnSp>
        <p:nvCxnSpPr>
          <p:cNvPr id="81" name="Shape 168"/>
          <p:cNvCxnSpPr/>
          <p:nvPr/>
        </p:nvCxnSpPr>
        <p:spPr>
          <a:xfrm>
            <a:off x="3333022" y="2253399"/>
            <a:ext cx="364826" cy="923057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Shape 174"/>
          <p:cNvCxnSpPr/>
          <p:nvPr/>
        </p:nvCxnSpPr>
        <p:spPr>
          <a:xfrm flipH="1">
            <a:off x="2478015" y="2257372"/>
            <a:ext cx="851611" cy="687818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Shape 175"/>
          <p:cNvCxnSpPr>
            <a:endCxn id="84" idx="1"/>
          </p:cNvCxnSpPr>
          <p:nvPr/>
        </p:nvCxnSpPr>
        <p:spPr>
          <a:xfrm flipV="1">
            <a:off x="3032174" y="3343953"/>
            <a:ext cx="436234" cy="408027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Shape 181"/>
          <p:cNvSpPr/>
          <p:nvPr/>
        </p:nvSpPr>
        <p:spPr>
          <a:xfrm>
            <a:off x="3468407" y="3115353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85" name="Shape 168"/>
          <p:cNvCxnSpPr/>
          <p:nvPr/>
        </p:nvCxnSpPr>
        <p:spPr>
          <a:xfrm flipH="1" flipV="1">
            <a:off x="2698245" y="1996889"/>
            <a:ext cx="749077" cy="370811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Shape 168"/>
          <p:cNvCxnSpPr/>
          <p:nvPr/>
        </p:nvCxnSpPr>
        <p:spPr>
          <a:xfrm flipV="1">
            <a:off x="2430600" y="2036028"/>
            <a:ext cx="324302" cy="991781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Shape 181"/>
          <p:cNvSpPr/>
          <p:nvPr/>
        </p:nvSpPr>
        <p:spPr>
          <a:xfrm>
            <a:off x="3214304" y="2060706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90" name="Shape 181"/>
          <p:cNvSpPr/>
          <p:nvPr/>
        </p:nvSpPr>
        <p:spPr>
          <a:xfrm>
            <a:off x="2239076" y="2737115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91" name="Shape 181"/>
          <p:cNvSpPr/>
          <p:nvPr/>
        </p:nvSpPr>
        <p:spPr>
          <a:xfrm>
            <a:off x="2595473" y="1798986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graphicFrame>
        <p:nvGraphicFramePr>
          <p:cNvPr id="93" name="Tabelle 67"/>
          <p:cNvGraphicFramePr>
            <a:graphicFrameLocks noGrp="1"/>
          </p:cNvGraphicFramePr>
          <p:nvPr>
            <p:extLst/>
          </p:nvPr>
        </p:nvGraphicFramePr>
        <p:xfrm>
          <a:off x="2177142" y="2764230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4" name="Tabelle 69"/>
          <p:cNvGraphicFramePr>
            <a:graphicFrameLocks noGrp="1"/>
          </p:cNvGraphicFramePr>
          <p:nvPr>
            <p:extLst/>
          </p:nvPr>
        </p:nvGraphicFramePr>
        <p:xfrm>
          <a:off x="2557178" y="1826037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5" name="Tabelle 70"/>
          <p:cNvGraphicFramePr>
            <a:graphicFrameLocks noGrp="1"/>
          </p:cNvGraphicFramePr>
          <p:nvPr>
            <p:extLst/>
          </p:nvPr>
        </p:nvGraphicFramePr>
        <p:xfrm>
          <a:off x="3176812" y="2070443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6" name="Tabelle 71"/>
          <p:cNvGraphicFramePr>
            <a:graphicFrameLocks noGrp="1"/>
          </p:cNvGraphicFramePr>
          <p:nvPr>
            <p:extLst/>
          </p:nvPr>
        </p:nvGraphicFramePr>
        <p:xfrm>
          <a:off x="3421352" y="3161073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8" name="Shape 175"/>
          <p:cNvCxnSpPr/>
          <p:nvPr/>
        </p:nvCxnSpPr>
        <p:spPr>
          <a:xfrm flipH="1">
            <a:off x="2167611" y="3194315"/>
            <a:ext cx="92624" cy="149638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Shape 175"/>
          <p:cNvCxnSpPr/>
          <p:nvPr/>
        </p:nvCxnSpPr>
        <p:spPr>
          <a:xfrm flipH="1">
            <a:off x="3371944" y="1902947"/>
            <a:ext cx="94908" cy="141452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Shape 42"/>
          <p:cNvSpPr txBox="1">
            <a:spLocks/>
          </p:cNvSpPr>
          <p:nvPr/>
        </p:nvSpPr>
        <p:spPr>
          <a:xfrm>
            <a:off x="1859794" y="3305914"/>
            <a:ext cx="517727" cy="29499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A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1" name="Shape 42"/>
          <p:cNvSpPr txBox="1">
            <a:spLocks/>
          </p:cNvSpPr>
          <p:nvPr/>
        </p:nvSpPr>
        <p:spPr>
          <a:xfrm>
            <a:off x="3269254" y="1699551"/>
            <a:ext cx="517727" cy="29499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B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2" name="Shape 42"/>
          <p:cNvSpPr txBox="1">
            <a:spLocks/>
          </p:cNvSpPr>
          <p:nvPr/>
        </p:nvSpPr>
        <p:spPr>
          <a:xfrm>
            <a:off x="3371944" y="3664983"/>
            <a:ext cx="517727" cy="29499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C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3" name="Shape 181"/>
          <p:cNvSpPr/>
          <p:nvPr/>
        </p:nvSpPr>
        <p:spPr>
          <a:xfrm>
            <a:off x="2737273" y="3647127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graphicFrame>
        <p:nvGraphicFramePr>
          <p:cNvPr id="104" name="Tabelle 67"/>
          <p:cNvGraphicFramePr>
            <a:graphicFrameLocks noGrp="1"/>
          </p:cNvGraphicFramePr>
          <p:nvPr>
            <p:extLst/>
          </p:nvPr>
        </p:nvGraphicFramePr>
        <p:xfrm>
          <a:off x="2675339" y="3674242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Freeform 10"/>
          <p:cNvSpPr/>
          <p:nvPr/>
        </p:nvSpPr>
        <p:spPr>
          <a:xfrm>
            <a:off x="2165616" y="1586119"/>
            <a:ext cx="1586753" cy="1727948"/>
          </a:xfrm>
          <a:custGeom>
            <a:avLst/>
            <a:gdLst>
              <a:gd name="connsiteX0" fmla="*/ 0 w 2115670"/>
              <a:gd name="connsiteY0" fmla="*/ 2303930 h 2303930"/>
              <a:gd name="connsiteX1" fmla="*/ 340659 w 2115670"/>
              <a:gd name="connsiteY1" fmla="*/ 1837765 h 2303930"/>
              <a:gd name="connsiteX2" fmla="*/ 609600 w 2115670"/>
              <a:gd name="connsiteY2" fmla="*/ 569259 h 2303930"/>
              <a:gd name="connsiteX3" fmla="*/ 1407459 w 2115670"/>
              <a:gd name="connsiteY3" fmla="*/ 1035424 h 2303930"/>
              <a:gd name="connsiteX4" fmla="*/ 2115670 w 2115670"/>
              <a:gd name="connsiteY4" fmla="*/ 0 h 230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5670" h="2303930">
                <a:moveTo>
                  <a:pt x="0" y="2303930"/>
                </a:moveTo>
                <a:cubicBezTo>
                  <a:pt x="119529" y="2215403"/>
                  <a:pt x="239059" y="2126877"/>
                  <a:pt x="340659" y="1837765"/>
                </a:cubicBezTo>
                <a:cubicBezTo>
                  <a:pt x="442259" y="1548653"/>
                  <a:pt x="431800" y="702982"/>
                  <a:pt x="609600" y="569259"/>
                </a:cubicBezTo>
                <a:cubicBezTo>
                  <a:pt x="787400" y="435536"/>
                  <a:pt x="1156447" y="1130300"/>
                  <a:pt x="1407459" y="1035424"/>
                </a:cubicBezTo>
                <a:cubicBezTo>
                  <a:pt x="1658471" y="940548"/>
                  <a:pt x="1887070" y="470274"/>
                  <a:pt x="2115670" y="0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30" name="Picture 2" descr="Image result for operator clipart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6847" y="2630519"/>
            <a:ext cx="1016608" cy="101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Wolkenförmige Legende 2"/>
          <p:cNvSpPr/>
          <p:nvPr/>
        </p:nvSpPr>
        <p:spPr>
          <a:xfrm>
            <a:off x="683567" y="1699551"/>
            <a:ext cx="1625767" cy="682851"/>
          </a:xfrm>
          <a:prstGeom prst="cloudCallout">
            <a:avLst>
              <a:gd name="adj1" fmla="val -17223"/>
              <a:gd name="adj2" fmla="val 82459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33" name="Shape 42"/>
          <p:cNvSpPr txBox="1">
            <a:spLocks/>
          </p:cNvSpPr>
          <p:nvPr/>
        </p:nvSpPr>
        <p:spPr>
          <a:xfrm>
            <a:off x="277155" y="1481986"/>
            <a:ext cx="2294874" cy="72430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 err="1">
                <a:latin typeface="Calibri" panose="020F0502020204030204" pitchFamily="34" charset="0"/>
              </a:rPr>
              <a:t>Policy</a:t>
            </a:r>
            <a:r>
              <a:rPr lang="de-CH" sz="1500" b="0" dirty="0">
                <a:latin typeface="Calibri" panose="020F0502020204030204" pitchFamily="34" charset="0"/>
              </a:rPr>
              <a:t> ok?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pic>
        <p:nvPicPr>
          <p:cNvPr id="2050" name="Picture 2" descr="Bildergebnis fÃ¼r forbidden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315" y="3054313"/>
            <a:ext cx="1221340" cy="122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hteckige Legende 33"/>
          <p:cNvSpPr/>
          <p:nvPr/>
        </p:nvSpPr>
        <p:spPr bwMode="auto">
          <a:xfrm>
            <a:off x="356010" y="4269137"/>
            <a:ext cx="2258142" cy="566633"/>
          </a:xfrm>
          <a:prstGeom prst="wedgeRectCallout">
            <a:avLst>
              <a:gd name="adj1" fmla="val 44278"/>
              <a:gd name="adj2" fmla="val -108056"/>
            </a:avLst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latin typeface="Calibri" panose="020F0502020204030204" pitchFamily="34" charset="0"/>
              </a:rPr>
              <a:t>E.g. </a:t>
            </a:r>
            <a:r>
              <a:rPr lang="en-US" altLang="de-DE" sz="1400" b="1" i="1" dirty="0" err="1">
                <a:latin typeface="Calibri" panose="020F0502020204030204" pitchFamily="34" charset="0"/>
              </a:rPr>
              <a:t>NORDUnet</a:t>
            </a:r>
            <a:r>
              <a:rPr lang="en-US" altLang="de-DE" sz="1400" dirty="0">
                <a:latin typeface="Calibri" panose="020F0502020204030204" pitchFamily="34" charset="0"/>
              </a:rPr>
              <a:t>: no traffic via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latin typeface="Calibri" panose="020F0502020204030204" pitchFamily="34" charset="0"/>
              </a:rPr>
              <a:t>Iceland (expensive!).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09F8557-0C10-4052-9676-0DAA5447420D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65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241074"/>
      </p:ext>
    </p:extLst>
  </p:cSld>
  <p:clrMapOvr>
    <a:masterClrMapping/>
  </p:clrMapOvr>
  <p:transition spd="slow">
    <p:cut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hape 175"/>
          <p:cNvCxnSpPr/>
          <p:nvPr/>
        </p:nvCxnSpPr>
        <p:spPr>
          <a:xfrm flipH="1" flipV="1">
            <a:off x="2377521" y="3004081"/>
            <a:ext cx="546928" cy="923196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323528" y="24329"/>
            <a:ext cx="8229600" cy="857250"/>
          </a:xfrm>
        </p:spPr>
        <p:txBody>
          <a:bodyPr/>
          <a:lstStyle/>
          <a:p>
            <a:r>
              <a:rPr lang="de-DE" dirty="0" err="1"/>
              <a:t>Responsibilities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Sysadmin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0490" y="1197885"/>
            <a:ext cx="4118328" cy="37264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Sysadmin</a:t>
            </a:r>
            <a:r>
              <a:rPr lang="de-DE" sz="1800" dirty="0"/>
              <a:t> </a:t>
            </a:r>
            <a:r>
              <a:rPr lang="de-DE" sz="1800" dirty="0" err="1"/>
              <a:t>responsible</a:t>
            </a:r>
            <a:r>
              <a:rPr lang="de-DE" sz="1800" dirty="0"/>
              <a:t> for:</a:t>
            </a:r>
          </a:p>
          <a:p>
            <a:r>
              <a:rPr lang="de-DE" sz="1800" b="1" dirty="0" err="1"/>
              <a:t>Reachability</a:t>
            </a:r>
            <a:r>
              <a:rPr lang="de-DE" sz="1800" b="1" dirty="0"/>
              <a:t>:</a:t>
            </a:r>
            <a:r>
              <a:rPr lang="de-DE" sz="1800" dirty="0"/>
              <a:t> Can </a:t>
            </a:r>
            <a:r>
              <a:rPr lang="de-DE" sz="1800" dirty="0" err="1"/>
              <a:t>traffic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ingress</a:t>
            </a:r>
            <a:r>
              <a:rPr lang="de-DE" sz="1800" dirty="0"/>
              <a:t> </a:t>
            </a:r>
            <a:r>
              <a:rPr lang="de-DE" sz="1800" dirty="0" err="1"/>
              <a:t>port</a:t>
            </a:r>
            <a:r>
              <a:rPr lang="de-DE" sz="1800" dirty="0"/>
              <a:t> A </a:t>
            </a:r>
            <a:r>
              <a:rPr lang="de-DE" sz="1800" dirty="0" err="1"/>
              <a:t>reach</a:t>
            </a:r>
            <a:r>
              <a:rPr lang="de-DE" sz="1800" dirty="0"/>
              <a:t> </a:t>
            </a:r>
            <a:r>
              <a:rPr lang="de-DE" sz="1800" dirty="0" err="1"/>
              <a:t>egress</a:t>
            </a:r>
            <a:r>
              <a:rPr lang="de-DE" sz="1800" dirty="0"/>
              <a:t> </a:t>
            </a:r>
            <a:r>
              <a:rPr lang="de-DE" sz="1800" dirty="0" err="1"/>
              <a:t>port</a:t>
            </a:r>
            <a:r>
              <a:rPr lang="de-DE" sz="1800" dirty="0"/>
              <a:t> B?</a:t>
            </a:r>
          </a:p>
          <a:p>
            <a:r>
              <a:rPr lang="de-DE" sz="1800" b="1" dirty="0"/>
              <a:t>Loop-</a:t>
            </a:r>
            <a:r>
              <a:rPr lang="de-DE" sz="1800" b="1" dirty="0" err="1"/>
              <a:t>freedom</a:t>
            </a:r>
            <a:r>
              <a:rPr lang="de-DE" sz="1800" b="1" dirty="0"/>
              <a:t>:</a:t>
            </a:r>
            <a:r>
              <a:rPr lang="de-DE" sz="1800" dirty="0"/>
              <a:t> Are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routes</a:t>
            </a:r>
            <a:r>
              <a:rPr lang="de-DE" sz="1800" dirty="0"/>
              <a:t> </a:t>
            </a:r>
            <a:r>
              <a:rPr lang="de-DE" sz="1800" dirty="0" err="1"/>
              <a:t>implied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forwarding</a:t>
            </a:r>
            <a:r>
              <a:rPr lang="de-DE" sz="1800" dirty="0"/>
              <a:t> </a:t>
            </a:r>
            <a:r>
              <a:rPr lang="de-DE" sz="1800" dirty="0" err="1"/>
              <a:t>rules</a:t>
            </a:r>
            <a:r>
              <a:rPr lang="de-DE" sz="1800" dirty="0"/>
              <a:t> loop-</a:t>
            </a:r>
            <a:r>
              <a:rPr lang="de-DE" sz="1800" dirty="0" err="1"/>
              <a:t>free</a:t>
            </a:r>
            <a:r>
              <a:rPr lang="de-DE" sz="1800" dirty="0"/>
              <a:t>?</a:t>
            </a:r>
          </a:p>
          <a:p>
            <a:r>
              <a:rPr lang="de-DE" sz="1800" b="1" dirty="0" err="1"/>
              <a:t>Policy</a:t>
            </a:r>
            <a:r>
              <a:rPr lang="de-DE" sz="1800" b="1" dirty="0"/>
              <a:t>: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ensured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traffic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A </a:t>
            </a:r>
            <a:r>
              <a:rPr lang="de-DE" sz="1800" dirty="0" err="1"/>
              <a:t>to</a:t>
            </a:r>
            <a:r>
              <a:rPr lang="de-DE" sz="1800" dirty="0"/>
              <a:t> B </a:t>
            </a:r>
            <a:r>
              <a:rPr lang="de-DE" sz="1800" dirty="0" err="1"/>
              <a:t>never</a:t>
            </a:r>
            <a:r>
              <a:rPr lang="de-DE" sz="1800" dirty="0"/>
              <a:t> </a:t>
            </a:r>
            <a:r>
              <a:rPr lang="de-DE" sz="1800" dirty="0" err="1"/>
              <a:t>goes</a:t>
            </a:r>
            <a:r>
              <a:rPr lang="de-DE" sz="1800" dirty="0"/>
              <a:t> via C?</a:t>
            </a:r>
          </a:p>
          <a:p>
            <a:r>
              <a:rPr lang="de-DE" sz="1800" b="1" dirty="0" err="1"/>
              <a:t>Waypoint</a:t>
            </a:r>
            <a:r>
              <a:rPr lang="de-DE" sz="1800" b="1" dirty="0"/>
              <a:t> </a:t>
            </a:r>
            <a:r>
              <a:rPr lang="de-DE" sz="1800" b="1" dirty="0" err="1"/>
              <a:t>enforcement</a:t>
            </a:r>
            <a:r>
              <a:rPr lang="de-DE" sz="1800" b="1" dirty="0"/>
              <a:t>: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ensured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traffic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A </a:t>
            </a:r>
            <a:r>
              <a:rPr lang="de-DE" sz="1800" dirty="0" err="1"/>
              <a:t>to</a:t>
            </a:r>
            <a:r>
              <a:rPr lang="de-DE" sz="1800" dirty="0"/>
              <a:t> B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always</a:t>
            </a:r>
            <a:r>
              <a:rPr lang="de-DE" sz="1800" dirty="0"/>
              <a:t> </a:t>
            </a:r>
            <a:r>
              <a:rPr lang="de-DE" sz="1800" dirty="0" err="1"/>
              <a:t>routed</a:t>
            </a:r>
            <a:r>
              <a:rPr lang="de-DE" sz="1800" dirty="0"/>
              <a:t> via a </a:t>
            </a:r>
            <a:r>
              <a:rPr lang="de-DE" sz="1800" dirty="0" err="1"/>
              <a:t>node</a:t>
            </a:r>
            <a:r>
              <a:rPr lang="de-DE" sz="1800" dirty="0"/>
              <a:t> C (e.g., </a:t>
            </a:r>
            <a:r>
              <a:rPr lang="de-DE" sz="1800" dirty="0" err="1"/>
              <a:t>intrusion</a:t>
            </a:r>
            <a:r>
              <a:rPr lang="de-DE" sz="1800" dirty="0"/>
              <a:t> </a:t>
            </a:r>
            <a:r>
              <a:rPr lang="de-DE" sz="1800" dirty="0" err="1"/>
              <a:t>detection</a:t>
            </a:r>
            <a:r>
              <a:rPr lang="de-DE" sz="1800" dirty="0"/>
              <a:t> </a:t>
            </a:r>
            <a:r>
              <a:rPr lang="de-DE" sz="1800" dirty="0" err="1"/>
              <a:t>system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a </a:t>
            </a:r>
            <a:r>
              <a:rPr lang="de-DE" sz="1800" dirty="0" err="1"/>
              <a:t>firewall</a:t>
            </a:r>
            <a:r>
              <a:rPr lang="de-DE" sz="1800" dirty="0"/>
              <a:t>)?</a:t>
            </a:r>
          </a:p>
        </p:txBody>
      </p:sp>
      <p:cxnSp>
        <p:nvCxnSpPr>
          <p:cNvPr id="81" name="Shape 168"/>
          <p:cNvCxnSpPr/>
          <p:nvPr/>
        </p:nvCxnSpPr>
        <p:spPr>
          <a:xfrm>
            <a:off x="3333022" y="2253399"/>
            <a:ext cx="364826" cy="923057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Shape 174"/>
          <p:cNvCxnSpPr/>
          <p:nvPr/>
        </p:nvCxnSpPr>
        <p:spPr>
          <a:xfrm flipH="1">
            <a:off x="2478015" y="2257372"/>
            <a:ext cx="851611" cy="687818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Shape 175"/>
          <p:cNvCxnSpPr>
            <a:endCxn id="84" idx="1"/>
          </p:cNvCxnSpPr>
          <p:nvPr/>
        </p:nvCxnSpPr>
        <p:spPr>
          <a:xfrm flipV="1">
            <a:off x="3032174" y="3343953"/>
            <a:ext cx="436234" cy="408027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Shape 181"/>
          <p:cNvSpPr/>
          <p:nvPr/>
        </p:nvSpPr>
        <p:spPr>
          <a:xfrm>
            <a:off x="3468407" y="3115353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85" name="Shape 168"/>
          <p:cNvCxnSpPr/>
          <p:nvPr/>
        </p:nvCxnSpPr>
        <p:spPr>
          <a:xfrm flipH="1" flipV="1">
            <a:off x="2698245" y="1996889"/>
            <a:ext cx="749077" cy="370811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Shape 168"/>
          <p:cNvCxnSpPr/>
          <p:nvPr/>
        </p:nvCxnSpPr>
        <p:spPr>
          <a:xfrm flipV="1">
            <a:off x="2430600" y="2036028"/>
            <a:ext cx="324302" cy="991781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Shape 181"/>
          <p:cNvSpPr/>
          <p:nvPr/>
        </p:nvSpPr>
        <p:spPr>
          <a:xfrm>
            <a:off x="3214304" y="2060706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90" name="Shape 181"/>
          <p:cNvSpPr/>
          <p:nvPr/>
        </p:nvSpPr>
        <p:spPr>
          <a:xfrm>
            <a:off x="2239076" y="2737115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91" name="Shape 181"/>
          <p:cNvSpPr/>
          <p:nvPr/>
        </p:nvSpPr>
        <p:spPr>
          <a:xfrm>
            <a:off x="2595473" y="1798986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graphicFrame>
        <p:nvGraphicFramePr>
          <p:cNvPr id="93" name="Tabelle 67"/>
          <p:cNvGraphicFramePr>
            <a:graphicFrameLocks noGrp="1"/>
          </p:cNvGraphicFramePr>
          <p:nvPr>
            <p:extLst/>
          </p:nvPr>
        </p:nvGraphicFramePr>
        <p:xfrm>
          <a:off x="2177142" y="2764230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4" name="Tabelle 69"/>
          <p:cNvGraphicFramePr>
            <a:graphicFrameLocks noGrp="1"/>
          </p:cNvGraphicFramePr>
          <p:nvPr>
            <p:extLst/>
          </p:nvPr>
        </p:nvGraphicFramePr>
        <p:xfrm>
          <a:off x="2557178" y="1826037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5" name="Tabelle 70"/>
          <p:cNvGraphicFramePr>
            <a:graphicFrameLocks noGrp="1"/>
          </p:cNvGraphicFramePr>
          <p:nvPr>
            <p:extLst/>
          </p:nvPr>
        </p:nvGraphicFramePr>
        <p:xfrm>
          <a:off x="3176812" y="2070443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6" name="Tabelle 71"/>
          <p:cNvGraphicFramePr>
            <a:graphicFrameLocks noGrp="1"/>
          </p:cNvGraphicFramePr>
          <p:nvPr>
            <p:extLst/>
          </p:nvPr>
        </p:nvGraphicFramePr>
        <p:xfrm>
          <a:off x="3421352" y="3161073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8" name="Shape 175"/>
          <p:cNvCxnSpPr/>
          <p:nvPr/>
        </p:nvCxnSpPr>
        <p:spPr>
          <a:xfrm flipH="1">
            <a:off x="2167611" y="3194315"/>
            <a:ext cx="92624" cy="149638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Shape 175"/>
          <p:cNvCxnSpPr/>
          <p:nvPr/>
        </p:nvCxnSpPr>
        <p:spPr>
          <a:xfrm flipH="1">
            <a:off x="3371944" y="1902947"/>
            <a:ext cx="94908" cy="141452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Shape 42"/>
          <p:cNvSpPr txBox="1">
            <a:spLocks/>
          </p:cNvSpPr>
          <p:nvPr/>
        </p:nvSpPr>
        <p:spPr>
          <a:xfrm>
            <a:off x="1859794" y="3305914"/>
            <a:ext cx="517727" cy="29499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A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1" name="Shape 42"/>
          <p:cNvSpPr txBox="1">
            <a:spLocks/>
          </p:cNvSpPr>
          <p:nvPr/>
        </p:nvSpPr>
        <p:spPr>
          <a:xfrm>
            <a:off x="3269254" y="1699551"/>
            <a:ext cx="517727" cy="29499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B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2" name="Shape 42"/>
          <p:cNvSpPr txBox="1">
            <a:spLocks/>
          </p:cNvSpPr>
          <p:nvPr/>
        </p:nvSpPr>
        <p:spPr>
          <a:xfrm>
            <a:off x="3371944" y="3664983"/>
            <a:ext cx="517727" cy="29499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C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3" name="Shape 181"/>
          <p:cNvSpPr/>
          <p:nvPr/>
        </p:nvSpPr>
        <p:spPr>
          <a:xfrm>
            <a:off x="2737273" y="3647127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graphicFrame>
        <p:nvGraphicFramePr>
          <p:cNvPr id="104" name="Tabelle 67"/>
          <p:cNvGraphicFramePr>
            <a:graphicFrameLocks noGrp="1"/>
          </p:cNvGraphicFramePr>
          <p:nvPr>
            <p:extLst/>
          </p:nvPr>
        </p:nvGraphicFramePr>
        <p:xfrm>
          <a:off x="2675339" y="3674242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" name="Picture 2" descr="Image result for firew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402" y="3167609"/>
            <a:ext cx="540754" cy="37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eform 1"/>
          <p:cNvSpPr/>
          <p:nvPr/>
        </p:nvSpPr>
        <p:spPr>
          <a:xfrm>
            <a:off x="2272699" y="1483978"/>
            <a:ext cx="1632194" cy="2351950"/>
          </a:xfrm>
          <a:custGeom>
            <a:avLst/>
            <a:gdLst>
              <a:gd name="connsiteX0" fmla="*/ 0 w 2176259"/>
              <a:gd name="connsiteY0" fmla="*/ 2447364 h 3135933"/>
              <a:gd name="connsiteX1" fmla="*/ 354106 w 2176259"/>
              <a:gd name="connsiteY1" fmla="*/ 1905000 h 3135933"/>
              <a:gd name="connsiteX2" fmla="*/ 1035424 w 2176259"/>
              <a:gd name="connsiteY2" fmla="*/ 3133164 h 3135933"/>
              <a:gd name="connsiteX3" fmla="*/ 2160494 w 2176259"/>
              <a:gd name="connsiteY3" fmla="*/ 2200835 h 3135933"/>
              <a:gd name="connsiteX4" fmla="*/ 1716742 w 2176259"/>
              <a:gd name="connsiteY4" fmla="*/ 968188 h 3135933"/>
              <a:gd name="connsiteX5" fmla="*/ 2034989 w 2176259"/>
              <a:gd name="connsiteY5" fmla="*/ 0 h 313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6259" h="3135933">
                <a:moveTo>
                  <a:pt x="0" y="2447364"/>
                </a:moveTo>
                <a:cubicBezTo>
                  <a:pt x="90767" y="2119032"/>
                  <a:pt x="181535" y="1790700"/>
                  <a:pt x="354106" y="1905000"/>
                </a:cubicBezTo>
                <a:cubicBezTo>
                  <a:pt x="526677" y="2019300"/>
                  <a:pt x="734359" y="3083858"/>
                  <a:pt x="1035424" y="3133164"/>
                </a:cubicBezTo>
                <a:cubicBezTo>
                  <a:pt x="1336489" y="3182470"/>
                  <a:pt x="2046941" y="2561664"/>
                  <a:pt x="2160494" y="2200835"/>
                </a:cubicBezTo>
                <a:cubicBezTo>
                  <a:pt x="2274047" y="1840006"/>
                  <a:pt x="1737660" y="1334994"/>
                  <a:pt x="1716742" y="968188"/>
                </a:cubicBezTo>
                <a:cubicBezTo>
                  <a:pt x="1695825" y="601382"/>
                  <a:pt x="1865407" y="300691"/>
                  <a:pt x="2034989" y="0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33" name="Picture 2" descr="Image result for operator clipart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6847" y="2630519"/>
            <a:ext cx="1016608" cy="101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Wolkenförmige Legende 2"/>
          <p:cNvSpPr/>
          <p:nvPr/>
        </p:nvSpPr>
        <p:spPr>
          <a:xfrm>
            <a:off x="683567" y="1699551"/>
            <a:ext cx="1625767" cy="682851"/>
          </a:xfrm>
          <a:prstGeom prst="cloudCallout">
            <a:avLst>
              <a:gd name="adj1" fmla="val -17223"/>
              <a:gd name="adj2" fmla="val 82459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35" name="Shape 42"/>
          <p:cNvSpPr txBox="1">
            <a:spLocks/>
          </p:cNvSpPr>
          <p:nvPr/>
        </p:nvSpPr>
        <p:spPr>
          <a:xfrm>
            <a:off x="277155" y="1481986"/>
            <a:ext cx="2294874" cy="72430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 err="1">
                <a:latin typeface="Calibri" panose="020F0502020204030204" pitchFamily="34" charset="0"/>
              </a:rPr>
              <a:t>Waypoint</a:t>
            </a:r>
            <a:r>
              <a:rPr lang="de-CH" sz="1500" b="0" dirty="0">
                <a:latin typeface="Calibri" panose="020F0502020204030204" pitchFamily="34" charset="0"/>
              </a:rPr>
              <a:t>?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36" name="Rechteckige Legende 35"/>
          <p:cNvSpPr/>
          <p:nvPr/>
        </p:nvSpPr>
        <p:spPr bwMode="auto">
          <a:xfrm>
            <a:off x="3544404" y="3928675"/>
            <a:ext cx="903622" cy="318837"/>
          </a:xfrm>
          <a:prstGeom prst="wedgeRectCallout">
            <a:avLst>
              <a:gd name="adj1" fmla="val 4334"/>
              <a:gd name="adj2" fmla="val -145792"/>
            </a:avLst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latin typeface="Calibri" panose="020F0502020204030204" pitchFamily="34" charset="0"/>
              </a:rPr>
              <a:t>E.g. IDS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ED099D-3CD8-4E0D-AF62-273C186D61D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65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913992"/>
      </p:ext>
    </p:extLst>
  </p:cSld>
  <p:clrMapOvr>
    <a:masterClrMapping/>
  </p:clrMapOvr>
  <p:transition spd="slow">
    <p:cut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hape 175"/>
          <p:cNvCxnSpPr/>
          <p:nvPr/>
        </p:nvCxnSpPr>
        <p:spPr>
          <a:xfrm flipH="1" flipV="1">
            <a:off x="2377521" y="3004081"/>
            <a:ext cx="546928" cy="923196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323528" y="24329"/>
            <a:ext cx="8229600" cy="857250"/>
          </a:xfrm>
        </p:spPr>
        <p:txBody>
          <a:bodyPr/>
          <a:lstStyle/>
          <a:p>
            <a:r>
              <a:rPr lang="de-DE" dirty="0" err="1"/>
              <a:t>Responsibilities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Sysadmin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0490" y="1197885"/>
            <a:ext cx="4118328" cy="37264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Sysadmin</a:t>
            </a:r>
            <a:r>
              <a:rPr lang="de-DE" sz="1800" dirty="0"/>
              <a:t> </a:t>
            </a:r>
            <a:r>
              <a:rPr lang="de-DE" sz="1800" dirty="0" err="1"/>
              <a:t>responsible</a:t>
            </a:r>
            <a:r>
              <a:rPr lang="de-DE" sz="1800" dirty="0"/>
              <a:t> for:</a:t>
            </a:r>
          </a:p>
          <a:p>
            <a:r>
              <a:rPr lang="de-DE" sz="1800" b="1" dirty="0" err="1"/>
              <a:t>Reachability</a:t>
            </a:r>
            <a:r>
              <a:rPr lang="de-DE" sz="1800" b="1" dirty="0"/>
              <a:t>:</a:t>
            </a:r>
            <a:r>
              <a:rPr lang="de-DE" sz="1800" dirty="0"/>
              <a:t> Can </a:t>
            </a:r>
            <a:r>
              <a:rPr lang="de-DE" sz="1800" dirty="0" err="1"/>
              <a:t>traffic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ingress</a:t>
            </a:r>
            <a:r>
              <a:rPr lang="de-DE" sz="1800" dirty="0"/>
              <a:t> </a:t>
            </a:r>
            <a:r>
              <a:rPr lang="de-DE" sz="1800" dirty="0" err="1"/>
              <a:t>port</a:t>
            </a:r>
            <a:r>
              <a:rPr lang="de-DE" sz="1800" dirty="0"/>
              <a:t> A </a:t>
            </a:r>
            <a:r>
              <a:rPr lang="de-DE" sz="1800" dirty="0" err="1"/>
              <a:t>reach</a:t>
            </a:r>
            <a:r>
              <a:rPr lang="de-DE" sz="1800" dirty="0"/>
              <a:t> </a:t>
            </a:r>
            <a:r>
              <a:rPr lang="de-DE" sz="1800" dirty="0" err="1"/>
              <a:t>egress</a:t>
            </a:r>
            <a:r>
              <a:rPr lang="de-DE" sz="1800" dirty="0"/>
              <a:t> </a:t>
            </a:r>
            <a:r>
              <a:rPr lang="de-DE" sz="1800" dirty="0" err="1"/>
              <a:t>port</a:t>
            </a:r>
            <a:r>
              <a:rPr lang="de-DE" sz="1800" dirty="0"/>
              <a:t> B?</a:t>
            </a:r>
          </a:p>
          <a:p>
            <a:r>
              <a:rPr lang="de-DE" sz="1800" b="1" dirty="0"/>
              <a:t>Loop-</a:t>
            </a:r>
            <a:r>
              <a:rPr lang="de-DE" sz="1800" b="1" dirty="0" err="1"/>
              <a:t>freedom</a:t>
            </a:r>
            <a:r>
              <a:rPr lang="de-DE" sz="1800" b="1" dirty="0"/>
              <a:t>:</a:t>
            </a:r>
            <a:r>
              <a:rPr lang="de-DE" sz="1800" dirty="0"/>
              <a:t> Are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routes</a:t>
            </a:r>
            <a:r>
              <a:rPr lang="de-DE" sz="1800" dirty="0"/>
              <a:t> </a:t>
            </a:r>
            <a:r>
              <a:rPr lang="de-DE" sz="1800" dirty="0" err="1"/>
              <a:t>implied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forwarding</a:t>
            </a:r>
            <a:r>
              <a:rPr lang="de-DE" sz="1800" dirty="0"/>
              <a:t> </a:t>
            </a:r>
            <a:r>
              <a:rPr lang="de-DE" sz="1800" dirty="0" err="1"/>
              <a:t>rules</a:t>
            </a:r>
            <a:r>
              <a:rPr lang="de-DE" sz="1800" dirty="0"/>
              <a:t> loop-</a:t>
            </a:r>
            <a:r>
              <a:rPr lang="de-DE" sz="1800" dirty="0" err="1"/>
              <a:t>free</a:t>
            </a:r>
            <a:r>
              <a:rPr lang="de-DE" sz="1800" dirty="0"/>
              <a:t>?</a:t>
            </a:r>
          </a:p>
          <a:p>
            <a:r>
              <a:rPr lang="de-DE" sz="1800" b="1" dirty="0" err="1"/>
              <a:t>Policy</a:t>
            </a:r>
            <a:r>
              <a:rPr lang="de-DE" sz="1800" b="1" dirty="0"/>
              <a:t>: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ensured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traffic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A </a:t>
            </a:r>
            <a:r>
              <a:rPr lang="de-DE" sz="1800" dirty="0" err="1"/>
              <a:t>to</a:t>
            </a:r>
            <a:r>
              <a:rPr lang="de-DE" sz="1800" dirty="0"/>
              <a:t> B </a:t>
            </a:r>
            <a:r>
              <a:rPr lang="de-DE" sz="1800" dirty="0" err="1"/>
              <a:t>never</a:t>
            </a:r>
            <a:r>
              <a:rPr lang="de-DE" sz="1800" dirty="0"/>
              <a:t> </a:t>
            </a:r>
            <a:r>
              <a:rPr lang="de-DE" sz="1800" dirty="0" err="1"/>
              <a:t>goes</a:t>
            </a:r>
            <a:r>
              <a:rPr lang="de-DE" sz="1800" dirty="0"/>
              <a:t> via C?</a:t>
            </a:r>
          </a:p>
          <a:p>
            <a:r>
              <a:rPr lang="de-DE" sz="1800" b="1" dirty="0" err="1"/>
              <a:t>Waypoint</a:t>
            </a:r>
            <a:r>
              <a:rPr lang="de-DE" sz="1800" b="1" dirty="0"/>
              <a:t> </a:t>
            </a:r>
            <a:r>
              <a:rPr lang="de-DE" sz="1800" b="1" dirty="0" err="1"/>
              <a:t>enforcement</a:t>
            </a:r>
            <a:r>
              <a:rPr lang="de-DE" sz="1800" b="1" dirty="0"/>
              <a:t>: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ensured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traffic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A </a:t>
            </a:r>
            <a:r>
              <a:rPr lang="de-DE" sz="1800" dirty="0" err="1"/>
              <a:t>to</a:t>
            </a:r>
            <a:r>
              <a:rPr lang="de-DE" sz="1800" dirty="0"/>
              <a:t> B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always</a:t>
            </a:r>
            <a:r>
              <a:rPr lang="de-DE" sz="1800" dirty="0"/>
              <a:t> </a:t>
            </a:r>
            <a:r>
              <a:rPr lang="de-DE" sz="1800" dirty="0" err="1"/>
              <a:t>routed</a:t>
            </a:r>
            <a:r>
              <a:rPr lang="de-DE" sz="1800" dirty="0"/>
              <a:t> via a </a:t>
            </a:r>
            <a:r>
              <a:rPr lang="de-DE" sz="1800" dirty="0" err="1"/>
              <a:t>node</a:t>
            </a:r>
            <a:r>
              <a:rPr lang="de-DE" sz="1800" dirty="0"/>
              <a:t> C (e.g., </a:t>
            </a:r>
            <a:r>
              <a:rPr lang="de-DE" sz="1800" dirty="0" err="1"/>
              <a:t>intrusion</a:t>
            </a:r>
            <a:r>
              <a:rPr lang="de-DE" sz="1800" dirty="0"/>
              <a:t> </a:t>
            </a:r>
            <a:r>
              <a:rPr lang="de-DE" sz="1800" dirty="0" err="1"/>
              <a:t>detection</a:t>
            </a:r>
            <a:r>
              <a:rPr lang="de-DE" sz="1800" dirty="0"/>
              <a:t> </a:t>
            </a:r>
            <a:r>
              <a:rPr lang="de-DE" sz="1800" dirty="0" err="1"/>
              <a:t>system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a </a:t>
            </a:r>
            <a:r>
              <a:rPr lang="de-DE" sz="1800" dirty="0" err="1"/>
              <a:t>firewall</a:t>
            </a:r>
            <a:r>
              <a:rPr lang="de-DE" sz="1800" dirty="0"/>
              <a:t>)?</a:t>
            </a:r>
          </a:p>
        </p:txBody>
      </p:sp>
      <p:cxnSp>
        <p:nvCxnSpPr>
          <p:cNvPr id="81" name="Shape 168"/>
          <p:cNvCxnSpPr/>
          <p:nvPr/>
        </p:nvCxnSpPr>
        <p:spPr>
          <a:xfrm>
            <a:off x="3333022" y="2253399"/>
            <a:ext cx="364826" cy="923057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Shape 174"/>
          <p:cNvCxnSpPr/>
          <p:nvPr/>
        </p:nvCxnSpPr>
        <p:spPr>
          <a:xfrm flipH="1">
            <a:off x="2478015" y="2257372"/>
            <a:ext cx="851611" cy="687818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Shape 175"/>
          <p:cNvCxnSpPr>
            <a:endCxn id="84" idx="1"/>
          </p:cNvCxnSpPr>
          <p:nvPr/>
        </p:nvCxnSpPr>
        <p:spPr>
          <a:xfrm flipV="1">
            <a:off x="3032174" y="3343953"/>
            <a:ext cx="436234" cy="408027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Shape 181"/>
          <p:cNvSpPr/>
          <p:nvPr/>
        </p:nvSpPr>
        <p:spPr>
          <a:xfrm>
            <a:off x="3468407" y="3115353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85" name="Shape 168"/>
          <p:cNvCxnSpPr/>
          <p:nvPr/>
        </p:nvCxnSpPr>
        <p:spPr>
          <a:xfrm flipH="1" flipV="1">
            <a:off x="2698245" y="1996889"/>
            <a:ext cx="749077" cy="370811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Shape 168"/>
          <p:cNvCxnSpPr/>
          <p:nvPr/>
        </p:nvCxnSpPr>
        <p:spPr>
          <a:xfrm flipV="1">
            <a:off x="2430600" y="2036028"/>
            <a:ext cx="324302" cy="991781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Shape 181"/>
          <p:cNvSpPr/>
          <p:nvPr/>
        </p:nvSpPr>
        <p:spPr>
          <a:xfrm>
            <a:off x="3214304" y="2060706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90" name="Shape 181"/>
          <p:cNvSpPr/>
          <p:nvPr/>
        </p:nvSpPr>
        <p:spPr>
          <a:xfrm>
            <a:off x="2239076" y="2737115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91" name="Shape 181"/>
          <p:cNvSpPr/>
          <p:nvPr/>
        </p:nvSpPr>
        <p:spPr>
          <a:xfrm>
            <a:off x="2595473" y="1798986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graphicFrame>
        <p:nvGraphicFramePr>
          <p:cNvPr id="93" name="Tabelle 67"/>
          <p:cNvGraphicFramePr>
            <a:graphicFrameLocks noGrp="1"/>
          </p:cNvGraphicFramePr>
          <p:nvPr>
            <p:extLst/>
          </p:nvPr>
        </p:nvGraphicFramePr>
        <p:xfrm>
          <a:off x="2177142" y="2764230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4" name="Tabelle 69"/>
          <p:cNvGraphicFramePr>
            <a:graphicFrameLocks noGrp="1"/>
          </p:cNvGraphicFramePr>
          <p:nvPr>
            <p:extLst/>
          </p:nvPr>
        </p:nvGraphicFramePr>
        <p:xfrm>
          <a:off x="2557178" y="1826037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5" name="Tabelle 70"/>
          <p:cNvGraphicFramePr>
            <a:graphicFrameLocks noGrp="1"/>
          </p:cNvGraphicFramePr>
          <p:nvPr>
            <p:extLst/>
          </p:nvPr>
        </p:nvGraphicFramePr>
        <p:xfrm>
          <a:off x="3176812" y="2070443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6" name="Tabelle 71"/>
          <p:cNvGraphicFramePr>
            <a:graphicFrameLocks noGrp="1"/>
          </p:cNvGraphicFramePr>
          <p:nvPr>
            <p:extLst/>
          </p:nvPr>
        </p:nvGraphicFramePr>
        <p:xfrm>
          <a:off x="3421352" y="3161073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8" name="Shape 175"/>
          <p:cNvCxnSpPr/>
          <p:nvPr/>
        </p:nvCxnSpPr>
        <p:spPr>
          <a:xfrm flipH="1">
            <a:off x="2167611" y="3194315"/>
            <a:ext cx="92624" cy="149638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Shape 175"/>
          <p:cNvCxnSpPr/>
          <p:nvPr/>
        </p:nvCxnSpPr>
        <p:spPr>
          <a:xfrm flipH="1">
            <a:off x="3371944" y="1902947"/>
            <a:ext cx="94908" cy="141452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Shape 42"/>
          <p:cNvSpPr txBox="1">
            <a:spLocks/>
          </p:cNvSpPr>
          <p:nvPr/>
        </p:nvSpPr>
        <p:spPr>
          <a:xfrm>
            <a:off x="1859794" y="3305914"/>
            <a:ext cx="517727" cy="29499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A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1" name="Shape 42"/>
          <p:cNvSpPr txBox="1">
            <a:spLocks/>
          </p:cNvSpPr>
          <p:nvPr/>
        </p:nvSpPr>
        <p:spPr>
          <a:xfrm>
            <a:off x="3269254" y="1699551"/>
            <a:ext cx="517727" cy="29499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B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2" name="Shape 42"/>
          <p:cNvSpPr txBox="1">
            <a:spLocks/>
          </p:cNvSpPr>
          <p:nvPr/>
        </p:nvSpPr>
        <p:spPr>
          <a:xfrm>
            <a:off x="3371944" y="3664983"/>
            <a:ext cx="517727" cy="29499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C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3" name="Shape 181"/>
          <p:cNvSpPr/>
          <p:nvPr/>
        </p:nvSpPr>
        <p:spPr>
          <a:xfrm>
            <a:off x="2737273" y="3647127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graphicFrame>
        <p:nvGraphicFramePr>
          <p:cNvPr id="104" name="Tabelle 67"/>
          <p:cNvGraphicFramePr>
            <a:graphicFrameLocks noGrp="1"/>
          </p:cNvGraphicFramePr>
          <p:nvPr>
            <p:extLst/>
          </p:nvPr>
        </p:nvGraphicFramePr>
        <p:xfrm>
          <a:off x="2675339" y="3674242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" name="Picture 2" descr="Image result for firew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402" y="3167609"/>
            <a:ext cx="540754" cy="37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operator clipart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6847" y="2630519"/>
            <a:ext cx="1016608" cy="101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hteckige Legende 35"/>
          <p:cNvSpPr/>
          <p:nvPr/>
        </p:nvSpPr>
        <p:spPr bwMode="auto">
          <a:xfrm>
            <a:off x="3544404" y="3928675"/>
            <a:ext cx="903622" cy="318837"/>
          </a:xfrm>
          <a:prstGeom prst="wedgeRectCallout">
            <a:avLst>
              <a:gd name="adj1" fmla="val 4334"/>
              <a:gd name="adj2" fmla="val -145792"/>
            </a:avLst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latin typeface="Calibri" panose="020F0502020204030204" pitchFamily="34" charset="0"/>
              </a:rPr>
              <a:t>E.g. IDS</a:t>
            </a:r>
          </a:p>
        </p:txBody>
      </p:sp>
      <p:sp>
        <p:nvSpPr>
          <p:cNvPr id="37" name="Gewitterblitz 2"/>
          <p:cNvSpPr/>
          <p:nvPr/>
        </p:nvSpPr>
        <p:spPr>
          <a:xfrm>
            <a:off x="3115646" y="3345001"/>
            <a:ext cx="204788" cy="381000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38" name="Gewitterblitz 2"/>
          <p:cNvSpPr/>
          <p:nvPr/>
        </p:nvSpPr>
        <p:spPr>
          <a:xfrm>
            <a:off x="2813589" y="2424826"/>
            <a:ext cx="204788" cy="381000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39" name="Text Placeholder 2"/>
          <p:cNvSpPr txBox="1">
            <a:spLocks/>
          </p:cNvSpPr>
          <p:nvPr/>
        </p:nvSpPr>
        <p:spPr>
          <a:xfrm>
            <a:off x="34209" y="4501419"/>
            <a:ext cx="4792781" cy="209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8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and </a:t>
            </a:r>
            <a:r>
              <a:rPr lang="de-DE" sz="1800" b="1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everything</a:t>
            </a:r>
            <a:r>
              <a:rPr lang="de-DE" sz="18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b="1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</a:t>
            </a:r>
            <a:r>
              <a:rPr lang="de-DE" sz="18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b="1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</a:t>
            </a:r>
            <a:r>
              <a:rPr lang="de-DE" sz="18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multiple </a:t>
            </a:r>
            <a:r>
              <a:rPr lang="de-DE" sz="1800" b="1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failures</a:t>
            </a:r>
            <a:r>
              <a:rPr lang="de-DE" sz="18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?!</a:t>
            </a:r>
            <a:endParaRPr lang="de-DE" sz="1800" i="1" dirty="0">
              <a:solidFill>
                <a:srgbClr val="C00000"/>
              </a:solidFill>
            </a:endParaRPr>
          </a:p>
        </p:txBody>
      </p:sp>
      <p:sp>
        <p:nvSpPr>
          <p:cNvPr id="40" name="Wolkenförmige Legende 2"/>
          <p:cNvSpPr/>
          <p:nvPr/>
        </p:nvSpPr>
        <p:spPr>
          <a:xfrm>
            <a:off x="498753" y="359861"/>
            <a:ext cx="3757535" cy="1704371"/>
          </a:xfrm>
          <a:prstGeom prst="cloudCallout">
            <a:avLst>
              <a:gd name="adj1" fmla="val -29049"/>
              <a:gd name="adj2" fmla="val 77463"/>
            </a:avLst>
          </a:prstGeom>
          <a:solidFill>
            <a:srgbClr val="F9CA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Shape 175"/>
          <p:cNvCxnSpPr/>
          <p:nvPr/>
        </p:nvCxnSpPr>
        <p:spPr>
          <a:xfrm flipH="1">
            <a:off x="3722857" y="1462474"/>
            <a:ext cx="126544" cy="188602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Shape 42"/>
              <p:cNvSpPr txBox="1">
                <a:spLocks/>
              </p:cNvSpPr>
              <p:nvPr/>
            </p:nvSpPr>
            <p:spPr>
              <a:xfrm>
                <a:off x="897239" y="494422"/>
                <a:ext cx="2786163" cy="1097250"/>
              </a:xfrm>
              <a:prstGeom prst="rect">
                <a:avLst/>
              </a:prstGeom>
            </p:spPr>
            <p:txBody>
              <a:bodyPr lIns="91425" tIns="91425" rIns="91425" bIns="91425" anchor="b" anchorCtr="0">
                <a:noAutofit/>
              </a:bodyPr>
              <a:lstStyle>
                <a:defPPr marR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600" b="1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  <a:rtl val="0"/>
                  </a:defRPr>
                </a:lvl1pPr>
                <a:lvl2pPr marL="0" marR="0" indent="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600" b="1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  <a:rtl val="0"/>
                  </a:defRPr>
                </a:lvl2pPr>
                <a:lvl3pPr marL="0" indent="228600">
                  <a:buClr>
                    <a:schemeClr val="dk1"/>
                  </a:buClr>
                  <a:buSzPct val="100000"/>
                  <a:buNone/>
                  <a:defRPr sz="3600" b="1">
                    <a:solidFill>
                      <a:schemeClr val="dk1"/>
                    </a:solidFill>
                  </a:defRPr>
                </a:lvl3pPr>
                <a:lvl4pPr marL="0" indent="228600">
                  <a:buClr>
                    <a:schemeClr val="dk1"/>
                  </a:buClr>
                  <a:buSzPct val="100000"/>
                  <a:buNone/>
                  <a:defRPr sz="3600" b="1">
                    <a:solidFill>
                      <a:schemeClr val="dk1"/>
                    </a:solidFill>
                  </a:defRPr>
                </a:lvl4pPr>
                <a:lvl5pPr marL="0" indent="228600">
                  <a:buClr>
                    <a:schemeClr val="dk1"/>
                  </a:buClr>
                  <a:buSzPct val="100000"/>
                  <a:buNone/>
                  <a:defRPr sz="3600" b="1">
                    <a:solidFill>
                      <a:schemeClr val="dk1"/>
                    </a:solidFill>
                  </a:defRPr>
                </a:lvl5pPr>
                <a:lvl6pPr marL="0" indent="228600">
                  <a:buClr>
                    <a:schemeClr val="dk1"/>
                  </a:buClr>
                  <a:buSzPct val="100000"/>
                  <a:buNone/>
                  <a:defRPr sz="3600" b="1">
                    <a:solidFill>
                      <a:schemeClr val="dk1"/>
                    </a:solidFill>
                  </a:defRPr>
                </a:lvl6pPr>
                <a:lvl7pPr marL="0" indent="228600">
                  <a:buClr>
                    <a:schemeClr val="dk1"/>
                  </a:buClr>
                  <a:buSzPct val="100000"/>
                  <a:buNone/>
                  <a:defRPr sz="3600" b="1">
                    <a:solidFill>
                      <a:schemeClr val="dk1"/>
                    </a:solidFill>
                  </a:defRPr>
                </a:lvl7pPr>
                <a:lvl8pPr marL="0" indent="228600">
                  <a:buClr>
                    <a:schemeClr val="dk1"/>
                  </a:buClr>
                  <a:buSzPct val="100000"/>
                  <a:buNone/>
                  <a:defRPr sz="3600" b="1">
                    <a:solidFill>
                      <a:schemeClr val="dk1"/>
                    </a:solidFill>
                  </a:defRPr>
                </a:lvl8pPr>
                <a:lvl9pPr marL="0" indent="228600">
                  <a:buClr>
                    <a:schemeClr val="dk1"/>
                  </a:buClr>
                  <a:buSzPct val="100000"/>
                  <a:buNone/>
                  <a:defRPr sz="3600" b="1">
                    <a:solidFill>
                      <a:schemeClr val="dk1"/>
                    </a:solidFill>
                  </a:defRPr>
                </a:lvl9pPr>
              </a:lstStyle>
              <a:p>
                <a:pPr algn="ctr"/>
                <a:r>
                  <a:rPr lang="de-CH" sz="2000" b="0" dirty="0">
                    <a:latin typeface="Calibri" panose="020F0502020204030204" pitchFamily="34" charset="0"/>
                  </a:rPr>
                  <a:t>k </a:t>
                </a:r>
                <a:r>
                  <a:rPr lang="de-CH" sz="2000" b="0" dirty="0" err="1">
                    <a:latin typeface="Calibri" panose="020F0502020204030204" pitchFamily="34" charset="0"/>
                  </a:rPr>
                  <a:t>failures</a:t>
                </a:r>
                <a:r>
                  <a:rPr lang="de-CH" sz="2000" b="0" dirty="0">
                    <a:latin typeface="Calibri" panose="020F0502020204030204" pitchFamily="34" charset="0"/>
                  </a:rPr>
                  <a:t> =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de-DE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de-DE" sz="2000" b="0" i="1" dirty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mr>
                      <m:mr>
                        <m:e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</m:m>
                    <m:r>
                      <a:rPr lang="de-DE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sz="2000" b="0" dirty="0">
                    <a:latin typeface="Calibri" panose="020F0502020204030204" pitchFamily="34" charset="0"/>
                  </a:rPr>
                  <a:t> </a:t>
                </a:r>
                <a:r>
                  <a:rPr lang="de-CH" sz="2000" b="0" dirty="0" err="1">
                    <a:latin typeface="Calibri" panose="020F0502020204030204" pitchFamily="34" charset="0"/>
                  </a:rPr>
                  <a:t>possibilities</a:t>
                </a:r>
                <a:endParaRPr lang="en" sz="2000" b="0" i="1" dirty="0">
                  <a:latin typeface="Calibri" panose="020F0502020204030204" pitchFamily="34" charset="0"/>
                  <a:sym typeface="Calibri"/>
                </a:endParaRPr>
              </a:p>
            </p:txBody>
          </p:sp>
        </mc:Choice>
        <mc:Fallback xmlns="">
          <p:sp>
            <p:nvSpPr>
              <p:cNvPr id="45" name="Shap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39" y="494422"/>
                <a:ext cx="2786163" cy="10972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2" descr="Image result for fis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7637">
            <a:off x="3063731" y="597766"/>
            <a:ext cx="651818" cy="65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Image result for skull transparent comic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82" y="852649"/>
            <a:ext cx="488775" cy="47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Lightning Bolt 1"/>
          <p:cNvSpPr/>
          <p:nvPr/>
        </p:nvSpPr>
        <p:spPr>
          <a:xfrm>
            <a:off x="1971607" y="1590841"/>
            <a:ext cx="806690" cy="243941"/>
          </a:xfrm>
          <a:prstGeom prst="lightningBol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46D325-F3C6-422D-9DD0-058A4B1A8E37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65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806187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F47447A4-B1F4-4397-BB01-4C427E867E6C}"/>
              </a:ext>
            </a:extLst>
          </p:cNvPr>
          <p:cNvSpPr/>
          <p:nvPr/>
        </p:nvSpPr>
        <p:spPr>
          <a:xfrm>
            <a:off x="4499992" y="1316486"/>
            <a:ext cx="3312368" cy="36315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B088A-8AFB-497F-BFC2-478D3F07C500}"/>
              </a:ext>
            </a:extLst>
          </p:cNvPr>
          <p:cNvSpPr/>
          <p:nvPr/>
        </p:nvSpPr>
        <p:spPr>
          <a:xfrm>
            <a:off x="467544" y="1316486"/>
            <a:ext cx="3312368" cy="36315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57200" y="34510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The FRR Problem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830191" y="1115834"/>
            <a:ext cx="3456384" cy="165618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sz="1700" dirty="0">
              <a:latin typeface="+mj-lt"/>
            </a:endParaRPr>
          </a:p>
          <a:p>
            <a:pPr marL="0" indent="0">
              <a:buNone/>
            </a:pPr>
            <a:r>
              <a:rPr lang="en-US" sz="1800" b="1" dirty="0">
                <a:cs typeface="Calibri" panose="020F0502020204030204" pitchFamily="34" charset="0"/>
              </a:rPr>
              <a:t>P</a:t>
            </a:r>
            <a:r>
              <a:rPr lang="en-AT" sz="1800" b="1" dirty="0">
                <a:cs typeface="Calibri" panose="020F0502020204030204" pitchFamily="34" charset="0"/>
              </a:rPr>
              <a:t>h</a:t>
            </a:r>
            <a:r>
              <a:rPr lang="de-DE" sz="1800" b="1" dirty="0">
                <a:cs typeface="Calibri" panose="020F0502020204030204" pitchFamily="34" charset="0"/>
              </a:rPr>
              <a:t>a</a:t>
            </a:r>
            <a:r>
              <a:rPr lang="en-AT" sz="1800" b="1" dirty="0">
                <a:cs typeface="Calibri" panose="020F0502020204030204" pitchFamily="34" charset="0"/>
              </a:rPr>
              <a:t>s</a:t>
            </a:r>
            <a:r>
              <a:rPr lang="de-DE" sz="1800" b="1" dirty="0">
                <a:cs typeface="Calibri" panose="020F0502020204030204" pitchFamily="34" charset="0"/>
              </a:rPr>
              <a:t>e</a:t>
            </a:r>
            <a:r>
              <a:rPr lang="en-AT" sz="1800" b="1" dirty="0">
                <a:cs typeface="Calibri" panose="020F0502020204030204" pitchFamily="34" charset="0"/>
              </a:rPr>
              <a:t> 1: </a:t>
            </a:r>
            <a:r>
              <a:rPr lang="de-DE" sz="1800" b="1" dirty="0">
                <a:cs typeface="Calibri" panose="020F0502020204030204" pitchFamily="34" charset="0"/>
              </a:rPr>
              <a:t>R</a:t>
            </a:r>
            <a:r>
              <a:rPr lang="en-AT" sz="1800" b="1" dirty="0">
                <a:cs typeface="Calibri" panose="020F0502020204030204" pitchFamily="34" charset="0"/>
              </a:rPr>
              <a:t>u</a:t>
            </a:r>
            <a:r>
              <a:rPr lang="de-DE" sz="1800" b="1" dirty="0">
                <a:cs typeface="Calibri" panose="020F0502020204030204" pitchFamily="34" charset="0"/>
              </a:rPr>
              <a:t>l</a:t>
            </a:r>
            <a:r>
              <a:rPr lang="en-AT" sz="1800" b="1" dirty="0">
                <a:cs typeface="Calibri" panose="020F0502020204030204" pitchFamily="34" charset="0"/>
              </a:rPr>
              <a:t>e </a:t>
            </a:r>
            <a:r>
              <a:rPr lang="de-DE" sz="1800" b="1" dirty="0">
                <a:cs typeface="Calibri" panose="020F0502020204030204" pitchFamily="34" charset="0"/>
              </a:rPr>
              <a:t>i</a:t>
            </a:r>
            <a:r>
              <a:rPr lang="en-AT" sz="1800" b="1" dirty="0">
                <a:cs typeface="Calibri" panose="020F0502020204030204" pitchFamily="34" charset="0"/>
              </a:rPr>
              <a:t>n</a:t>
            </a:r>
            <a:r>
              <a:rPr lang="de-DE" sz="1800" b="1" dirty="0">
                <a:cs typeface="Calibri" panose="020F0502020204030204" pitchFamily="34" charset="0"/>
              </a:rPr>
              <a:t>s</a:t>
            </a:r>
            <a:r>
              <a:rPr lang="en-AT" sz="1800" b="1" dirty="0">
                <a:cs typeface="Calibri" panose="020F0502020204030204" pitchFamily="34" charset="0"/>
              </a:rPr>
              <a:t>t</a:t>
            </a:r>
            <a:r>
              <a:rPr lang="de-DE" sz="1800" b="1" dirty="0">
                <a:cs typeface="Calibri" panose="020F0502020204030204" pitchFamily="34" charset="0"/>
              </a:rPr>
              <a:t>a</a:t>
            </a:r>
            <a:r>
              <a:rPr lang="en-AT" sz="1800" b="1" dirty="0">
                <a:cs typeface="Calibri" panose="020F0502020204030204" pitchFamily="34" charset="0"/>
              </a:rPr>
              <a:t>l</a:t>
            </a:r>
            <a:r>
              <a:rPr lang="de-DE" sz="1800" b="1" dirty="0">
                <a:cs typeface="Calibri" panose="020F0502020204030204" pitchFamily="34" charset="0"/>
              </a:rPr>
              <a:t>l</a:t>
            </a:r>
            <a:r>
              <a:rPr lang="en-AT" sz="1800" b="1" dirty="0">
                <a:cs typeface="Calibri" panose="020F0502020204030204" pitchFamily="34" charset="0"/>
              </a:rPr>
              <a:t>a</a:t>
            </a:r>
            <a:r>
              <a:rPr lang="de-DE" sz="1800" b="1" dirty="0">
                <a:cs typeface="Calibri" panose="020F0502020204030204" pitchFamily="34" charset="0"/>
              </a:rPr>
              <a:t>t</a:t>
            </a:r>
            <a:r>
              <a:rPr lang="en-AT" sz="1800" b="1" dirty="0">
                <a:cs typeface="Calibri" panose="020F0502020204030204" pitchFamily="34" charset="0"/>
              </a:rPr>
              <a:t>i</a:t>
            </a:r>
            <a:r>
              <a:rPr lang="de-DE" sz="1800" b="1" dirty="0">
                <a:cs typeface="Calibri" panose="020F0502020204030204" pitchFamily="34" charset="0"/>
              </a:rPr>
              <a:t>o</a:t>
            </a:r>
            <a:r>
              <a:rPr lang="en-AT" sz="1800" b="1" dirty="0">
                <a:cs typeface="Calibri" panose="020F0502020204030204" pitchFamily="34" charset="0"/>
              </a:rPr>
              <a:t>n</a:t>
            </a:r>
          </a:p>
          <a:p>
            <a:endParaRPr lang="en-AT" sz="1800" b="1" dirty="0">
              <a:solidFill>
                <a:srgbClr val="3366FF"/>
              </a:solidFill>
              <a:cs typeface="Calibri" panose="020F0502020204030204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41F7DB1-F608-41CF-85B8-1EA1874D38A1}"/>
              </a:ext>
            </a:extLst>
          </p:cNvPr>
          <p:cNvSpPr txBox="1">
            <a:spLocks/>
          </p:cNvSpPr>
          <p:nvPr/>
        </p:nvSpPr>
        <p:spPr>
          <a:xfrm>
            <a:off x="4644008" y="1115834"/>
            <a:ext cx="3456384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de-DE" sz="17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cs typeface="Calibri" panose="020F0502020204030204" pitchFamily="34" charset="0"/>
              </a:rPr>
              <a:t>P</a:t>
            </a:r>
            <a:r>
              <a:rPr lang="en-AT" sz="1800" b="1" dirty="0">
                <a:cs typeface="Calibri" panose="020F0502020204030204" pitchFamily="34" charset="0"/>
              </a:rPr>
              <a:t>h</a:t>
            </a:r>
            <a:r>
              <a:rPr lang="de-DE" sz="1800" b="1" dirty="0">
                <a:cs typeface="Calibri" panose="020F0502020204030204" pitchFamily="34" charset="0"/>
              </a:rPr>
              <a:t>a</a:t>
            </a:r>
            <a:r>
              <a:rPr lang="en-AT" sz="1800" b="1" dirty="0">
                <a:cs typeface="Calibri" panose="020F0502020204030204" pitchFamily="34" charset="0"/>
              </a:rPr>
              <a:t>s</a:t>
            </a:r>
            <a:r>
              <a:rPr lang="de-DE" sz="1800" b="1" dirty="0">
                <a:cs typeface="Calibri" panose="020F0502020204030204" pitchFamily="34" charset="0"/>
              </a:rPr>
              <a:t>e</a:t>
            </a:r>
            <a:r>
              <a:rPr lang="en-AT" sz="1800" b="1" dirty="0">
                <a:cs typeface="Calibri" panose="020F0502020204030204" pitchFamily="34" charset="0"/>
              </a:rPr>
              <a:t> 2: </a:t>
            </a:r>
            <a:r>
              <a:rPr lang="de-DE" sz="1800" b="1" dirty="0">
                <a:cs typeface="Calibri" panose="020F0502020204030204" pitchFamily="34" charset="0"/>
              </a:rPr>
              <a:t>F</a:t>
            </a:r>
            <a:r>
              <a:rPr lang="en-AT" sz="1800" b="1" dirty="0">
                <a:cs typeface="Calibri" panose="020F0502020204030204" pitchFamily="34" charset="0"/>
              </a:rPr>
              <a:t>a</a:t>
            </a:r>
            <a:r>
              <a:rPr lang="de-DE" sz="1800" b="1" dirty="0">
                <a:cs typeface="Calibri" panose="020F0502020204030204" pitchFamily="34" charset="0"/>
              </a:rPr>
              <a:t>i</a:t>
            </a:r>
            <a:r>
              <a:rPr lang="en-AT" sz="1800" b="1" dirty="0">
                <a:cs typeface="Calibri" panose="020F0502020204030204" pitchFamily="34" charset="0"/>
              </a:rPr>
              <a:t>l</a:t>
            </a:r>
            <a:r>
              <a:rPr lang="de-DE" sz="1800" b="1" dirty="0">
                <a:cs typeface="Calibri" panose="020F0502020204030204" pitchFamily="34" charset="0"/>
              </a:rPr>
              <a:t>u</a:t>
            </a:r>
            <a:r>
              <a:rPr lang="en-AT" sz="1800" b="1" dirty="0">
                <a:cs typeface="Calibri" panose="020F0502020204030204" pitchFamily="34" charset="0"/>
              </a:rPr>
              <a:t>r</a:t>
            </a:r>
            <a:r>
              <a:rPr lang="de-DE" sz="1800" b="1" dirty="0">
                <a:cs typeface="Calibri" panose="020F0502020204030204" pitchFamily="34" charset="0"/>
              </a:rPr>
              <a:t>e</a:t>
            </a:r>
            <a:r>
              <a:rPr lang="en-AT" sz="1800" b="1" dirty="0">
                <a:cs typeface="Calibri" panose="020F0502020204030204" pitchFamily="34" charset="0"/>
              </a:rPr>
              <a:t>s </a:t>
            </a:r>
            <a:r>
              <a:rPr lang="de-DE" sz="1800" b="1" dirty="0">
                <a:cs typeface="Calibri" panose="020F0502020204030204" pitchFamily="34" charset="0"/>
              </a:rPr>
              <a:t>a</a:t>
            </a:r>
            <a:r>
              <a:rPr lang="en-AT" sz="1800" b="1" dirty="0">
                <a:cs typeface="Calibri" panose="020F0502020204030204" pitchFamily="34" charset="0"/>
              </a:rPr>
              <a:t>n</a:t>
            </a:r>
            <a:r>
              <a:rPr lang="de-DE" sz="1800" b="1" dirty="0">
                <a:cs typeface="Calibri" panose="020F0502020204030204" pitchFamily="34" charset="0"/>
              </a:rPr>
              <a:t>d</a:t>
            </a:r>
            <a:r>
              <a:rPr lang="en-AT" sz="1800" b="1" dirty="0">
                <a:cs typeface="Calibri" panose="020F0502020204030204" pitchFamily="34" charset="0"/>
              </a:rPr>
              <a:t> </a:t>
            </a:r>
            <a:r>
              <a:rPr lang="de-DE" sz="1800" b="1" dirty="0">
                <a:cs typeface="Calibri" panose="020F0502020204030204" pitchFamily="34" charset="0"/>
              </a:rPr>
              <a:t>r</a:t>
            </a:r>
            <a:r>
              <a:rPr lang="en-AT" sz="1800" b="1" dirty="0">
                <a:cs typeface="Calibri" panose="020F0502020204030204" pitchFamily="34" charset="0"/>
              </a:rPr>
              <a:t>o</a:t>
            </a:r>
            <a:r>
              <a:rPr lang="de-DE" sz="1800" b="1" dirty="0">
                <a:cs typeface="Calibri" panose="020F0502020204030204" pitchFamily="34" charset="0"/>
              </a:rPr>
              <a:t>u</a:t>
            </a:r>
            <a:r>
              <a:rPr lang="en-AT" sz="1800" b="1" dirty="0">
                <a:cs typeface="Calibri" panose="020F0502020204030204" pitchFamily="34" charset="0"/>
              </a:rPr>
              <a:t>t</a:t>
            </a:r>
            <a:r>
              <a:rPr lang="de-DE" sz="1800" b="1" dirty="0">
                <a:cs typeface="Calibri" panose="020F0502020204030204" pitchFamily="34" charset="0"/>
              </a:rPr>
              <a:t>i</a:t>
            </a:r>
            <a:r>
              <a:rPr lang="en-AT" sz="1800" b="1" dirty="0">
                <a:cs typeface="Calibri" panose="020F0502020204030204" pitchFamily="34" charset="0"/>
              </a:rPr>
              <a:t>n</a:t>
            </a:r>
            <a:r>
              <a:rPr lang="de-DE" sz="1800" b="1" dirty="0">
                <a:cs typeface="Calibri" panose="020F0502020204030204" pitchFamily="34" charset="0"/>
              </a:rPr>
              <a:t>g</a:t>
            </a:r>
            <a:endParaRPr lang="en-AT" sz="1800" b="1" dirty="0">
              <a:cs typeface="Calibri" panose="020F0502020204030204" pitchFamily="34" charset="0"/>
            </a:endParaRPr>
          </a:p>
          <a:p>
            <a:endParaRPr lang="en-AT" sz="1800" b="1" dirty="0">
              <a:solidFill>
                <a:srgbClr val="3366FF"/>
              </a:solidFill>
              <a:cs typeface="Calibri" panose="020F0502020204030204" pitchFamily="34" charset="0"/>
            </a:endParaRPr>
          </a:p>
        </p:txBody>
      </p:sp>
      <p:cxnSp>
        <p:nvCxnSpPr>
          <p:cNvPr id="31" name="Gerade Verbindung mit Pfeil 88">
            <a:extLst>
              <a:ext uri="{FF2B5EF4-FFF2-40B4-BE49-F238E27FC236}">
                <a16:creationId xmlns:a16="http://schemas.microsoft.com/office/drawing/2014/main" id="{EB81FFC9-CCF4-4F3D-9C59-BE2C8862AD2B}"/>
              </a:ext>
            </a:extLst>
          </p:cNvPr>
          <p:cNvCxnSpPr/>
          <p:nvPr/>
        </p:nvCxnSpPr>
        <p:spPr>
          <a:xfrm flipV="1">
            <a:off x="1545625" y="2402257"/>
            <a:ext cx="1282144" cy="19209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88">
            <a:extLst>
              <a:ext uri="{FF2B5EF4-FFF2-40B4-BE49-F238E27FC236}">
                <a16:creationId xmlns:a16="http://schemas.microsoft.com/office/drawing/2014/main" id="{0407C476-05C2-41CB-9264-FBD204AFAE08}"/>
              </a:ext>
            </a:extLst>
          </p:cNvPr>
          <p:cNvCxnSpPr>
            <a:cxnSpLocks/>
          </p:cNvCxnSpPr>
          <p:nvPr/>
        </p:nvCxnSpPr>
        <p:spPr>
          <a:xfrm>
            <a:off x="1724722" y="4273985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88">
            <a:extLst>
              <a:ext uri="{FF2B5EF4-FFF2-40B4-BE49-F238E27FC236}">
                <a16:creationId xmlns:a16="http://schemas.microsoft.com/office/drawing/2014/main" id="{DB51A02F-F2EF-4E69-B720-BD5F580C68B3}"/>
              </a:ext>
            </a:extLst>
          </p:cNvPr>
          <p:cNvCxnSpPr/>
          <p:nvPr/>
        </p:nvCxnSpPr>
        <p:spPr>
          <a:xfrm flipV="1">
            <a:off x="1496122" y="3579293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88">
            <a:extLst>
              <a:ext uri="{FF2B5EF4-FFF2-40B4-BE49-F238E27FC236}">
                <a16:creationId xmlns:a16="http://schemas.microsoft.com/office/drawing/2014/main" id="{14EDCC59-FA17-45D6-BB55-62C9816D3CB2}"/>
              </a:ext>
            </a:extLst>
          </p:cNvPr>
          <p:cNvCxnSpPr/>
          <p:nvPr/>
        </p:nvCxnSpPr>
        <p:spPr>
          <a:xfrm flipV="1">
            <a:off x="1463990" y="2633468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88">
            <a:extLst>
              <a:ext uri="{FF2B5EF4-FFF2-40B4-BE49-F238E27FC236}">
                <a16:creationId xmlns:a16="http://schemas.microsoft.com/office/drawing/2014/main" id="{F1B1355D-40AB-4AAA-85E7-9A703040A0D5}"/>
              </a:ext>
            </a:extLst>
          </p:cNvPr>
          <p:cNvCxnSpPr/>
          <p:nvPr/>
        </p:nvCxnSpPr>
        <p:spPr>
          <a:xfrm flipV="1">
            <a:off x="2827769" y="2633468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88">
            <a:extLst>
              <a:ext uri="{FF2B5EF4-FFF2-40B4-BE49-F238E27FC236}">
                <a16:creationId xmlns:a16="http://schemas.microsoft.com/office/drawing/2014/main" id="{EE93C953-9DFF-407C-9CF9-37B7ED515677}"/>
              </a:ext>
            </a:extLst>
          </p:cNvPr>
          <p:cNvCxnSpPr/>
          <p:nvPr/>
        </p:nvCxnSpPr>
        <p:spPr>
          <a:xfrm>
            <a:off x="1675220" y="3345917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88">
            <a:extLst>
              <a:ext uri="{FF2B5EF4-FFF2-40B4-BE49-F238E27FC236}">
                <a16:creationId xmlns:a16="http://schemas.microsoft.com/office/drawing/2014/main" id="{9EEB6DD6-562F-4B3D-BF61-7D394F161C2D}"/>
              </a:ext>
            </a:extLst>
          </p:cNvPr>
          <p:cNvCxnSpPr/>
          <p:nvPr/>
        </p:nvCxnSpPr>
        <p:spPr>
          <a:xfrm>
            <a:off x="1692590" y="2427734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hape 42">
            <a:extLst>
              <a:ext uri="{FF2B5EF4-FFF2-40B4-BE49-F238E27FC236}">
                <a16:creationId xmlns:a16="http://schemas.microsoft.com/office/drawing/2014/main" id="{95B2CEFA-20E8-426C-A76A-0C44C80812BA}"/>
              </a:ext>
            </a:extLst>
          </p:cNvPr>
          <p:cNvSpPr txBox="1">
            <a:spLocks/>
          </p:cNvSpPr>
          <p:nvPr/>
        </p:nvSpPr>
        <p:spPr>
          <a:xfrm>
            <a:off x="1200646" y="4142430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42" name="Shape 181">
            <a:extLst>
              <a:ext uri="{FF2B5EF4-FFF2-40B4-BE49-F238E27FC236}">
                <a16:creationId xmlns:a16="http://schemas.microsoft.com/office/drawing/2014/main" id="{F9811090-2D99-45C3-9C56-8A4ADEE8846B}"/>
              </a:ext>
            </a:extLst>
          </p:cNvPr>
          <p:cNvSpPr/>
          <p:nvPr/>
        </p:nvSpPr>
        <p:spPr>
          <a:xfrm>
            <a:off x="1235390" y="2186233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46" name="Shape 42">
            <a:extLst>
              <a:ext uri="{FF2B5EF4-FFF2-40B4-BE49-F238E27FC236}">
                <a16:creationId xmlns:a16="http://schemas.microsoft.com/office/drawing/2014/main" id="{78D3E4DD-774B-4011-B25E-C6F63BA7533B}"/>
              </a:ext>
            </a:extLst>
          </p:cNvPr>
          <p:cNvSpPr txBox="1">
            <a:spLocks/>
          </p:cNvSpPr>
          <p:nvPr/>
        </p:nvSpPr>
        <p:spPr>
          <a:xfrm>
            <a:off x="2536298" y="2256708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graphicFrame>
        <p:nvGraphicFramePr>
          <p:cNvPr id="50" name="Tabelle 53">
            <a:extLst>
              <a:ext uri="{FF2B5EF4-FFF2-40B4-BE49-F238E27FC236}">
                <a16:creationId xmlns:a16="http://schemas.microsoft.com/office/drawing/2014/main" id="{6D29DCC9-6EDB-4DE9-928A-07D78E74C7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9971" y="2274560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5" name="Shape 181">
            <a:extLst>
              <a:ext uri="{FF2B5EF4-FFF2-40B4-BE49-F238E27FC236}">
                <a16:creationId xmlns:a16="http://schemas.microsoft.com/office/drawing/2014/main" id="{F6D55ACD-BA62-4D79-8A42-6603495180AC}"/>
              </a:ext>
            </a:extLst>
          </p:cNvPr>
          <p:cNvSpPr/>
          <p:nvPr/>
        </p:nvSpPr>
        <p:spPr>
          <a:xfrm>
            <a:off x="2631373" y="2186233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56" name="Tabelle 53">
            <a:extLst>
              <a:ext uri="{FF2B5EF4-FFF2-40B4-BE49-F238E27FC236}">
                <a16:creationId xmlns:a16="http://schemas.microsoft.com/office/drawing/2014/main" id="{C2336A47-5F9E-4987-B902-55CC7727D3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95954" y="2274560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Shape 181">
            <a:extLst>
              <a:ext uri="{FF2B5EF4-FFF2-40B4-BE49-F238E27FC236}">
                <a16:creationId xmlns:a16="http://schemas.microsoft.com/office/drawing/2014/main" id="{0EFA386B-73B1-4E6F-913E-50F74FA29645}"/>
              </a:ext>
            </a:extLst>
          </p:cNvPr>
          <p:cNvSpPr/>
          <p:nvPr/>
        </p:nvSpPr>
        <p:spPr>
          <a:xfrm>
            <a:off x="1235390" y="3084078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58" name="Tabelle 53">
            <a:extLst>
              <a:ext uri="{FF2B5EF4-FFF2-40B4-BE49-F238E27FC236}">
                <a16:creationId xmlns:a16="http://schemas.microsoft.com/office/drawing/2014/main" id="{5948AD1C-57CC-4CAC-A270-7259E726B70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9971" y="3172405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0" name="Shape 181">
            <a:extLst>
              <a:ext uri="{FF2B5EF4-FFF2-40B4-BE49-F238E27FC236}">
                <a16:creationId xmlns:a16="http://schemas.microsoft.com/office/drawing/2014/main" id="{FD59E00A-42F6-447E-9780-262EF186BDAA}"/>
              </a:ext>
            </a:extLst>
          </p:cNvPr>
          <p:cNvSpPr/>
          <p:nvPr/>
        </p:nvSpPr>
        <p:spPr>
          <a:xfrm>
            <a:off x="2616958" y="3102896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61" name="Tabelle 53">
            <a:extLst>
              <a:ext uri="{FF2B5EF4-FFF2-40B4-BE49-F238E27FC236}">
                <a16:creationId xmlns:a16="http://schemas.microsoft.com/office/drawing/2014/main" id="{09EB956E-0095-48AE-BB1F-E210FA40C9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539" y="3191223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" name="Shape 181">
            <a:extLst>
              <a:ext uri="{FF2B5EF4-FFF2-40B4-BE49-F238E27FC236}">
                <a16:creationId xmlns:a16="http://schemas.microsoft.com/office/drawing/2014/main" id="{7941F0BE-12FD-4928-BBA3-2CB8DE38F6F7}"/>
              </a:ext>
            </a:extLst>
          </p:cNvPr>
          <p:cNvSpPr/>
          <p:nvPr/>
        </p:nvSpPr>
        <p:spPr>
          <a:xfrm>
            <a:off x="1258981" y="4050073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63" name="Tabelle 53">
            <a:extLst>
              <a:ext uri="{FF2B5EF4-FFF2-40B4-BE49-F238E27FC236}">
                <a16:creationId xmlns:a16="http://schemas.microsoft.com/office/drawing/2014/main" id="{3E59617C-A738-4406-B5C3-63B3879583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23562" y="4138400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4" name="Shape 181">
            <a:extLst>
              <a:ext uri="{FF2B5EF4-FFF2-40B4-BE49-F238E27FC236}">
                <a16:creationId xmlns:a16="http://schemas.microsoft.com/office/drawing/2014/main" id="{38E2BF41-11DE-49DD-B224-93A54ECE8D5E}"/>
              </a:ext>
            </a:extLst>
          </p:cNvPr>
          <p:cNvSpPr/>
          <p:nvPr/>
        </p:nvSpPr>
        <p:spPr>
          <a:xfrm>
            <a:off x="2657544" y="4053519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65" name="Tabelle 53">
            <a:extLst>
              <a:ext uri="{FF2B5EF4-FFF2-40B4-BE49-F238E27FC236}">
                <a16:creationId xmlns:a16="http://schemas.microsoft.com/office/drawing/2014/main" id="{1C66CE9C-4F4F-491B-99EC-D0D0EB4FBE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22125" y="4141846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E8224891-36B3-4F51-909B-B773738C8004}"/>
              </a:ext>
            </a:extLst>
          </p:cNvPr>
          <p:cNvSpPr/>
          <p:nvPr/>
        </p:nvSpPr>
        <p:spPr>
          <a:xfrm>
            <a:off x="3969777" y="2832742"/>
            <a:ext cx="427228" cy="61752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8" name="Gerade Verbindung mit Pfeil 88">
            <a:extLst>
              <a:ext uri="{FF2B5EF4-FFF2-40B4-BE49-F238E27FC236}">
                <a16:creationId xmlns:a16="http://schemas.microsoft.com/office/drawing/2014/main" id="{0F9F3062-C835-4FC8-9D28-5A07D640E001}"/>
              </a:ext>
            </a:extLst>
          </p:cNvPr>
          <p:cNvCxnSpPr/>
          <p:nvPr/>
        </p:nvCxnSpPr>
        <p:spPr>
          <a:xfrm flipV="1">
            <a:off x="5670426" y="2427734"/>
            <a:ext cx="1282144" cy="19209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88">
            <a:extLst>
              <a:ext uri="{FF2B5EF4-FFF2-40B4-BE49-F238E27FC236}">
                <a16:creationId xmlns:a16="http://schemas.microsoft.com/office/drawing/2014/main" id="{0BB86D20-CB39-41B9-BAB8-8C75AC6FD632}"/>
              </a:ext>
            </a:extLst>
          </p:cNvPr>
          <p:cNvCxnSpPr>
            <a:cxnSpLocks/>
          </p:cNvCxnSpPr>
          <p:nvPr/>
        </p:nvCxnSpPr>
        <p:spPr>
          <a:xfrm>
            <a:off x="5849523" y="4299462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88">
            <a:extLst>
              <a:ext uri="{FF2B5EF4-FFF2-40B4-BE49-F238E27FC236}">
                <a16:creationId xmlns:a16="http://schemas.microsoft.com/office/drawing/2014/main" id="{5F76EB53-DA53-46C6-9961-0F71CAFE8D03}"/>
              </a:ext>
            </a:extLst>
          </p:cNvPr>
          <p:cNvCxnSpPr/>
          <p:nvPr/>
        </p:nvCxnSpPr>
        <p:spPr>
          <a:xfrm flipV="1">
            <a:off x="5620923" y="3604770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88">
            <a:extLst>
              <a:ext uri="{FF2B5EF4-FFF2-40B4-BE49-F238E27FC236}">
                <a16:creationId xmlns:a16="http://schemas.microsoft.com/office/drawing/2014/main" id="{4C1039BE-10FA-480F-ADF0-0DE98E2415AC}"/>
              </a:ext>
            </a:extLst>
          </p:cNvPr>
          <p:cNvCxnSpPr/>
          <p:nvPr/>
        </p:nvCxnSpPr>
        <p:spPr>
          <a:xfrm flipV="1">
            <a:off x="5588791" y="2658945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88">
            <a:extLst>
              <a:ext uri="{FF2B5EF4-FFF2-40B4-BE49-F238E27FC236}">
                <a16:creationId xmlns:a16="http://schemas.microsoft.com/office/drawing/2014/main" id="{8B2EABCA-42BB-42FF-96B1-D4ACBD6E3CFD}"/>
              </a:ext>
            </a:extLst>
          </p:cNvPr>
          <p:cNvCxnSpPr/>
          <p:nvPr/>
        </p:nvCxnSpPr>
        <p:spPr>
          <a:xfrm flipV="1">
            <a:off x="6952570" y="2658945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88">
            <a:extLst>
              <a:ext uri="{FF2B5EF4-FFF2-40B4-BE49-F238E27FC236}">
                <a16:creationId xmlns:a16="http://schemas.microsoft.com/office/drawing/2014/main" id="{75505F17-0FEC-4947-B870-50BD709A8DFF}"/>
              </a:ext>
            </a:extLst>
          </p:cNvPr>
          <p:cNvCxnSpPr/>
          <p:nvPr/>
        </p:nvCxnSpPr>
        <p:spPr>
          <a:xfrm>
            <a:off x="5800021" y="3371394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88">
            <a:extLst>
              <a:ext uri="{FF2B5EF4-FFF2-40B4-BE49-F238E27FC236}">
                <a16:creationId xmlns:a16="http://schemas.microsoft.com/office/drawing/2014/main" id="{4C3DFC4E-9E60-435D-B59A-1A23F29E3C2E}"/>
              </a:ext>
            </a:extLst>
          </p:cNvPr>
          <p:cNvCxnSpPr/>
          <p:nvPr/>
        </p:nvCxnSpPr>
        <p:spPr>
          <a:xfrm>
            <a:off x="5817391" y="2453211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Shape 42">
            <a:extLst>
              <a:ext uri="{FF2B5EF4-FFF2-40B4-BE49-F238E27FC236}">
                <a16:creationId xmlns:a16="http://schemas.microsoft.com/office/drawing/2014/main" id="{2B176EF2-C16E-4521-9DF7-52F21CE3E3F2}"/>
              </a:ext>
            </a:extLst>
          </p:cNvPr>
          <p:cNvSpPr txBox="1">
            <a:spLocks/>
          </p:cNvSpPr>
          <p:nvPr/>
        </p:nvSpPr>
        <p:spPr>
          <a:xfrm>
            <a:off x="5325447" y="4167907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6" name="Shape 181">
            <a:extLst>
              <a:ext uri="{FF2B5EF4-FFF2-40B4-BE49-F238E27FC236}">
                <a16:creationId xmlns:a16="http://schemas.microsoft.com/office/drawing/2014/main" id="{A4D8863F-00CF-4C47-9382-CC77B38CA9EE}"/>
              </a:ext>
            </a:extLst>
          </p:cNvPr>
          <p:cNvSpPr/>
          <p:nvPr/>
        </p:nvSpPr>
        <p:spPr>
          <a:xfrm>
            <a:off x="5360191" y="2211710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77" name="Shape 42">
            <a:extLst>
              <a:ext uri="{FF2B5EF4-FFF2-40B4-BE49-F238E27FC236}">
                <a16:creationId xmlns:a16="http://schemas.microsoft.com/office/drawing/2014/main" id="{88A7FCFE-D4D9-49DC-814D-FB57C1E86905}"/>
              </a:ext>
            </a:extLst>
          </p:cNvPr>
          <p:cNvSpPr txBox="1">
            <a:spLocks/>
          </p:cNvSpPr>
          <p:nvPr/>
        </p:nvSpPr>
        <p:spPr>
          <a:xfrm>
            <a:off x="6661099" y="2282185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graphicFrame>
        <p:nvGraphicFramePr>
          <p:cNvPr id="78" name="Tabelle 53">
            <a:extLst>
              <a:ext uri="{FF2B5EF4-FFF2-40B4-BE49-F238E27FC236}">
                <a16:creationId xmlns:a16="http://schemas.microsoft.com/office/drawing/2014/main" id="{92CDE630-18F4-4D1E-A11E-43B8EF7697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24772" y="2300037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9" name="Shape 181">
            <a:extLst>
              <a:ext uri="{FF2B5EF4-FFF2-40B4-BE49-F238E27FC236}">
                <a16:creationId xmlns:a16="http://schemas.microsoft.com/office/drawing/2014/main" id="{DC784D43-C0EE-40BF-80CF-F5C147A0D189}"/>
              </a:ext>
            </a:extLst>
          </p:cNvPr>
          <p:cNvSpPr/>
          <p:nvPr/>
        </p:nvSpPr>
        <p:spPr>
          <a:xfrm>
            <a:off x="6756174" y="2211710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80" name="Tabelle 53">
            <a:extLst>
              <a:ext uri="{FF2B5EF4-FFF2-40B4-BE49-F238E27FC236}">
                <a16:creationId xmlns:a16="http://schemas.microsoft.com/office/drawing/2014/main" id="{EA930B03-A7F0-45B0-85CD-33A7ACB23D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20755" y="2300037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1" name="Shape 181">
            <a:extLst>
              <a:ext uri="{FF2B5EF4-FFF2-40B4-BE49-F238E27FC236}">
                <a16:creationId xmlns:a16="http://schemas.microsoft.com/office/drawing/2014/main" id="{479227DE-F150-40DA-A665-F3F0A363FF57}"/>
              </a:ext>
            </a:extLst>
          </p:cNvPr>
          <p:cNvSpPr/>
          <p:nvPr/>
        </p:nvSpPr>
        <p:spPr>
          <a:xfrm>
            <a:off x="5360191" y="3109555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82" name="Tabelle 53">
            <a:extLst>
              <a:ext uri="{FF2B5EF4-FFF2-40B4-BE49-F238E27FC236}">
                <a16:creationId xmlns:a16="http://schemas.microsoft.com/office/drawing/2014/main" id="{8952B9C9-8309-454B-9687-C35EE0F7FCD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24772" y="3197882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3" name="Shape 181">
            <a:extLst>
              <a:ext uri="{FF2B5EF4-FFF2-40B4-BE49-F238E27FC236}">
                <a16:creationId xmlns:a16="http://schemas.microsoft.com/office/drawing/2014/main" id="{CE8365B6-0E6B-4BA9-A398-A63669554659}"/>
              </a:ext>
            </a:extLst>
          </p:cNvPr>
          <p:cNvSpPr/>
          <p:nvPr/>
        </p:nvSpPr>
        <p:spPr>
          <a:xfrm>
            <a:off x="6741759" y="3128373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84" name="Tabelle 53">
            <a:extLst>
              <a:ext uri="{FF2B5EF4-FFF2-40B4-BE49-F238E27FC236}">
                <a16:creationId xmlns:a16="http://schemas.microsoft.com/office/drawing/2014/main" id="{558AE0C2-1273-411D-BC8A-7A79F1D9AFC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06340" y="3216700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5" name="Shape 181">
            <a:extLst>
              <a:ext uri="{FF2B5EF4-FFF2-40B4-BE49-F238E27FC236}">
                <a16:creationId xmlns:a16="http://schemas.microsoft.com/office/drawing/2014/main" id="{1BB2786F-3C67-44A4-9BE7-57D6EA687DD8}"/>
              </a:ext>
            </a:extLst>
          </p:cNvPr>
          <p:cNvSpPr/>
          <p:nvPr/>
        </p:nvSpPr>
        <p:spPr>
          <a:xfrm>
            <a:off x="5383782" y="4075550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86" name="Tabelle 53">
            <a:extLst>
              <a:ext uri="{FF2B5EF4-FFF2-40B4-BE49-F238E27FC236}">
                <a16:creationId xmlns:a16="http://schemas.microsoft.com/office/drawing/2014/main" id="{16DCF944-E372-4C2D-A74C-BB12B8703DF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48363" y="4163877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7" name="Shape 181">
            <a:extLst>
              <a:ext uri="{FF2B5EF4-FFF2-40B4-BE49-F238E27FC236}">
                <a16:creationId xmlns:a16="http://schemas.microsoft.com/office/drawing/2014/main" id="{5829C4BD-B913-4AE6-8605-0F1F68CDF0E5}"/>
              </a:ext>
            </a:extLst>
          </p:cNvPr>
          <p:cNvSpPr/>
          <p:nvPr/>
        </p:nvSpPr>
        <p:spPr>
          <a:xfrm>
            <a:off x="6782345" y="4078996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88" name="Tabelle 53">
            <a:extLst>
              <a:ext uri="{FF2B5EF4-FFF2-40B4-BE49-F238E27FC236}">
                <a16:creationId xmlns:a16="http://schemas.microsoft.com/office/drawing/2014/main" id="{713AAF5A-5266-4DC3-B9FC-79B3E84E3AA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46926" y="4167323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84013C8-F361-4BA7-BEF0-CB0CDD682751}"/>
              </a:ext>
            </a:extLst>
          </p:cNvPr>
          <p:cNvSpPr/>
          <p:nvPr/>
        </p:nvSpPr>
        <p:spPr>
          <a:xfrm>
            <a:off x="5566558" y="2450342"/>
            <a:ext cx="1100094" cy="1672698"/>
          </a:xfrm>
          <a:custGeom>
            <a:avLst/>
            <a:gdLst>
              <a:gd name="connsiteX0" fmla="*/ 47601 w 1100094"/>
              <a:gd name="connsiteY0" fmla="*/ 1672698 h 1672698"/>
              <a:gd name="connsiteX1" fmla="*/ 122246 w 1100094"/>
              <a:gd name="connsiteY1" fmla="*/ 273107 h 1672698"/>
              <a:gd name="connsiteX2" fmla="*/ 1100094 w 1100094"/>
              <a:gd name="connsiteY2" fmla="*/ 653 h 167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094" h="1672698">
                <a:moveTo>
                  <a:pt x="47601" y="1672698"/>
                </a:moveTo>
                <a:cubicBezTo>
                  <a:pt x="-2784" y="1112239"/>
                  <a:pt x="-53169" y="551781"/>
                  <a:pt x="122246" y="273107"/>
                </a:cubicBezTo>
                <a:cubicBezTo>
                  <a:pt x="297661" y="-5567"/>
                  <a:pt x="698877" y="-2457"/>
                  <a:pt x="1100094" y="653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Gewitterblitz 122">
            <a:extLst>
              <a:ext uri="{FF2B5EF4-FFF2-40B4-BE49-F238E27FC236}">
                <a16:creationId xmlns:a16="http://schemas.microsoft.com/office/drawing/2014/main" id="{C5CAC8CE-60CB-4DE2-A570-9ED3FD633B05}"/>
              </a:ext>
            </a:extLst>
          </p:cNvPr>
          <p:cNvSpPr/>
          <p:nvPr/>
        </p:nvSpPr>
        <p:spPr>
          <a:xfrm rot="20568435">
            <a:off x="5354204" y="3772439"/>
            <a:ext cx="417406" cy="316407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F0A132A2-9FDD-46E4-A630-FB29EEF28A7B}"/>
              </a:ext>
            </a:extLst>
          </p:cNvPr>
          <p:cNvSpPr/>
          <p:nvPr/>
        </p:nvSpPr>
        <p:spPr>
          <a:xfrm rot="16049017" flipV="1">
            <a:off x="5543174" y="2938417"/>
            <a:ext cx="1687743" cy="1281752"/>
          </a:xfrm>
          <a:custGeom>
            <a:avLst/>
            <a:gdLst>
              <a:gd name="connsiteX0" fmla="*/ 47601 w 1100094"/>
              <a:gd name="connsiteY0" fmla="*/ 1672698 h 1672698"/>
              <a:gd name="connsiteX1" fmla="*/ 122246 w 1100094"/>
              <a:gd name="connsiteY1" fmla="*/ 273107 h 1672698"/>
              <a:gd name="connsiteX2" fmla="*/ 1100094 w 1100094"/>
              <a:gd name="connsiteY2" fmla="*/ 653 h 167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094" h="1672698">
                <a:moveTo>
                  <a:pt x="47601" y="1672698"/>
                </a:moveTo>
                <a:cubicBezTo>
                  <a:pt x="-2784" y="1112239"/>
                  <a:pt x="-53169" y="551781"/>
                  <a:pt x="122246" y="273107"/>
                </a:cubicBezTo>
                <a:cubicBezTo>
                  <a:pt x="297661" y="-5567"/>
                  <a:pt x="698877" y="-2457"/>
                  <a:pt x="1100094" y="653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Cloud Callout 54">
            <a:extLst>
              <a:ext uri="{FF2B5EF4-FFF2-40B4-BE49-F238E27FC236}">
                <a16:creationId xmlns:a16="http://schemas.microsoft.com/office/drawing/2014/main" id="{CB9D2749-75AA-4870-9CF8-E08EAD289B5A}"/>
              </a:ext>
            </a:extLst>
          </p:cNvPr>
          <p:cNvSpPr/>
          <p:nvPr/>
        </p:nvSpPr>
        <p:spPr bwMode="auto">
          <a:xfrm>
            <a:off x="1341016" y="4604863"/>
            <a:ext cx="1842487" cy="432048"/>
          </a:xfrm>
          <a:prstGeom prst="cloudCallout">
            <a:avLst>
              <a:gd name="adj1" fmla="val -27346"/>
              <a:gd name="adj2" fmla="val -78109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T" sz="1600" dirty="0">
                <a:latin typeface="Calibri" pitchFamily="34" charset="0"/>
                <a:cs typeface="Calibri" pitchFamily="34" charset="0"/>
              </a:rPr>
              <a:t>i</a:t>
            </a:r>
            <a:r>
              <a:rPr lang="de-DE" sz="16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</a:t>
            </a:r>
            <a:r>
              <a:rPr lang="en-AT" sz="16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x </a:t>
            </a:r>
            <a:r>
              <a:rPr lang="en-AT" sz="16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</a:t>
            </a:r>
            <a:r>
              <a:rPr lang="en-AT" sz="1600" dirty="0" err="1">
                <a:latin typeface="Calibri" pitchFamily="34" charset="0"/>
                <a:cs typeface="Calibri" pitchFamily="34" charset="0"/>
              </a:rPr>
              <a:t>wd</a:t>
            </a:r>
            <a:r>
              <a:rPr lang="en-AT" sz="1600" dirty="0">
                <a:latin typeface="Calibri" pitchFamily="34" charset="0"/>
                <a:cs typeface="Calibri" pitchFamily="34" charset="0"/>
              </a:rPr>
              <a:t> to </a:t>
            </a:r>
            <a:r>
              <a:rPr lang="de-DE" sz="1600" dirty="0">
                <a:latin typeface="Calibri" pitchFamily="34" charset="0"/>
                <a:cs typeface="Calibri" pitchFamily="34" charset="0"/>
              </a:rPr>
              <a:t>y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6" name="Rectangle 21">
            <a:extLst>
              <a:ext uri="{FF2B5EF4-FFF2-40B4-BE49-F238E27FC236}">
                <a16:creationId xmlns:a16="http://schemas.microsoft.com/office/drawing/2014/main" id="{0974074A-5DB8-41AE-9A81-F8F955806C95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13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712968"/>
      </p:ext>
    </p:extLst>
  </p:cSld>
  <p:clrMapOvr>
    <a:masterClrMapping/>
  </p:clrMapOvr>
  <p:transition spd="slow">
    <p:cut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hape 175"/>
          <p:cNvCxnSpPr/>
          <p:nvPr/>
        </p:nvCxnSpPr>
        <p:spPr>
          <a:xfrm flipH="1" flipV="1">
            <a:off x="2377521" y="3004081"/>
            <a:ext cx="546928" cy="923196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323528" y="24329"/>
            <a:ext cx="8229600" cy="857250"/>
          </a:xfrm>
        </p:spPr>
        <p:txBody>
          <a:bodyPr/>
          <a:lstStyle/>
          <a:p>
            <a:r>
              <a:rPr lang="de-DE" dirty="0" err="1"/>
              <a:t>Responsibilities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Sysadmin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0490" y="1197885"/>
            <a:ext cx="4118328" cy="37264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Sysadmin</a:t>
            </a:r>
            <a:r>
              <a:rPr lang="de-DE" sz="1800" dirty="0"/>
              <a:t> </a:t>
            </a:r>
            <a:r>
              <a:rPr lang="de-DE" sz="1800" dirty="0" err="1"/>
              <a:t>responsible</a:t>
            </a:r>
            <a:r>
              <a:rPr lang="de-DE" sz="1800" dirty="0"/>
              <a:t> for:</a:t>
            </a:r>
          </a:p>
          <a:p>
            <a:r>
              <a:rPr lang="de-DE" sz="1800" b="1" dirty="0" err="1"/>
              <a:t>Reachability</a:t>
            </a:r>
            <a:r>
              <a:rPr lang="de-DE" sz="1800" b="1" dirty="0"/>
              <a:t>:</a:t>
            </a:r>
            <a:r>
              <a:rPr lang="de-DE" sz="1800" dirty="0"/>
              <a:t> Can </a:t>
            </a:r>
            <a:r>
              <a:rPr lang="de-DE" sz="1800" dirty="0" err="1"/>
              <a:t>traffic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ingress</a:t>
            </a:r>
            <a:r>
              <a:rPr lang="de-DE" sz="1800" dirty="0"/>
              <a:t> </a:t>
            </a:r>
            <a:r>
              <a:rPr lang="de-DE" sz="1800" dirty="0" err="1"/>
              <a:t>port</a:t>
            </a:r>
            <a:r>
              <a:rPr lang="de-DE" sz="1800" dirty="0"/>
              <a:t> A </a:t>
            </a:r>
            <a:r>
              <a:rPr lang="de-DE" sz="1800" dirty="0" err="1"/>
              <a:t>reach</a:t>
            </a:r>
            <a:r>
              <a:rPr lang="de-DE" sz="1800" dirty="0"/>
              <a:t> </a:t>
            </a:r>
            <a:r>
              <a:rPr lang="de-DE" sz="1800" dirty="0" err="1"/>
              <a:t>egress</a:t>
            </a:r>
            <a:r>
              <a:rPr lang="de-DE" sz="1800" dirty="0"/>
              <a:t> </a:t>
            </a:r>
            <a:r>
              <a:rPr lang="de-DE" sz="1800" dirty="0" err="1"/>
              <a:t>port</a:t>
            </a:r>
            <a:r>
              <a:rPr lang="de-DE" sz="1800" dirty="0"/>
              <a:t> B?</a:t>
            </a:r>
          </a:p>
          <a:p>
            <a:r>
              <a:rPr lang="de-DE" sz="1800" b="1" dirty="0"/>
              <a:t>Loop-</a:t>
            </a:r>
            <a:r>
              <a:rPr lang="de-DE" sz="1800" b="1" dirty="0" err="1"/>
              <a:t>freedom</a:t>
            </a:r>
            <a:r>
              <a:rPr lang="de-DE" sz="1800" b="1" dirty="0"/>
              <a:t>:</a:t>
            </a:r>
            <a:r>
              <a:rPr lang="de-DE" sz="1800" dirty="0"/>
              <a:t> Are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routes</a:t>
            </a:r>
            <a:r>
              <a:rPr lang="de-DE" sz="1800" dirty="0"/>
              <a:t> </a:t>
            </a:r>
            <a:r>
              <a:rPr lang="de-DE" sz="1800" dirty="0" err="1"/>
              <a:t>implied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forwarding</a:t>
            </a:r>
            <a:r>
              <a:rPr lang="de-DE" sz="1800" dirty="0"/>
              <a:t> </a:t>
            </a:r>
            <a:r>
              <a:rPr lang="de-DE" sz="1800" dirty="0" err="1"/>
              <a:t>rules</a:t>
            </a:r>
            <a:r>
              <a:rPr lang="de-DE" sz="1800" dirty="0"/>
              <a:t> loop-</a:t>
            </a:r>
            <a:r>
              <a:rPr lang="de-DE" sz="1800" dirty="0" err="1"/>
              <a:t>free</a:t>
            </a:r>
            <a:r>
              <a:rPr lang="de-DE" sz="1800" dirty="0"/>
              <a:t>?</a:t>
            </a:r>
          </a:p>
          <a:p>
            <a:r>
              <a:rPr lang="de-DE" sz="1800" b="1" dirty="0" err="1"/>
              <a:t>Policy</a:t>
            </a:r>
            <a:r>
              <a:rPr lang="de-DE" sz="1800" b="1" dirty="0"/>
              <a:t>: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ensured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traffic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A </a:t>
            </a:r>
            <a:r>
              <a:rPr lang="de-DE" sz="1800" dirty="0" err="1"/>
              <a:t>to</a:t>
            </a:r>
            <a:r>
              <a:rPr lang="de-DE" sz="1800" dirty="0"/>
              <a:t> B </a:t>
            </a:r>
            <a:r>
              <a:rPr lang="de-DE" sz="1800" dirty="0" err="1"/>
              <a:t>never</a:t>
            </a:r>
            <a:r>
              <a:rPr lang="de-DE" sz="1800" dirty="0"/>
              <a:t> </a:t>
            </a:r>
            <a:r>
              <a:rPr lang="de-DE" sz="1800" dirty="0" err="1"/>
              <a:t>goes</a:t>
            </a:r>
            <a:r>
              <a:rPr lang="de-DE" sz="1800" dirty="0"/>
              <a:t> via C?</a:t>
            </a:r>
          </a:p>
          <a:p>
            <a:r>
              <a:rPr lang="de-DE" sz="1800" b="1" dirty="0" err="1"/>
              <a:t>Waypoint</a:t>
            </a:r>
            <a:r>
              <a:rPr lang="de-DE" sz="1800" b="1" dirty="0"/>
              <a:t> </a:t>
            </a:r>
            <a:r>
              <a:rPr lang="de-DE" sz="1800" b="1" dirty="0" err="1"/>
              <a:t>enforcement</a:t>
            </a:r>
            <a:r>
              <a:rPr lang="de-DE" sz="1800" b="1" dirty="0"/>
              <a:t>: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ensured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traffic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A </a:t>
            </a:r>
            <a:r>
              <a:rPr lang="de-DE" sz="1800" dirty="0" err="1"/>
              <a:t>to</a:t>
            </a:r>
            <a:r>
              <a:rPr lang="de-DE" sz="1800" dirty="0"/>
              <a:t> B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always</a:t>
            </a:r>
            <a:r>
              <a:rPr lang="de-DE" sz="1800" dirty="0"/>
              <a:t> </a:t>
            </a:r>
            <a:r>
              <a:rPr lang="de-DE" sz="1800" dirty="0" err="1"/>
              <a:t>routed</a:t>
            </a:r>
            <a:r>
              <a:rPr lang="de-DE" sz="1800" dirty="0"/>
              <a:t> via a </a:t>
            </a:r>
            <a:r>
              <a:rPr lang="de-DE" sz="1800" dirty="0" err="1"/>
              <a:t>node</a:t>
            </a:r>
            <a:r>
              <a:rPr lang="de-DE" sz="1800" dirty="0"/>
              <a:t> C (e.g., </a:t>
            </a:r>
            <a:r>
              <a:rPr lang="de-DE" sz="1800" dirty="0" err="1"/>
              <a:t>intrusion</a:t>
            </a:r>
            <a:r>
              <a:rPr lang="de-DE" sz="1800" dirty="0"/>
              <a:t> </a:t>
            </a:r>
            <a:r>
              <a:rPr lang="de-DE" sz="1800" dirty="0" err="1"/>
              <a:t>detection</a:t>
            </a:r>
            <a:r>
              <a:rPr lang="de-DE" sz="1800" dirty="0"/>
              <a:t> </a:t>
            </a:r>
            <a:r>
              <a:rPr lang="de-DE" sz="1800" dirty="0" err="1"/>
              <a:t>system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a </a:t>
            </a:r>
            <a:r>
              <a:rPr lang="de-DE" sz="1800" dirty="0" err="1"/>
              <a:t>firewall</a:t>
            </a:r>
            <a:r>
              <a:rPr lang="de-DE" sz="1800" dirty="0"/>
              <a:t>)?</a:t>
            </a:r>
          </a:p>
        </p:txBody>
      </p:sp>
      <p:cxnSp>
        <p:nvCxnSpPr>
          <p:cNvPr id="81" name="Shape 168"/>
          <p:cNvCxnSpPr/>
          <p:nvPr/>
        </p:nvCxnSpPr>
        <p:spPr>
          <a:xfrm>
            <a:off x="3333022" y="2253399"/>
            <a:ext cx="364826" cy="923057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Shape 174"/>
          <p:cNvCxnSpPr/>
          <p:nvPr/>
        </p:nvCxnSpPr>
        <p:spPr>
          <a:xfrm flipH="1">
            <a:off x="2478015" y="2257372"/>
            <a:ext cx="851611" cy="687818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Shape 175"/>
          <p:cNvCxnSpPr>
            <a:endCxn id="84" idx="1"/>
          </p:cNvCxnSpPr>
          <p:nvPr/>
        </p:nvCxnSpPr>
        <p:spPr>
          <a:xfrm flipV="1">
            <a:off x="3032174" y="3343953"/>
            <a:ext cx="436234" cy="408027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Shape 181"/>
          <p:cNvSpPr/>
          <p:nvPr/>
        </p:nvSpPr>
        <p:spPr>
          <a:xfrm>
            <a:off x="3468407" y="3115353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cxnSp>
        <p:nvCxnSpPr>
          <p:cNvPr id="85" name="Shape 168"/>
          <p:cNvCxnSpPr/>
          <p:nvPr/>
        </p:nvCxnSpPr>
        <p:spPr>
          <a:xfrm flipH="1" flipV="1">
            <a:off x="2698245" y="1996889"/>
            <a:ext cx="749077" cy="370811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Shape 168"/>
          <p:cNvCxnSpPr/>
          <p:nvPr/>
        </p:nvCxnSpPr>
        <p:spPr>
          <a:xfrm flipV="1">
            <a:off x="2430600" y="2036028"/>
            <a:ext cx="324302" cy="991781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Shape 181"/>
          <p:cNvSpPr/>
          <p:nvPr/>
        </p:nvSpPr>
        <p:spPr>
          <a:xfrm>
            <a:off x="3214304" y="2060706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90" name="Shape 181"/>
          <p:cNvSpPr/>
          <p:nvPr/>
        </p:nvSpPr>
        <p:spPr>
          <a:xfrm>
            <a:off x="2239076" y="2737115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91" name="Shape 181"/>
          <p:cNvSpPr/>
          <p:nvPr/>
        </p:nvSpPr>
        <p:spPr>
          <a:xfrm>
            <a:off x="2595473" y="1798986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graphicFrame>
        <p:nvGraphicFramePr>
          <p:cNvPr id="93" name="Tabelle 67"/>
          <p:cNvGraphicFramePr>
            <a:graphicFrameLocks noGrp="1"/>
          </p:cNvGraphicFramePr>
          <p:nvPr>
            <p:extLst/>
          </p:nvPr>
        </p:nvGraphicFramePr>
        <p:xfrm>
          <a:off x="2177142" y="2764230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4" name="Tabelle 69"/>
          <p:cNvGraphicFramePr>
            <a:graphicFrameLocks noGrp="1"/>
          </p:cNvGraphicFramePr>
          <p:nvPr>
            <p:extLst/>
          </p:nvPr>
        </p:nvGraphicFramePr>
        <p:xfrm>
          <a:off x="2557178" y="1826037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5" name="Tabelle 70"/>
          <p:cNvGraphicFramePr>
            <a:graphicFrameLocks noGrp="1"/>
          </p:cNvGraphicFramePr>
          <p:nvPr>
            <p:extLst/>
          </p:nvPr>
        </p:nvGraphicFramePr>
        <p:xfrm>
          <a:off x="3176812" y="2070443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6" name="Tabelle 71"/>
          <p:cNvGraphicFramePr>
            <a:graphicFrameLocks noGrp="1"/>
          </p:cNvGraphicFramePr>
          <p:nvPr>
            <p:extLst/>
          </p:nvPr>
        </p:nvGraphicFramePr>
        <p:xfrm>
          <a:off x="3421352" y="3161073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8" name="Shape 175"/>
          <p:cNvCxnSpPr/>
          <p:nvPr/>
        </p:nvCxnSpPr>
        <p:spPr>
          <a:xfrm flipH="1">
            <a:off x="2167611" y="3194315"/>
            <a:ext cx="92624" cy="149638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Shape 175"/>
          <p:cNvCxnSpPr/>
          <p:nvPr/>
        </p:nvCxnSpPr>
        <p:spPr>
          <a:xfrm flipH="1">
            <a:off x="3371944" y="1902947"/>
            <a:ext cx="94908" cy="141452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Shape 42"/>
          <p:cNvSpPr txBox="1">
            <a:spLocks/>
          </p:cNvSpPr>
          <p:nvPr/>
        </p:nvSpPr>
        <p:spPr>
          <a:xfrm>
            <a:off x="1859794" y="3305914"/>
            <a:ext cx="517727" cy="29499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A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1" name="Shape 42"/>
          <p:cNvSpPr txBox="1">
            <a:spLocks/>
          </p:cNvSpPr>
          <p:nvPr/>
        </p:nvSpPr>
        <p:spPr>
          <a:xfrm>
            <a:off x="3269254" y="1699551"/>
            <a:ext cx="517727" cy="29499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B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2" name="Shape 42"/>
          <p:cNvSpPr txBox="1">
            <a:spLocks/>
          </p:cNvSpPr>
          <p:nvPr/>
        </p:nvSpPr>
        <p:spPr>
          <a:xfrm>
            <a:off x="3371944" y="3664983"/>
            <a:ext cx="517727" cy="29499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C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03" name="Shape 181"/>
          <p:cNvSpPr/>
          <p:nvPr/>
        </p:nvSpPr>
        <p:spPr>
          <a:xfrm>
            <a:off x="2737273" y="3647127"/>
            <a:ext cx="342900" cy="4572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graphicFrame>
        <p:nvGraphicFramePr>
          <p:cNvPr id="104" name="Tabelle 67"/>
          <p:cNvGraphicFramePr>
            <a:graphicFrameLocks noGrp="1"/>
          </p:cNvGraphicFramePr>
          <p:nvPr>
            <p:extLst/>
          </p:nvPr>
        </p:nvGraphicFramePr>
        <p:xfrm>
          <a:off x="2675339" y="3674242"/>
          <a:ext cx="437010" cy="396240"/>
        </p:xfrm>
        <a:graphic>
          <a:graphicData uri="http://schemas.openxmlformats.org/drawingml/2006/table">
            <a:tbl>
              <a:tblPr firstRow="1" bandRow="1"/>
              <a:tblGrid>
                <a:gridCol w="21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" name="Picture 2" descr="Image result for firew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402" y="3167609"/>
            <a:ext cx="540754" cy="37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operator clipart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6847" y="2630519"/>
            <a:ext cx="1016608" cy="101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hteckige Legende 35"/>
          <p:cNvSpPr/>
          <p:nvPr/>
        </p:nvSpPr>
        <p:spPr bwMode="auto">
          <a:xfrm>
            <a:off x="3544404" y="3928675"/>
            <a:ext cx="903622" cy="318837"/>
          </a:xfrm>
          <a:prstGeom prst="wedgeRectCallout">
            <a:avLst>
              <a:gd name="adj1" fmla="val 4334"/>
              <a:gd name="adj2" fmla="val -145792"/>
            </a:avLst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latin typeface="Calibri" panose="020F0502020204030204" pitchFamily="34" charset="0"/>
              </a:rPr>
              <a:t>E.g. IDS</a:t>
            </a:r>
          </a:p>
        </p:txBody>
      </p:sp>
      <p:sp>
        <p:nvSpPr>
          <p:cNvPr id="37" name="Gewitterblitz 2"/>
          <p:cNvSpPr/>
          <p:nvPr/>
        </p:nvSpPr>
        <p:spPr>
          <a:xfrm>
            <a:off x="3115646" y="3345001"/>
            <a:ext cx="204788" cy="381000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38" name="Gewitterblitz 2"/>
          <p:cNvSpPr/>
          <p:nvPr/>
        </p:nvSpPr>
        <p:spPr>
          <a:xfrm>
            <a:off x="2813589" y="2424826"/>
            <a:ext cx="204788" cy="381000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39" name="Text Placeholder 2"/>
          <p:cNvSpPr txBox="1">
            <a:spLocks/>
          </p:cNvSpPr>
          <p:nvPr/>
        </p:nvSpPr>
        <p:spPr>
          <a:xfrm>
            <a:off x="34209" y="4501419"/>
            <a:ext cx="4792781" cy="209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8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and </a:t>
            </a:r>
            <a:r>
              <a:rPr lang="de-DE" sz="1800" b="1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everything</a:t>
            </a:r>
            <a:r>
              <a:rPr lang="de-DE" sz="18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b="1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</a:t>
            </a:r>
            <a:r>
              <a:rPr lang="de-DE" sz="18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b="1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</a:t>
            </a:r>
            <a:r>
              <a:rPr lang="de-DE" sz="18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multiple </a:t>
            </a:r>
            <a:r>
              <a:rPr lang="de-DE" sz="1800" b="1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failures</a:t>
            </a:r>
            <a:r>
              <a:rPr lang="de-DE" sz="18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?!</a:t>
            </a:r>
            <a:endParaRPr lang="de-DE" sz="1800" i="1" dirty="0">
              <a:solidFill>
                <a:srgbClr val="C00000"/>
              </a:solidFill>
            </a:endParaRPr>
          </a:p>
        </p:txBody>
      </p:sp>
      <p:sp>
        <p:nvSpPr>
          <p:cNvPr id="40" name="Wolkenförmige Legende 2"/>
          <p:cNvSpPr/>
          <p:nvPr/>
        </p:nvSpPr>
        <p:spPr>
          <a:xfrm>
            <a:off x="498753" y="359861"/>
            <a:ext cx="3757535" cy="1704371"/>
          </a:xfrm>
          <a:prstGeom prst="cloudCallout">
            <a:avLst>
              <a:gd name="adj1" fmla="val -29049"/>
              <a:gd name="adj2" fmla="val 77463"/>
            </a:avLst>
          </a:prstGeom>
          <a:solidFill>
            <a:srgbClr val="F9CA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Shape 175"/>
          <p:cNvCxnSpPr/>
          <p:nvPr/>
        </p:nvCxnSpPr>
        <p:spPr>
          <a:xfrm flipH="1">
            <a:off x="3722857" y="1462474"/>
            <a:ext cx="126544" cy="188602"/>
          </a:xfrm>
          <a:prstGeom prst="straightConnector1">
            <a:avLst/>
          </a:prstGeom>
          <a:noFill/>
          <a:ln w="952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Shape 42"/>
              <p:cNvSpPr txBox="1">
                <a:spLocks/>
              </p:cNvSpPr>
              <p:nvPr/>
            </p:nvSpPr>
            <p:spPr>
              <a:xfrm>
                <a:off x="897239" y="494422"/>
                <a:ext cx="2786163" cy="1097250"/>
              </a:xfrm>
              <a:prstGeom prst="rect">
                <a:avLst/>
              </a:prstGeom>
            </p:spPr>
            <p:txBody>
              <a:bodyPr lIns="91425" tIns="91425" rIns="91425" bIns="91425" anchor="b" anchorCtr="0">
                <a:noAutofit/>
              </a:bodyPr>
              <a:lstStyle>
                <a:defPPr marR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600" b="1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  <a:rtl val="0"/>
                  </a:defRPr>
                </a:lvl1pPr>
                <a:lvl2pPr marL="0" marR="0" indent="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None/>
                  <a:defRPr sz="3600" b="1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  <a:rtl val="0"/>
                  </a:defRPr>
                </a:lvl2pPr>
                <a:lvl3pPr marL="0" indent="228600">
                  <a:buClr>
                    <a:schemeClr val="dk1"/>
                  </a:buClr>
                  <a:buSzPct val="100000"/>
                  <a:buNone/>
                  <a:defRPr sz="3600" b="1">
                    <a:solidFill>
                      <a:schemeClr val="dk1"/>
                    </a:solidFill>
                  </a:defRPr>
                </a:lvl3pPr>
                <a:lvl4pPr marL="0" indent="228600">
                  <a:buClr>
                    <a:schemeClr val="dk1"/>
                  </a:buClr>
                  <a:buSzPct val="100000"/>
                  <a:buNone/>
                  <a:defRPr sz="3600" b="1">
                    <a:solidFill>
                      <a:schemeClr val="dk1"/>
                    </a:solidFill>
                  </a:defRPr>
                </a:lvl4pPr>
                <a:lvl5pPr marL="0" indent="228600">
                  <a:buClr>
                    <a:schemeClr val="dk1"/>
                  </a:buClr>
                  <a:buSzPct val="100000"/>
                  <a:buNone/>
                  <a:defRPr sz="3600" b="1">
                    <a:solidFill>
                      <a:schemeClr val="dk1"/>
                    </a:solidFill>
                  </a:defRPr>
                </a:lvl5pPr>
                <a:lvl6pPr marL="0" indent="228600">
                  <a:buClr>
                    <a:schemeClr val="dk1"/>
                  </a:buClr>
                  <a:buSzPct val="100000"/>
                  <a:buNone/>
                  <a:defRPr sz="3600" b="1">
                    <a:solidFill>
                      <a:schemeClr val="dk1"/>
                    </a:solidFill>
                  </a:defRPr>
                </a:lvl6pPr>
                <a:lvl7pPr marL="0" indent="228600">
                  <a:buClr>
                    <a:schemeClr val="dk1"/>
                  </a:buClr>
                  <a:buSzPct val="100000"/>
                  <a:buNone/>
                  <a:defRPr sz="3600" b="1">
                    <a:solidFill>
                      <a:schemeClr val="dk1"/>
                    </a:solidFill>
                  </a:defRPr>
                </a:lvl7pPr>
                <a:lvl8pPr marL="0" indent="228600">
                  <a:buClr>
                    <a:schemeClr val="dk1"/>
                  </a:buClr>
                  <a:buSzPct val="100000"/>
                  <a:buNone/>
                  <a:defRPr sz="3600" b="1">
                    <a:solidFill>
                      <a:schemeClr val="dk1"/>
                    </a:solidFill>
                  </a:defRPr>
                </a:lvl8pPr>
                <a:lvl9pPr marL="0" indent="228600">
                  <a:buClr>
                    <a:schemeClr val="dk1"/>
                  </a:buClr>
                  <a:buSzPct val="100000"/>
                  <a:buNone/>
                  <a:defRPr sz="3600" b="1">
                    <a:solidFill>
                      <a:schemeClr val="dk1"/>
                    </a:solidFill>
                  </a:defRPr>
                </a:lvl9pPr>
              </a:lstStyle>
              <a:p>
                <a:pPr algn="ctr"/>
                <a:r>
                  <a:rPr lang="de-CH" sz="2000" b="0" dirty="0">
                    <a:latin typeface="Calibri" panose="020F0502020204030204" pitchFamily="34" charset="0"/>
                  </a:rPr>
                  <a:t>k </a:t>
                </a:r>
                <a:r>
                  <a:rPr lang="de-CH" sz="2000" b="0" dirty="0" err="1">
                    <a:latin typeface="Calibri" panose="020F0502020204030204" pitchFamily="34" charset="0"/>
                  </a:rPr>
                  <a:t>failures</a:t>
                </a:r>
                <a:r>
                  <a:rPr lang="de-CH" sz="2000" b="0" dirty="0">
                    <a:latin typeface="Calibri" panose="020F0502020204030204" pitchFamily="34" charset="0"/>
                  </a:rPr>
                  <a:t> =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de-DE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de-DE" sz="2000" b="0" i="1" dirty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mr>
                      <m:mr>
                        <m:e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</m:m>
                    <m:r>
                      <a:rPr lang="de-DE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sz="2000" b="0" dirty="0">
                    <a:latin typeface="Calibri" panose="020F0502020204030204" pitchFamily="34" charset="0"/>
                  </a:rPr>
                  <a:t> </a:t>
                </a:r>
                <a:r>
                  <a:rPr lang="de-CH" sz="2000" b="0" dirty="0" err="1">
                    <a:latin typeface="Calibri" panose="020F0502020204030204" pitchFamily="34" charset="0"/>
                  </a:rPr>
                  <a:t>possibilities</a:t>
                </a:r>
                <a:endParaRPr lang="en" sz="2000" b="0" i="1" dirty="0">
                  <a:latin typeface="Calibri" panose="020F0502020204030204" pitchFamily="34" charset="0"/>
                  <a:sym typeface="Calibri"/>
                </a:endParaRPr>
              </a:p>
            </p:txBody>
          </p:sp>
        </mc:Choice>
        <mc:Fallback xmlns="">
          <p:sp>
            <p:nvSpPr>
              <p:cNvPr id="45" name="Shap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39" y="494422"/>
                <a:ext cx="2786163" cy="10972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2" descr="Image result for fis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7637">
            <a:off x="3063731" y="597766"/>
            <a:ext cx="651818" cy="65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Image result for skull transparent comic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82" y="852649"/>
            <a:ext cx="488775" cy="47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Lightning Bolt 1"/>
          <p:cNvSpPr/>
          <p:nvPr/>
        </p:nvSpPr>
        <p:spPr>
          <a:xfrm>
            <a:off x="1971607" y="1590841"/>
            <a:ext cx="806690" cy="243941"/>
          </a:xfrm>
          <a:prstGeom prst="lightningBol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163D24-DA8D-E247-A5AE-66ACA7CA960A}"/>
              </a:ext>
            </a:extLst>
          </p:cNvPr>
          <p:cNvSpPr txBox="1"/>
          <p:nvPr/>
        </p:nvSpPr>
        <p:spPr>
          <a:xfrm>
            <a:off x="4826990" y="4538815"/>
            <a:ext cx="352790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Generalization: service chaining!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4B9D865-C5DF-4A61-89F5-8550D24FF0A5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65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469277"/>
      </p:ext>
    </p:extLst>
  </p:cSld>
  <p:clrMapOvr>
    <a:masterClrMapping/>
  </p:clrMapOvr>
  <p:transition spd="slow">
    <p:cut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fik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681" y="2248480"/>
            <a:ext cx="1726517" cy="586364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867" y="948774"/>
            <a:ext cx="1188132" cy="1165001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849" y="2969550"/>
            <a:ext cx="1620180" cy="749603"/>
          </a:xfrm>
          <a:prstGeom prst="rect">
            <a:avLst/>
          </a:prstGeom>
        </p:spPr>
      </p:pic>
      <p:sp>
        <p:nvSpPr>
          <p:cNvPr id="60" name="Pfeil nach rechts 59"/>
          <p:cNvSpPr/>
          <p:nvPr/>
        </p:nvSpPr>
        <p:spPr>
          <a:xfrm>
            <a:off x="4065733" y="1018770"/>
            <a:ext cx="1686859" cy="86409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67" name="Shape 42"/>
          <p:cNvSpPr txBox="1">
            <a:spLocks/>
          </p:cNvSpPr>
          <p:nvPr/>
        </p:nvSpPr>
        <p:spPr>
          <a:xfrm>
            <a:off x="1763688" y="3847406"/>
            <a:ext cx="2294874" cy="72430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Router </a:t>
            </a:r>
            <a:r>
              <a:rPr lang="en-US" sz="150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</a:p>
          <a:p>
            <a:pPr algn="ctr"/>
            <a:r>
              <a:rPr lang="en-US" sz="15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(Cisco, Juniper, etc.)</a:t>
            </a:r>
            <a:endParaRPr lang="en" sz="1500" b="0" dirty="0">
              <a:solidFill>
                <a:schemeClr val="tx1"/>
              </a:solidFill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68" name="Shape 42"/>
          <p:cNvSpPr txBox="1">
            <a:spLocks/>
          </p:cNvSpPr>
          <p:nvPr/>
        </p:nvSpPr>
        <p:spPr>
          <a:xfrm flipH="1">
            <a:off x="5868144" y="4371950"/>
            <a:ext cx="2237297" cy="17275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 err="1">
                <a:latin typeface="Calibri" panose="020F0502020204030204" pitchFamily="34" charset="0"/>
              </a:rPr>
              <a:t>Pushdown</a:t>
            </a:r>
            <a:r>
              <a:rPr lang="de-CH" sz="1500" b="0" dirty="0">
                <a:latin typeface="Calibri" panose="020F0502020204030204" pitchFamily="34" charset="0"/>
              </a:rPr>
              <a:t> </a:t>
            </a:r>
            <a:r>
              <a:rPr lang="de-CH" sz="1500" b="0" dirty="0" err="1">
                <a:latin typeface="Calibri" panose="020F0502020204030204" pitchFamily="34" charset="0"/>
              </a:rPr>
              <a:t>Automaton</a:t>
            </a:r>
            <a:r>
              <a:rPr lang="de-CH" sz="1500" b="0" dirty="0">
                <a:latin typeface="Calibri" panose="020F0502020204030204" pitchFamily="34" charset="0"/>
              </a:rPr>
              <a:t> </a:t>
            </a:r>
            <a:r>
              <a:rPr lang="de-CH" sz="1500" b="0" dirty="0" err="1">
                <a:latin typeface="Calibri" panose="020F0502020204030204" pitchFamily="34" charset="0"/>
              </a:rPr>
              <a:t>and</a:t>
            </a:r>
            <a:r>
              <a:rPr lang="de-CH" sz="1500" b="0" dirty="0">
                <a:latin typeface="Calibri" panose="020F0502020204030204" pitchFamily="34" charset="0"/>
              </a:rPr>
              <a:t> </a:t>
            </a:r>
            <a:r>
              <a:rPr lang="en-US" sz="150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Prefix Rewriting Systems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69" name="Shape 42"/>
          <p:cNvSpPr txBox="1">
            <a:spLocks/>
          </p:cNvSpPr>
          <p:nvPr/>
        </p:nvSpPr>
        <p:spPr>
          <a:xfrm>
            <a:off x="4023878" y="1275756"/>
            <a:ext cx="1404156" cy="336167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 err="1">
                <a:latin typeface="Calibri" panose="020F0502020204030204" pitchFamily="34" charset="0"/>
              </a:rPr>
              <a:t>Compilation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0" name="Pfeil nach rechts 69"/>
          <p:cNvSpPr/>
          <p:nvPr/>
        </p:nvSpPr>
        <p:spPr>
          <a:xfrm rot="10800000">
            <a:off x="3990886" y="2711369"/>
            <a:ext cx="1782198" cy="86409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71" name="Shape 42"/>
          <p:cNvSpPr txBox="1">
            <a:spLocks/>
          </p:cNvSpPr>
          <p:nvPr/>
        </p:nvSpPr>
        <p:spPr>
          <a:xfrm>
            <a:off x="4314923" y="2985962"/>
            <a:ext cx="1404156" cy="336167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Interpretation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2" name="Shape 42"/>
          <p:cNvSpPr txBox="1">
            <a:spLocks/>
          </p:cNvSpPr>
          <p:nvPr/>
        </p:nvSpPr>
        <p:spPr>
          <a:xfrm>
            <a:off x="5436096" y="2515795"/>
            <a:ext cx="2805098" cy="72430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2400" b="0" dirty="0" err="1">
                <a:latin typeface="Calibri" panose="020F0502020204030204" pitchFamily="34" charset="0"/>
              </a:rPr>
              <a:t>pX</a:t>
            </a:r>
            <a:r>
              <a:rPr lang="de-CH" sz="2400" b="0" dirty="0">
                <a:latin typeface="Calibri" panose="020F0502020204030204" pitchFamily="34" charset="0"/>
              </a:rPr>
              <a:t> </a:t>
            </a:r>
            <a:r>
              <a:rPr lang="de-CH" sz="2400" b="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⇒</a:t>
            </a:r>
            <a:r>
              <a:rPr lang="de-CH" sz="2400" b="0" dirty="0">
                <a:latin typeface="Calibri" panose="020F0502020204030204" pitchFamily="34" charset="0"/>
              </a:rPr>
              <a:t> </a:t>
            </a:r>
            <a:r>
              <a:rPr lang="de-CH" sz="2400" b="0" dirty="0" err="1">
                <a:latin typeface="Calibri" panose="020F0502020204030204" pitchFamily="34" charset="0"/>
              </a:rPr>
              <a:t>qXX</a:t>
            </a:r>
            <a:endParaRPr lang="de-CH" sz="2400" b="0" dirty="0">
              <a:latin typeface="Calibri" panose="020F0502020204030204" pitchFamily="34" charset="0"/>
            </a:endParaRPr>
          </a:p>
          <a:p>
            <a:pPr algn="ctr"/>
            <a:r>
              <a:rPr lang="de-CH" sz="2400" b="0" i="1" dirty="0" err="1">
                <a:latin typeface="Calibri" panose="020F0502020204030204" pitchFamily="34" charset="0"/>
                <a:sym typeface="Calibri"/>
              </a:rPr>
              <a:t>pX</a:t>
            </a:r>
            <a:r>
              <a:rPr lang="de-CH" sz="2400" b="0" i="1" dirty="0">
                <a:latin typeface="Calibri" panose="020F0502020204030204" pitchFamily="34" charset="0"/>
                <a:sym typeface="Calibri"/>
              </a:rPr>
              <a:t> </a:t>
            </a:r>
            <a:r>
              <a:rPr lang="de-CH" sz="2400" b="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⇒ </a:t>
            </a:r>
            <a:r>
              <a:rPr lang="de-CH" sz="2400" b="0" i="1" dirty="0" err="1">
                <a:latin typeface="Calibri" panose="020F0502020204030204" pitchFamily="34" charset="0"/>
                <a:sym typeface="Calibri"/>
              </a:rPr>
              <a:t>qYX</a:t>
            </a:r>
            <a:endParaRPr lang="de-CH" sz="2400" b="0" i="1" dirty="0">
              <a:latin typeface="Calibri" panose="020F0502020204030204" pitchFamily="34" charset="0"/>
              <a:sym typeface="Calibri"/>
            </a:endParaRPr>
          </a:p>
          <a:p>
            <a:pPr algn="ctr"/>
            <a:r>
              <a:rPr lang="de-CH" sz="2400" b="0" i="1" dirty="0" err="1">
                <a:latin typeface="Calibri" panose="020F0502020204030204" pitchFamily="34" charset="0"/>
                <a:sym typeface="Calibri"/>
              </a:rPr>
              <a:t>qY</a:t>
            </a:r>
            <a:r>
              <a:rPr lang="de-CH" sz="2400" b="0" i="1" dirty="0">
                <a:latin typeface="Calibri" panose="020F0502020204030204" pitchFamily="34" charset="0"/>
                <a:sym typeface="Calibri"/>
              </a:rPr>
              <a:t> </a:t>
            </a:r>
            <a:r>
              <a:rPr lang="de-CH" sz="2400" b="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⇒ </a:t>
            </a:r>
            <a:r>
              <a:rPr lang="de-CH" sz="2400" b="0" i="1" dirty="0" err="1">
                <a:latin typeface="Calibri" panose="020F0502020204030204" pitchFamily="34" charset="0"/>
                <a:sym typeface="Calibri"/>
              </a:rPr>
              <a:t>rYY</a:t>
            </a:r>
            <a:endParaRPr lang="de-CH" sz="2400" b="0" i="1" dirty="0">
              <a:latin typeface="Calibri" panose="020F0502020204030204" pitchFamily="34" charset="0"/>
              <a:sym typeface="Calibri"/>
            </a:endParaRPr>
          </a:p>
          <a:p>
            <a:pPr algn="ctr"/>
            <a:r>
              <a:rPr lang="de-CH" sz="2400" b="0" i="1" dirty="0" err="1">
                <a:latin typeface="Calibri" panose="020F0502020204030204" pitchFamily="34" charset="0"/>
                <a:sym typeface="Calibri"/>
              </a:rPr>
              <a:t>rY</a:t>
            </a:r>
            <a:r>
              <a:rPr lang="de-CH" sz="2400" b="0" i="1" dirty="0">
                <a:latin typeface="Calibri" panose="020F0502020204030204" pitchFamily="34" charset="0"/>
                <a:sym typeface="Calibri"/>
              </a:rPr>
              <a:t> </a:t>
            </a:r>
            <a:r>
              <a:rPr lang="de-CH" sz="2400" b="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⇒ </a:t>
            </a:r>
            <a:r>
              <a:rPr lang="de-CH" sz="2400" b="0" i="1" dirty="0">
                <a:latin typeface="Calibri" panose="020F0502020204030204" pitchFamily="34" charset="0"/>
                <a:sym typeface="Calibri"/>
              </a:rPr>
              <a:t>r</a:t>
            </a:r>
          </a:p>
          <a:p>
            <a:pPr algn="ctr"/>
            <a:r>
              <a:rPr lang="de-CH" sz="2400" b="0" i="1" dirty="0" err="1">
                <a:latin typeface="Calibri" panose="020F0502020204030204" pitchFamily="34" charset="0"/>
                <a:sym typeface="Calibri"/>
              </a:rPr>
              <a:t>rX</a:t>
            </a:r>
            <a:r>
              <a:rPr lang="de-CH" sz="2400" b="0" i="1" dirty="0">
                <a:latin typeface="Calibri" panose="020F0502020204030204" pitchFamily="34" charset="0"/>
                <a:sym typeface="Calibri"/>
              </a:rPr>
              <a:t> </a:t>
            </a:r>
            <a:r>
              <a:rPr lang="de-CH" sz="2400" b="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⇒ </a:t>
            </a:r>
            <a:r>
              <a:rPr lang="de-CH" sz="2400" b="0" i="1" dirty="0" err="1">
                <a:latin typeface="Calibri" panose="020F0502020204030204" pitchFamily="34" charset="0"/>
                <a:sym typeface="Calibri"/>
              </a:rPr>
              <a:t>pX</a:t>
            </a:r>
            <a:endParaRPr lang="en" sz="2400" b="0" i="1" dirty="0">
              <a:latin typeface="Calibri" panose="020F0502020204030204" pitchFamily="34" charset="0"/>
              <a:sym typeface="Calibri"/>
            </a:endParaRPr>
          </a:p>
        </p:txBody>
      </p:sp>
      <p:pic>
        <p:nvPicPr>
          <p:cNvPr id="1026" name="Picture 2" descr="Image result for zahnrad transpar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898" y="1898232"/>
            <a:ext cx="920889" cy="92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operator clipart transparen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0540" y="2364123"/>
            <a:ext cx="1016608" cy="101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Wolkenförmige Legende 2"/>
          <p:cNvSpPr/>
          <p:nvPr/>
        </p:nvSpPr>
        <p:spPr>
          <a:xfrm>
            <a:off x="547603" y="1267413"/>
            <a:ext cx="1249796" cy="763095"/>
          </a:xfrm>
          <a:prstGeom prst="cloudCallout">
            <a:avLst>
              <a:gd name="adj1" fmla="val -17223"/>
              <a:gd name="adj2" fmla="val 82459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6" name="Shape 42"/>
          <p:cNvSpPr txBox="1">
            <a:spLocks/>
          </p:cNvSpPr>
          <p:nvPr/>
        </p:nvSpPr>
        <p:spPr>
          <a:xfrm>
            <a:off x="25064" y="1027689"/>
            <a:ext cx="2294874" cy="72430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 err="1">
                <a:latin typeface="Calibri" panose="020F0502020204030204" pitchFamily="34" charset="0"/>
              </a:rPr>
              <a:t>What</a:t>
            </a:r>
            <a:r>
              <a:rPr lang="de-CH" sz="1500" b="0" dirty="0">
                <a:latin typeface="Calibri" panose="020F0502020204030204" pitchFamily="34" charset="0"/>
              </a:rPr>
              <a:t> </a:t>
            </a:r>
            <a:r>
              <a:rPr lang="de-CH" sz="1500" b="0" dirty="0" err="1">
                <a:latin typeface="Calibri" panose="020F0502020204030204" pitchFamily="34" charset="0"/>
              </a:rPr>
              <a:t>if</a:t>
            </a:r>
            <a:r>
              <a:rPr lang="de-CH" sz="1500" b="0" dirty="0">
                <a:latin typeface="Calibri" panose="020F0502020204030204" pitchFamily="34" charset="0"/>
              </a:rPr>
              <a:t>...?!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" y="62320"/>
            <a:ext cx="9108503" cy="857400"/>
          </a:xfrm>
        </p:spPr>
        <p:txBody>
          <a:bodyPr>
            <a:normAutofit/>
          </a:bodyPr>
          <a:lstStyle/>
          <a:p>
            <a:r>
              <a:rPr lang="en-AT" sz="3600" dirty="0"/>
              <a:t>Approach</a:t>
            </a:r>
            <a:r>
              <a:rPr lang="de-DE" sz="3600" dirty="0"/>
              <a:t>: Automation </a:t>
            </a:r>
            <a:r>
              <a:rPr lang="de-DE" sz="3600" dirty="0" err="1"/>
              <a:t>and</a:t>
            </a:r>
            <a:r>
              <a:rPr lang="de-DE" sz="3600" dirty="0"/>
              <a:t> Formal </a:t>
            </a:r>
            <a:r>
              <a:rPr lang="de-DE" sz="3600" dirty="0" err="1"/>
              <a:t>Methods</a:t>
            </a:r>
            <a:endParaRPr lang="de-DE" sz="3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7F9C2B-1C0C-48A4-AAF0-F041B7F8C10E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66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229662"/>
      </p:ext>
    </p:extLst>
  </p:cSld>
  <p:clrMapOvr>
    <a:masterClrMapping/>
  </p:clrMapOvr>
  <p:transition spd="slow">
    <p:cut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/>
          <p:cNvSpPr>
            <a:spLocks noGrp="1"/>
          </p:cNvSpPr>
          <p:nvPr>
            <p:ph type="title"/>
          </p:nvPr>
        </p:nvSpPr>
        <p:spPr>
          <a:xfrm>
            <a:off x="1" y="62320"/>
            <a:ext cx="9108503" cy="857400"/>
          </a:xfrm>
        </p:spPr>
        <p:txBody>
          <a:bodyPr>
            <a:normAutofit/>
          </a:bodyPr>
          <a:lstStyle/>
          <a:p>
            <a:r>
              <a:rPr lang="en-AT" sz="3600" dirty="0"/>
              <a:t>Approach</a:t>
            </a:r>
            <a:r>
              <a:rPr lang="de-DE" sz="3600" dirty="0"/>
              <a:t>: Automation </a:t>
            </a:r>
            <a:r>
              <a:rPr lang="de-DE" sz="3600" dirty="0" err="1"/>
              <a:t>and</a:t>
            </a:r>
            <a:r>
              <a:rPr lang="de-DE" sz="3600" dirty="0"/>
              <a:t> Formal </a:t>
            </a:r>
            <a:r>
              <a:rPr lang="de-DE" sz="3600" dirty="0" err="1"/>
              <a:t>Methods</a:t>
            </a:r>
            <a:endParaRPr lang="de-DE" sz="3600" dirty="0"/>
          </a:p>
        </p:txBody>
      </p:sp>
      <p:pic>
        <p:nvPicPr>
          <p:cNvPr id="59" name="Grafik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681" y="2248480"/>
            <a:ext cx="1726517" cy="586364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867" y="948774"/>
            <a:ext cx="1188132" cy="1165001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849" y="2969550"/>
            <a:ext cx="1620180" cy="749603"/>
          </a:xfrm>
          <a:prstGeom prst="rect">
            <a:avLst/>
          </a:prstGeom>
        </p:spPr>
      </p:pic>
      <p:sp>
        <p:nvSpPr>
          <p:cNvPr id="60" name="Pfeil nach rechts 59"/>
          <p:cNvSpPr/>
          <p:nvPr/>
        </p:nvSpPr>
        <p:spPr>
          <a:xfrm>
            <a:off x="4065733" y="1018770"/>
            <a:ext cx="1686859" cy="86409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69" name="Shape 42"/>
          <p:cNvSpPr txBox="1">
            <a:spLocks/>
          </p:cNvSpPr>
          <p:nvPr/>
        </p:nvSpPr>
        <p:spPr>
          <a:xfrm>
            <a:off x="4023878" y="1275756"/>
            <a:ext cx="1404156" cy="336167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 err="1">
                <a:latin typeface="Calibri" panose="020F0502020204030204" pitchFamily="34" charset="0"/>
              </a:rPr>
              <a:t>Compilation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0" name="Pfeil nach rechts 69"/>
          <p:cNvSpPr/>
          <p:nvPr/>
        </p:nvSpPr>
        <p:spPr>
          <a:xfrm rot="10800000">
            <a:off x="3990886" y="2711369"/>
            <a:ext cx="1782198" cy="86409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71" name="Shape 42"/>
          <p:cNvSpPr txBox="1">
            <a:spLocks/>
          </p:cNvSpPr>
          <p:nvPr/>
        </p:nvSpPr>
        <p:spPr>
          <a:xfrm>
            <a:off x="4314923" y="2985962"/>
            <a:ext cx="1404156" cy="336167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Interpretation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2" name="Shape 42"/>
          <p:cNvSpPr txBox="1">
            <a:spLocks/>
          </p:cNvSpPr>
          <p:nvPr/>
        </p:nvSpPr>
        <p:spPr>
          <a:xfrm>
            <a:off x="5436096" y="2515795"/>
            <a:ext cx="2805098" cy="72430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2400" b="0" dirty="0" err="1">
                <a:latin typeface="Calibri" panose="020F0502020204030204" pitchFamily="34" charset="0"/>
              </a:rPr>
              <a:t>pX</a:t>
            </a:r>
            <a:r>
              <a:rPr lang="de-CH" sz="2400" b="0" dirty="0">
                <a:latin typeface="Calibri" panose="020F0502020204030204" pitchFamily="34" charset="0"/>
              </a:rPr>
              <a:t> </a:t>
            </a:r>
            <a:r>
              <a:rPr lang="de-CH" sz="2400" b="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⇒</a:t>
            </a:r>
            <a:r>
              <a:rPr lang="de-CH" sz="2400" b="0" dirty="0">
                <a:latin typeface="Calibri" panose="020F0502020204030204" pitchFamily="34" charset="0"/>
              </a:rPr>
              <a:t> </a:t>
            </a:r>
            <a:r>
              <a:rPr lang="de-CH" sz="2400" b="0" dirty="0" err="1">
                <a:latin typeface="Calibri" panose="020F0502020204030204" pitchFamily="34" charset="0"/>
              </a:rPr>
              <a:t>qXX</a:t>
            </a:r>
            <a:endParaRPr lang="de-CH" sz="2400" b="0" dirty="0">
              <a:latin typeface="Calibri" panose="020F0502020204030204" pitchFamily="34" charset="0"/>
            </a:endParaRPr>
          </a:p>
          <a:p>
            <a:pPr algn="ctr"/>
            <a:r>
              <a:rPr lang="de-CH" sz="2400" b="0" i="1" dirty="0" err="1">
                <a:latin typeface="Calibri" panose="020F0502020204030204" pitchFamily="34" charset="0"/>
                <a:sym typeface="Calibri"/>
              </a:rPr>
              <a:t>pX</a:t>
            </a:r>
            <a:r>
              <a:rPr lang="de-CH" sz="2400" b="0" i="1" dirty="0">
                <a:latin typeface="Calibri" panose="020F0502020204030204" pitchFamily="34" charset="0"/>
                <a:sym typeface="Calibri"/>
              </a:rPr>
              <a:t> </a:t>
            </a:r>
            <a:r>
              <a:rPr lang="de-CH" sz="2400" b="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⇒ </a:t>
            </a:r>
            <a:r>
              <a:rPr lang="de-CH" sz="2400" b="0" i="1" dirty="0" err="1">
                <a:latin typeface="Calibri" panose="020F0502020204030204" pitchFamily="34" charset="0"/>
                <a:sym typeface="Calibri"/>
              </a:rPr>
              <a:t>qYX</a:t>
            </a:r>
            <a:endParaRPr lang="de-CH" sz="2400" b="0" i="1" dirty="0">
              <a:latin typeface="Calibri" panose="020F0502020204030204" pitchFamily="34" charset="0"/>
              <a:sym typeface="Calibri"/>
            </a:endParaRPr>
          </a:p>
          <a:p>
            <a:pPr algn="ctr"/>
            <a:r>
              <a:rPr lang="de-CH" sz="2400" b="0" i="1" dirty="0" err="1">
                <a:latin typeface="Calibri" panose="020F0502020204030204" pitchFamily="34" charset="0"/>
                <a:sym typeface="Calibri"/>
              </a:rPr>
              <a:t>qY</a:t>
            </a:r>
            <a:r>
              <a:rPr lang="de-CH" sz="2400" b="0" i="1" dirty="0">
                <a:latin typeface="Calibri" panose="020F0502020204030204" pitchFamily="34" charset="0"/>
                <a:sym typeface="Calibri"/>
              </a:rPr>
              <a:t> </a:t>
            </a:r>
            <a:r>
              <a:rPr lang="de-CH" sz="2400" b="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⇒ </a:t>
            </a:r>
            <a:r>
              <a:rPr lang="de-CH" sz="2400" b="0" i="1" dirty="0" err="1">
                <a:latin typeface="Calibri" panose="020F0502020204030204" pitchFamily="34" charset="0"/>
                <a:sym typeface="Calibri"/>
              </a:rPr>
              <a:t>rYY</a:t>
            </a:r>
            <a:endParaRPr lang="de-CH" sz="2400" b="0" i="1" dirty="0">
              <a:latin typeface="Calibri" panose="020F0502020204030204" pitchFamily="34" charset="0"/>
              <a:sym typeface="Calibri"/>
            </a:endParaRPr>
          </a:p>
          <a:p>
            <a:pPr algn="ctr"/>
            <a:r>
              <a:rPr lang="de-CH" sz="2400" b="0" i="1" dirty="0" err="1">
                <a:latin typeface="Calibri" panose="020F0502020204030204" pitchFamily="34" charset="0"/>
                <a:sym typeface="Calibri"/>
              </a:rPr>
              <a:t>rY</a:t>
            </a:r>
            <a:r>
              <a:rPr lang="de-CH" sz="2400" b="0" i="1" dirty="0">
                <a:latin typeface="Calibri" panose="020F0502020204030204" pitchFamily="34" charset="0"/>
                <a:sym typeface="Calibri"/>
              </a:rPr>
              <a:t> </a:t>
            </a:r>
            <a:r>
              <a:rPr lang="de-CH" sz="2400" b="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⇒ </a:t>
            </a:r>
            <a:r>
              <a:rPr lang="de-CH" sz="2400" b="0" i="1" dirty="0">
                <a:latin typeface="Calibri" panose="020F0502020204030204" pitchFamily="34" charset="0"/>
                <a:sym typeface="Calibri"/>
              </a:rPr>
              <a:t>r</a:t>
            </a:r>
          </a:p>
          <a:p>
            <a:pPr algn="ctr"/>
            <a:r>
              <a:rPr lang="de-CH" sz="2400" b="0" i="1" dirty="0" err="1">
                <a:latin typeface="Calibri" panose="020F0502020204030204" pitchFamily="34" charset="0"/>
                <a:sym typeface="Calibri"/>
              </a:rPr>
              <a:t>rX</a:t>
            </a:r>
            <a:r>
              <a:rPr lang="de-CH" sz="2400" b="0" i="1" dirty="0">
                <a:latin typeface="Calibri" panose="020F0502020204030204" pitchFamily="34" charset="0"/>
                <a:sym typeface="Calibri"/>
              </a:rPr>
              <a:t> </a:t>
            </a:r>
            <a:r>
              <a:rPr lang="de-CH" sz="2400" b="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⇒ </a:t>
            </a:r>
            <a:r>
              <a:rPr lang="de-CH" sz="2400" b="0" i="1" dirty="0" err="1">
                <a:latin typeface="Calibri" panose="020F0502020204030204" pitchFamily="34" charset="0"/>
                <a:sym typeface="Calibri"/>
              </a:rPr>
              <a:t>pX</a:t>
            </a:r>
            <a:endParaRPr lang="en" sz="2400" b="0" i="1" dirty="0">
              <a:latin typeface="Calibri" panose="020F0502020204030204" pitchFamily="34" charset="0"/>
              <a:sym typeface="Calibri"/>
            </a:endParaRPr>
          </a:p>
        </p:txBody>
      </p:sp>
      <p:pic>
        <p:nvPicPr>
          <p:cNvPr id="1026" name="Picture 2" descr="Image result for zahnrad transpar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898" y="1898232"/>
            <a:ext cx="920889" cy="92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operator clipart transparen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0540" y="2364123"/>
            <a:ext cx="1016608" cy="101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Wolkenförmige Legende 2"/>
          <p:cNvSpPr/>
          <p:nvPr/>
        </p:nvSpPr>
        <p:spPr>
          <a:xfrm>
            <a:off x="547603" y="1267413"/>
            <a:ext cx="1249796" cy="763095"/>
          </a:xfrm>
          <a:prstGeom prst="cloudCallout">
            <a:avLst>
              <a:gd name="adj1" fmla="val -17223"/>
              <a:gd name="adj2" fmla="val 82459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6" name="Shape 42"/>
          <p:cNvSpPr txBox="1">
            <a:spLocks/>
          </p:cNvSpPr>
          <p:nvPr/>
        </p:nvSpPr>
        <p:spPr>
          <a:xfrm>
            <a:off x="25064" y="1027689"/>
            <a:ext cx="2294874" cy="72430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 err="1">
                <a:latin typeface="Calibri" panose="020F0502020204030204" pitchFamily="34" charset="0"/>
              </a:rPr>
              <a:t>What</a:t>
            </a:r>
            <a:r>
              <a:rPr lang="de-CH" sz="1500" b="0" dirty="0">
                <a:latin typeface="Calibri" panose="020F0502020204030204" pitchFamily="34" charset="0"/>
              </a:rPr>
              <a:t> </a:t>
            </a:r>
            <a:r>
              <a:rPr lang="de-CH" sz="1500" b="0" dirty="0" err="1">
                <a:latin typeface="Calibri" panose="020F0502020204030204" pitchFamily="34" charset="0"/>
              </a:rPr>
              <a:t>if</a:t>
            </a:r>
            <a:r>
              <a:rPr lang="de-CH" sz="1500" b="0" dirty="0">
                <a:latin typeface="Calibri" panose="020F0502020204030204" pitchFamily="34" charset="0"/>
              </a:rPr>
              <a:t>...?!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" name="Rectangle 21"/>
          <p:cNvSpPr/>
          <p:nvPr/>
        </p:nvSpPr>
        <p:spPr>
          <a:xfrm>
            <a:off x="8555632" y="4743390"/>
            <a:ext cx="588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17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Cloud Callout 54"/>
          <p:cNvSpPr/>
          <p:nvPr/>
        </p:nvSpPr>
        <p:spPr bwMode="auto">
          <a:xfrm>
            <a:off x="3590371" y="98209"/>
            <a:ext cx="4405505" cy="1047459"/>
          </a:xfrm>
          <a:prstGeom prst="cloudCallout">
            <a:avLst>
              <a:gd name="adj1" fmla="val -26282"/>
              <a:gd name="adj2" fmla="val 55612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Calibri" pitchFamily="34" charset="0"/>
                <a:cs typeface="Calibri" pitchFamily="34" charset="0"/>
              </a:rPr>
              <a:t>Use cases: </a:t>
            </a:r>
            <a:r>
              <a:rPr lang="en-US" sz="1500" dirty="0" err="1">
                <a:latin typeface="Calibri" pitchFamily="34" charset="0"/>
                <a:cs typeface="Calibri" pitchFamily="34" charset="0"/>
              </a:rPr>
              <a:t>Sysadmin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500" b="1" i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issues queries 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to test certain properties, or do it on a </a:t>
            </a:r>
            <a:r>
              <a:rPr lang="en-US" sz="1500" b="1" i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regular basis </a:t>
            </a:r>
            <a:r>
              <a:rPr lang="en-US" sz="1500" dirty="0">
                <a:latin typeface="Calibri" pitchFamily="34" charset="0"/>
                <a:cs typeface="Calibri" pitchFamily="34" charset="0"/>
              </a:rPr>
              <a:t>automatically!</a:t>
            </a:r>
          </a:p>
        </p:txBody>
      </p:sp>
      <p:sp>
        <p:nvSpPr>
          <p:cNvPr id="23" name="Shape 42"/>
          <p:cNvSpPr txBox="1">
            <a:spLocks/>
          </p:cNvSpPr>
          <p:nvPr/>
        </p:nvSpPr>
        <p:spPr>
          <a:xfrm>
            <a:off x="1763688" y="3847406"/>
            <a:ext cx="2294874" cy="72430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>
                <a:latin typeface="Calibri" panose="020F0502020204030204" pitchFamily="34" charset="0"/>
              </a:rPr>
              <a:t>Router </a:t>
            </a:r>
            <a:r>
              <a:rPr lang="en-US" sz="150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</a:p>
          <a:p>
            <a:pPr algn="ctr"/>
            <a:r>
              <a:rPr lang="en-US" sz="15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(Cisco, Juniper, etc.)</a:t>
            </a:r>
            <a:endParaRPr lang="en" sz="1500" b="0" dirty="0">
              <a:solidFill>
                <a:schemeClr val="tx1"/>
              </a:solidFill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4" name="Shape 42"/>
          <p:cNvSpPr txBox="1">
            <a:spLocks/>
          </p:cNvSpPr>
          <p:nvPr/>
        </p:nvSpPr>
        <p:spPr>
          <a:xfrm flipH="1">
            <a:off x="5868144" y="4371950"/>
            <a:ext cx="2237297" cy="172753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1500" b="0" dirty="0" err="1">
                <a:latin typeface="Calibri" panose="020F0502020204030204" pitchFamily="34" charset="0"/>
              </a:rPr>
              <a:t>Pushdown</a:t>
            </a:r>
            <a:r>
              <a:rPr lang="de-CH" sz="1500" b="0" dirty="0">
                <a:latin typeface="Calibri" panose="020F0502020204030204" pitchFamily="34" charset="0"/>
              </a:rPr>
              <a:t> </a:t>
            </a:r>
            <a:r>
              <a:rPr lang="de-CH" sz="1500" b="0" dirty="0" err="1">
                <a:latin typeface="Calibri" panose="020F0502020204030204" pitchFamily="34" charset="0"/>
              </a:rPr>
              <a:t>Automaton</a:t>
            </a:r>
            <a:r>
              <a:rPr lang="de-CH" sz="1500" b="0" dirty="0">
                <a:latin typeface="Calibri" panose="020F0502020204030204" pitchFamily="34" charset="0"/>
              </a:rPr>
              <a:t> </a:t>
            </a:r>
            <a:r>
              <a:rPr lang="de-CH" sz="1500" b="0" dirty="0" err="1">
                <a:latin typeface="Calibri" panose="020F0502020204030204" pitchFamily="34" charset="0"/>
              </a:rPr>
              <a:t>and</a:t>
            </a:r>
            <a:r>
              <a:rPr lang="de-CH" sz="1500" b="0" dirty="0">
                <a:latin typeface="Calibri" panose="020F0502020204030204" pitchFamily="34" charset="0"/>
              </a:rPr>
              <a:t> </a:t>
            </a:r>
            <a:r>
              <a:rPr lang="en-US" sz="150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Prefix Rewriting Systems</a:t>
            </a:r>
            <a:endParaRPr lang="en" sz="1500" b="0" i="1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904F92-DADB-431A-8CF3-9E1DE82AF040}"/>
              </a:ext>
            </a:extLst>
          </p:cNvPr>
          <p:cNvSpPr/>
          <p:nvPr/>
        </p:nvSpPr>
        <p:spPr>
          <a:xfrm>
            <a:off x="2644038" y="4612818"/>
            <a:ext cx="6448211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Jensen et al. </a:t>
            </a:r>
            <a:r>
              <a:rPr lang="en-US" sz="1200" b="1" dirty="0"/>
              <a:t>P-Rex: Fast Verification of MPLS Networks with Multiple Link Failures</a:t>
            </a:r>
            <a:r>
              <a:rPr lang="en-US" sz="1200" dirty="0"/>
              <a:t>. 14th ACM International Conference on emerging Networking </a:t>
            </a:r>
            <a:r>
              <a:rPr lang="en-US" sz="1200" dirty="0" err="1"/>
              <a:t>EXperiments</a:t>
            </a:r>
            <a:r>
              <a:rPr lang="en-US" sz="1200" dirty="0"/>
              <a:t> and Technologies (</a:t>
            </a:r>
            <a:r>
              <a:rPr lang="en-US" sz="1200" dirty="0" err="1"/>
              <a:t>CoNEXT</a:t>
            </a:r>
            <a:r>
              <a:rPr lang="en-US" sz="1200" dirty="0"/>
              <a:t>), 2018.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97383497"/>
      </p:ext>
    </p:extLst>
  </p:cSld>
  <p:clrMapOvr>
    <a:masterClrMapping/>
  </p:clrMapOvr>
  <p:transition spd="slow">
    <p:cut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219833" y="-53554"/>
            <a:ext cx="6857999" cy="857400"/>
          </a:xfrm>
        </p:spPr>
        <p:txBody>
          <a:bodyPr>
            <a:normAutofit/>
          </a:bodyPr>
          <a:lstStyle/>
          <a:p>
            <a:r>
              <a:rPr lang="de-DE" sz="3600" dirty="0" err="1"/>
              <a:t>AalWiNes</a:t>
            </a:r>
            <a:r>
              <a:rPr lang="de-DE" sz="3600" dirty="0"/>
              <a:t> Tool</a:t>
            </a:r>
            <a:endParaRPr lang="de-DE" sz="3600" dirty="0">
              <a:solidFill>
                <a:srgbClr val="C00000"/>
              </a:solidFill>
            </a:endParaRPr>
          </a:p>
        </p:txBody>
      </p:sp>
      <p:sp>
        <p:nvSpPr>
          <p:cNvPr id="10" name="Shape 52"/>
          <p:cNvSpPr txBox="1"/>
          <p:nvPr/>
        </p:nvSpPr>
        <p:spPr>
          <a:xfrm>
            <a:off x="7541949" y="4789086"/>
            <a:ext cx="459051" cy="32403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>
              <a:buSzPct val="25000"/>
            </a:pPr>
            <a:r>
              <a:rPr lang="de-DE" sz="1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31</a:t>
            </a:r>
            <a:endParaRPr lang="en-US" sz="1800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541950" y="4863630"/>
            <a:ext cx="359366" cy="249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2050" name="Picture 2" descr="Screenshot of the GU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307" y="853390"/>
            <a:ext cx="6873045" cy="376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kstfelt 8">
            <a:extLst>
              <a:ext uri="{FF2B5EF4-FFF2-40B4-BE49-F238E27FC236}">
                <a16:creationId xmlns:a16="http://schemas.microsoft.com/office/drawing/2014/main" id="{7C52A2BB-66F1-4E0E-9D9C-9A80B005D70E}"/>
              </a:ext>
            </a:extLst>
          </p:cNvPr>
          <p:cNvSpPr txBox="1"/>
          <p:nvPr/>
        </p:nvSpPr>
        <p:spPr>
          <a:xfrm>
            <a:off x="4860032" y="4689298"/>
            <a:ext cx="3295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Online demo: </a:t>
            </a:r>
            <a:r>
              <a:rPr lang="en-US" sz="1100" dirty="0">
                <a:hlinkClick r:id="rId4"/>
              </a:rPr>
              <a:t>https://demo.aalwines.cs.aau.dk/</a:t>
            </a:r>
            <a:endParaRPr lang="en-US" sz="1100" dirty="0"/>
          </a:p>
          <a:p>
            <a:r>
              <a:rPr lang="da-DK" sz="1100" dirty="0"/>
              <a:t>Source </a:t>
            </a:r>
            <a:r>
              <a:rPr lang="da-DK" sz="1100" dirty="0" err="1"/>
              <a:t>code</a:t>
            </a:r>
            <a:r>
              <a:rPr lang="da-DK" sz="1100" dirty="0"/>
              <a:t>: </a:t>
            </a:r>
            <a:r>
              <a:rPr lang="da-DK" sz="1100" dirty="0">
                <a:hlinkClick r:id="rId5"/>
              </a:rPr>
              <a:t>https://github.com/DEIS-Tools/AalWiNes</a:t>
            </a:r>
            <a:endParaRPr lang="da-DK" sz="1100" dirty="0"/>
          </a:p>
        </p:txBody>
      </p:sp>
      <p:sp>
        <p:nvSpPr>
          <p:cNvPr id="8" name="Cloud Callout 54"/>
          <p:cNvSpPr/>
          <p:nvPr/>
        </p:nvSpPr>
        <p:spPr bwMode="auto">
          <a:xfrm>
            <a:off x="0" y="2323020"/>
            <a:ext cx="1259632" cy="847103"/>
          </a:xfrm>
          <a:prstGeom prst="cloudCallout">
            <a:avLst>
              <a:gd name="adj1" fmla="val 75470"/>
              <a:gd name="adj2" fmla="val -8212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Calibri" pitchFamily="34" charset="0"/>
                <a:cs typeface="Calibri" pitchFamily="34" charset="0"/>
              </a:rPr>
              <a:t>Query: regular expression</a:t>
            </a:r>
          </a:p>
        </p:txBody>
      </p:sp>
      <p:sp>
        <p:nvSpPr>
          <p:cNvPr id="9" name="Cloud Callout 54"/>
          <p:cNvSpPr/>
          <p:nvPr/>
        </p:nvSpPr>
        <p:spPr bwMode="auto">
          <a:xfrm>
            <a:off x="3059832" y="3939902"/>
            <a:ext cx="1080120" cy="343047"/>
          </a:xfrm>
          <a:prstGeom prst="cloudCallout">
            <a:avLst>
              <a:gd name="adj1" fmla="val -73016"/>
              <a:gd name="adj2" fmla="val -42060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Calibri" pitchFamily="34" charset="0"/>
                <a:cs typeface="Calibri" pitchFamily="34" charset="0"/>
              </a:rPr>
              <a:t>Witness</a:t>
            </a:r>
          </a:p>
        </p:txBody>
      </p:sp>
      <p:sp>
        <p:nvSpPr>
          <p:cNvPr id="11" name="Cloud Callout 54"/>
          <p:cNvSpPr/>
          <p:nvPr/>
        </p:nvSpPr>
        <p:spPr bwMode="auto">
          <a:xfrm>
            <a:off x="7231414" y="3867894"/>
            <a:ext cx="1589058" cy="576064"/>
          </a:xfrm>
          <a:prstGeom prst="cloudCallout">
            <a:avLst>
              <a:gd name="adj1" fmla="val -73016"/>
              <a:gd name="adj2" fmla="val -42060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Calibri" pitchFamily="34" charset="0"/>
                <a:cs typeface="Calibri" pitchFamily="34" charset="0"/>
              </a:rPr>
              <a:t>Dozens of networks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20DE27-64D3-4BF8-B178-27BF2B00B721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67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262904"/>
      </p:ext>
    </p:extLst>
  </p:cSld>
  <p:clrMapOvr>
    <a:masterClrMapping/>
  </p:clrMapOvr>
  <p:transition spd="slow">
    <p:cut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5"/>
          <p:cNvSpPr txBox="1">
            <a:spLocks/>
          </p:cNvSpPr>
          <p:nvPr/>
        </p:nvSpPr>
        <p:spPr>
          <a:xfrm>
            <a:off x="5868144" y="3258980"/>
            <a:ext cx="2994021" cy="54694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166688" lvl="1" indent="0" algn="ctr">
              <a:buNone/>
            </a:pPr>
            <a:r>
              <a:rPr lang="de-DE" sz="3300" dirty="0">
                <a:solidFill>
                  <a:schemeClr val="tx1"/>
                </a:solidFill>
              </a:rPr>
              <a:t>YES</a:t>
            </a:r>
          </a:p>
          <a:p>
            <a:pPr marL="166688" lvl="1" indent="0" algn="ctr">
              <a:buNone/>
            </a:pPr>
            <a:r>
              <a:rPr lang="de-DE" dirty="0">
                <a:solidFill>
                  <a:schemeClr val="tx1"/>
                </a:solidFill>
              </a:rPr>
              <a:t>(</a:t>
            </a:r>
            <a:r>
              <a:rPr lang="de-DE" dirty="0" err="1">
                <a:solidFill>
                  <a:schemeClr val="tx1"/>
                </a:solidFill>
              </a:rPr>
              <a:t>Polynomial</a:t>
            </a:r>
            <a:r>
              <a:rPr lang="de-DE" dirty="0">
                <a:solidFill>
                  <a:schemeClr val="tx1"/>
                </a:solidFill>
              </a:rPr>
              <a:t> time!)</a:t>
            </a:r>
          </a:p>
        </p:txBody>
      </p:sp>
      <p:sp>
        <p:nvSpPr>
          <p:cNvPr id="19" name="Cloud Callout 54"/>
          <p:cNvSpPr/>
          <p:nvPr/>
        </p:nvSpPr>
        <p:spPr bwMode="auto">
          <a:xfrm>
            <a:off x="6123209" y="2728378"/>
            <a:ext cx="1556544" cy="377468"/>
          </a:xfrm>
          <a:prstGeom prst="cloudCallout">
            <a:avLst>
              <a:gd name="adj1" fmla="val -58056"/>
              <a:gd name="adj2" fmla="val -80013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350" dirty="0">
                <a:latin typeface="Calibri" pitchFamily="34" charset="0"/>
                <a:cs typeface="Calibri" pitchFamily="34" charset="0"/>
              </a:rPr>
              <a:t>2 </a:t>
            </a:r>
            <a:r>
              <a:rPr lang="de-DE" sz="1350" dirty="0" err="1">
                <a:latin typeface="Calibri" pitchFamily="34" charset="0"/>
                <a:cs typeface="Calibri" pitchFamily="34" charset="0"/>
              </a:rPr>
              <a:t>failures</a:t>
            </a:r>
            <a:endParaRPr lang="en-US" sz="135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Title 2"/>
          <p:cNvSpPr>
            <a:spLocks noGrp="1"/>
          </p:cNvSpPr>
          <p:nvPr>
            <p:ph type="title"/>
          </p:nvPr>
        </p:nvSpPr>
        <p:spPr>
          <a:xfrm>
            <a:off x="0" y="-87756"/>
            <a:ext cx="9144000" cy="857400"/>
          </a:xfrm>
        </p:spPr>
        <p:txBody>
          <a:bodyPr>
            <a:normAutofit/>
          </a:bodyPr>
          <a:lstStyle/>
          <a:p>
            <a:r>
              <a:rPr lang="de-DE" sz="4000" dirty="0" err="1"/>
              <a:t>Example</a:t>
            </a:r>
            <a:endParaRPr lang="de-DE" sz="4000" dirty="0">
              <a:solidFill>
                <a:srgbClr val="C00000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80315" y="887451"/>
            <a:ext cx="8856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Calibri" pitchFamily="34" charset="0"/>
                <a:cs typeface="Calibri" pitchFamily="34" charset="0"/>
              </a:rPr>
              <a:t>Can </a:t>
            </a:r>
            <a:r>
              <a:rPr lang="de-DE" dirty="0" err="1">
                <a:latin typeface="Calibri" pitchFamily="34" charset="0"/>
                <a:cs typeface="Calibri" pitchFamily="34" charset="0"/>
              </a:rPr>
              <a:t>traffic</a:t>
            </a:r>
            <a:r>
              <a:rPr lang="de-DE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dirty="0" err="1">
                <a:latin typeface="Calibri" pitchFamily="34" charset="0"/>
                <a:cs typeface="Calibri" pitchFamily="34" charset="0"/>
              </a:rPr>
              <a:t>starting</a:t>
            </a:r>
            <a:r>
              <a:rPr lang="de-DE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dirty="0" err="1">
                <a:latin typeface="Calibri" pitchFamily="34" charset="0"/>
                <a:cs typeface="Calibri" pitchFamily="34" charset="0"/>
              </a:rPr>
              <a:t>with</a:t>
            </a:r>
            <a:r>
              <a:rPr lang="de-DE" dirty="0">
                <a:latin typeface="Calibri" pitchFamily="34" charset="0"/>
                <a:cs typeface="Calibri" pitchFamily="34" charset="0"/>
              </a:rPr>
              <a:t> [] </a:t>
            </a:r>
            <a:r>
              <a:rPr lang="de-DE" dirty="0" err="1">
                <a:latin typeface="Calibri" pitchFamily="34" charset="0"/>
                <a:cs typeface="Calibri" pitchFamily="34" charset="0"/>
              </a:rPr>
              <a:t>go</a:t>
            </a:r>
            <a:r>
              <a:rPr lang="de-DE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through</a:t>
            </a:r>
            <a:r>
              <a:rPr lang="de-DE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s5</a:t>
            </a:r>
            <a:r>
              <a:rPr lang="de-DE" dirty="0">
                <a:latin typeface="Calibri" pitchFamily="34" charset="0"/>
                <a:cs typeface="Calibri" pitchFamily="34" charset="0"/>
              </a:rPr>
              <a:t>, </a:t>
            </a:r>
            <a:r>
              <a:rPr lang="de-DE" dirty="0" err="1">
                <a:latin typeface="Calibri" pitchFamily="34" charset="0"/>
                <a:cs typeface="Calibri" pitchFamily="34" charset="0"/>
              </a:rPr>
              <a:t>under</a:t>
            </a:r>
            <a:r>
              <a:rPr lang="de-DE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dirty="0" err="1">
                <a:latin typeface="Calibri" pitchFamily="34" charset="0"/>
                <a:cs typeface="Calibri" pitchFamily="34" charset="0"/>
              </a:rPr>
              <a:t>up</a:t>
            </a:r>
            <a:r>
              <a:rPr lang="de-DE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dirty="0" err="1">
                <a:latin typeface="Calibri" pitchFamily="34" charset="0"/>
                <a:cs typeface="Calibri" pitchFamily="34" charset="0"/>
              </a:rPr>
              <a:t>to</a:t>
            </a:r>
            <a:r>
              <a:rPr lang="de-DE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k=2 </a:t>
            </a:r>
            <a:r>
              <a:rPr lang="de-DE" dirty="0" err="1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failures</a:t>
            </a:r>
            <a:r>
              <a:rPr lang="de-DE" dirty="0">
                <a:latin typeface="Calibri" pitchFamily="34" charset="0"/>
                <a:cs typeface="Calibri" pitchFamily="34" charset="0"/>
              </a:rPr>
              <a:t>?</a:t>
            </a:r>
            <a:endParaRPr lang="en-US" b="1" dirty="0">
              <a:solidFill>
                <a:srgbClr val="222222"/>
              </a:solidFill>
              <a:latin typeface="Calibri" panose="020F0502020204030204" pitchFamily="34" charset="0"/>
            </a:endParaRP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22" y="1534040"/>
            <a:ext cx="4890851" cy="3255047"/>
          </a:xfrm>
          <a:prstGeom prst="rect">
            <a:avLst/>
          </a:prstGeom>
        </p:spPr>
      </p:pic>
      <p:sp>
        <p:nvSpPr>
          <p:cNvPr id="25" name="Gewitterblitz 1028"/>
          <p:cNvSpPr/>
          <p:nvPr/>
        </p:nvSpPr>
        <p:spPr>
          <a:xfrm rot="3888454">
            <a:off x="2181621" y="3770009"/>
            <a:ext cx="297033" cy="291356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6" name="Gewitterblitz 1028"/>
          <p:cNvSpPr/>
          <p:nvPr/>
        </p:nvSpPr>
        <p:spPr>
          <a:xfrm rot="3888454">
            <a:off x="2360222" y="3156568"/>
            <a:ext cx="297033" cy="291356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7" name="Cloud Callout 54"/>
          <p:cNvSpPr/>
          <p:nvPr/>
        </p:nvSpPr>
        <p:spPr bwMode="auto">
          <a:xfrm>
            <a:off x="1018986" y="2715631"/>
            <a:ext cx="778293" cy="338165"/>
          </a:xfrm>
          <a:prstGeom prst="cloudCallout">
            <a:avLst>
              <a:gd name="adj1" fmla="val 34453"/>
              <a:gd name="adj2" fmla="val 90190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350" dirty="0">
                <a:latin typeface="Calibri" pitchFamily="34" charset="0"/>
                <a:cs typeface="Calibri" pitchFamily="34" charset="0"/>
              </a:rPr>
              <a:t>push</a:t>
            </a:r>
            <a:endParaRPr lang="en-US" sz="135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Cloud Callout 54"/>
          <p:cNvSpPr/>
          <p:nvPr/>
        </p:nvSpPr>
        <p:spPr bwMode="auto">
          <a:xfrm>
            <a:off x="1018986" y="3609241"/>
            <a:ext cx="759054" cy="338165"/>
          </a:xfrm>
          <a:prstGeom prst="cloudCallout">
            <a:avLst>
              <a:gd name="adj1" fmla="val 36008"/>
              <a:gd name="adj2" fmla="val -81190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350" dirty="0">
                <a:latin typeface="Calibri" pitchFamily="34" charset="0"/>
                <a:cs typeface="Calibri" pitchFamily="34" charset="0"/>
              </a:rPr>
              <a:t>push</a:t>
            </a:r>
            <a:endParaRPr lang="en-US" sz="135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Cloud Callout 54"/>
          <p:cNvSpPr/>
          <p:nvPr/>
        </p:nvSpPr>
        <p:spPr bwMode="auto">
          <a:xfrm>
            <a:off x="1081286" y="1669074"/>
            <a:ext cx="1102807" cy="647935"/>
          </a:xfrm>
          <a:prstGeom prst="cloudCallout">
            <a:avLst>
              <a:gd name="adj1" fmla="val 43782"/>
              <a:gd name="adj2" fmla="val 78765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350" dirty="0" err="1">
                <a:latin typeface="Calibri" pitchFamily="34" charset="0"/>
                <a:cs typeface="Calibri" pitchFamily="34" charset="0"/>
              </a:rPr>
              <a:t>stack</a:t>
            </a:r>
            <a:r>
              <a:rPr lang="de-DE" sz="135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1350" dirty="0" err="1">
                <a:latin typeface="Calibri" pitchFamily="34" charset="0"/>
                <a:cs typeface="Calibri" pitchFamily="34" charset="0"/>
              </a:rPr>
              <a:t>size</a:t>
            </a:r>
            <a:r>
              <a:rPr lang="de-DE" sz="1350" dirty="0">
                <a:latin typeface="Calibri" pitchFamily="34" charset="0"/>
                <a:cs typeface="Calibri" pitchFamily="34" charset="0"/>
              </a:rPr>
              <a:t>!</a:t>
            </a:r>
            <a:endParaRPr lang="en-US" sz="135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Cloud Callout 54"/>
          <p:cNvSpPr/>
          <p:nvPr/>
        </p:nvSpPr>
        <p:spPr bwMode="auto">
          <a:xfrm>
            <a:off x="3172452" y="1592493"/>
            <a:ext cx="626265" cy="338165"/>
          </a:xfrm>
          <a:prstGeom prst="cloudCallout">
            <a:avLst>
              <a:gd name="adj1" fmla="val -44846"/>
              <a:gd name="adj2" fmla="val 67340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350" dirty="0" err="1">
                <a:latin typeface="Calibri" pitchFamily="34" charset="0"/>
                <a:cs typeface="Calibri" pitchFamily="34" charset="0"/>
              </a:rPr>
              <a:t>pop</a:t>
            </a:r>
            <a:endParaRPr lang="en-US" sz="135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Cloud Callout 54"/>
          <p:cNvSpPr/>
          <p:nvPr/>
        </p:nvSpPr>
        <p:spPr bwMode="auto">
          <a:xfrm>
            <a:off x="3220197" y="2912031"/>
            <a:ext cx="626265" cy="338165"/>
          </a:xfrm>
          <a:prstGeom prst="cloudCallout">
            <a:avLst>
              <a:gd name="adj1" fmla="val -55642"/>
              <a:gd name="adj2" fmla="val 6162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350" dirty="0" err="1">
                <a:latin typeface="Calibri" pitchFamily="34" charset="0"/>
                <a:cs typeface="Calibri" pitchFamily="34" charset="0"/>
              </a:rPr>
              <a:t>pop</a:t>
            </a:r>
            <a:endParaRPr lang="en-US" sz="135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5436096" y="1780163"/>
            <a:ext cx="309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Calibri" panose="020F0502020204030204" pitchFamily="34" charset="0"/>
              </a:rPr>
              <a:t>Query: 3 regular expressions (initial and final header, route)</a:t>
            </a:r>
          </a:p>
          <a:p>
            <a:r>
              <a:rPr lang="de-DE" dirty="0">
                <a:latin typeface="Calibri" panose="020F0502020204030204" pitchFamily="34" charset="0"/>
              </a:rPr>
              <a:t>k=2 [] s1 &gt;&gt; s5 &gt;&gt; s7 []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1A0761-249A-4C7C-A29C-68B762404D8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68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051497"/>
      </p:ext>
    </p:extLst>
  </p:cSld>
  <p:clrMapOvr>
    <a:masterClrMapping/>
  </p:clrMapOvr>
  <p:transition spd="slow">
    <p:cut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115616" y="195486"/>
            <a:ext cx="6857999" cy="857400"/>
          </a:xfrm>
        </p:spPr>
        <p:txBody>
          <a:bodyPr>
            <a:normAutofit fontScale="90000"/>
          </a:bodyPr>
          <a:lstStyle/>
          <a:p>
            <a:r>
              <a:rPr lang="de-DE" sz="4000" dirty="0" err="1"/>
              <a:t>Why</a:t>
            </a:r>
            <a:r>
              <a:rPr lang="de-DE" sz="4000" dirty="0"/>
              <a:t> </a:t>
            </a:r>
            <a:r>
              <a:rPr lang="de-DE" sz="4000" dirty="0" err="1"/>
              <a:t>AalWiNes</a:t>
            </a:r>
            <a:r>
              <a:rPr lang="de-DE" sz="4000" dirty="0"/>
              <a:t> </a:t>
            </a:r>
            <a:r>
              <a:rPr lang="de-DE" sz="4000" dirty="0" err="1"/>
              <a:t>is</a:t>
            </a:r>
            <a:r>
              <a:rPr lang="de-DE" sz="4000" dirty="0"/>
              <a:t> Fast</a:t>
            </a:r>
            <a:r>
              <a:rPr lang="en-AT" sz="4000" dirty="0"/>
              <a:t> (Polytime)</a:t>
            </a:r>
            <a:r>
              <a:rPr lang="de-DE" sz="4000" dirty="0"/>
              <a:t>:</a:t>
            </a:r>
            <a:br>
              <a:rPr lang="de-DE" sz="4000" dirty="0"/>
            </a:br>
            <a:r>
              <a:rPr lang="de-DE" sz="4000" dirty="0" err="1"/>
              <a:t>Automata</a:t>
            </a:r>
            <a:r>
              <a:rPr lang="de-DE" sz="4000" dirty="0"/>
              <a:t> </a:t>
            </a:r>
            <a:r>
              <a:rPr lang="de-DE" sz="4000" dirty="0" err="1"/>
              <a:t>Theory</a:t>
            </a:r>
            <a:endParaRPr lang="de-DE" sz="4000" dirty="0"/>
          </a:p>
        </p:txBody>
      </p:sp>
      <p:pic>
        <p:nvPicPr>
          <p:cNvPr id="11" name="Picture 2" descr="Julius Richard Büch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560" y="1779662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45"/>
          <p:cNvSpPr txBox="1">
            <a:spLocks/>
          </p:cNvSpPr>
          <p:nvPr/>
        </p:nvSpPr>
        <p:spPr>
          <a:xfrm>
            <a:off x="6787504" y="3132923"/>
            <a:ext cx="1728192" cy="71696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300038" lvl="1" indent="0" algn="ctr">
              <a:buNone/>
            </a:pPr>
            <a:r>
              <a:rPr lang="de-DE" sz="1050" dirty="0">
                <a:solidFill>
                  <a:schemeClr val="tx1"/>
                </a:solidFill>
              </a:rPr>
              <a:t>Julius Richard </a:t>
            </a:r>
            <a:r>
              <a:rPr lang="de-DE" sz="1050" dirty="0" err="1">
                <a:solidFill>
                  <a:schemeClr val="tx1"/>
                </a:solidFill>
              </a:rPr>
              <a:t>Büchi</a:t>
            </a:r>
            <a:endParaRPr lang="de-DE" sz="1050" dirty="0">
              <a:solidFill>
                <a:schemeClr val="tx1"/>
              </a:solidFill>
            </a:endParaRPr>
          </a:p>
          <a:p>
            <a:pPr marL="300038" lvl="1" indent="0" algn="ctr">
              <a:buNone/>
            </a:pPr>
            <a:r>
              <a:rPr lang="de-DE" sz="1050" dirty="0">
                <a:solidFill>
                  <a:schemeClr val="tx1"/>
                </a:solidFill>
              </a:rPr>
              <a:t>1924-1984</a:t>
            </a:r>
          </a:p>
          <a:p>
            <a:pPr marL="300038" lvl="1" indent="0" algn="ctr">
              <a:buNone/>
            </a:pPr>
            <a:r>
              <a:rPr lang="de-DE" sz="1050" dirty="0">
                <a:solidFill>
                  <a:schemeClr val="tx1"/>
                </a:solidFill>
              </a:rPr>
              <a:t>Swiss </a:t>
            </a:r>
            <a:r>
              <a:rPr lang="de-DE" sz="1050" dirty="0" err="1">
                <a:solidFill>
                  <a:schemeClr val="tx1"/>
                </a:solidFill>
              </a:rPr>
              <a:t>logician</a:t>
            </a:r>
            <a:endParaRPr lang="en-US" sz="1050" dirty="0"/>
          </a:p>
        </p:txBody>
      </p:sp>
      <p:sp>
        <p:nvSpPr>
          <p:cNvPr id="39" name="Shape 45"/>
          <p:cNvSpPr txBox="1">
            <a:spLocks/>
          </p:cNvSpPr>
          <p:nvPr/>
        </p:nvSpPr>
        <p:spPr>
          <a:xfrm>
            <a:off x="323528" y="1491630"/>
            <a:ext cx="6336704" cy="331236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300038" lvl="1"/>
            <a:r>
              <a:rPr lang="de-DE" sz="2000" dirty="0" err="1">
                <a:solidFill>
                  <a:schemeClr val="tx1"/>
                </a:solidFill>
              </a:rPr>
              <a:t>For</a:t>
            </a:r>
            <a:r>
              <a:rPr lang="de-DE" sz="2000" dirty="0">
                <a:solidFill>
                  <a:schemeClr val="tx1"/>
                </a:solidFill>
              </a:rPr>
              <a:t> fast </a:t>
            </a:r>
            <a:r>
              <a:rPr lang="de-DE" sz="2000" dirty="0" err="1">
                <a:solidFill>
                  <a:schemeClr val="tx1"/>
                </a:solidFill>
              </a:rPr>
              <a:t>verification</a:t>
            </a:r>
            <a:r>
              <a:rPr lang="de-DE" sz="2000" dirty="0">
                <a:solidFill>
                  <a:schemeClr val="tx1"/>
                </a:solidFill>
              </a:rPr>
              <a:t>, </a:t>
            </a:r>
            <a:r>
              <a:rPr lang="de-DE" sz="2000" dirty="0" err="1">
                <a:solidFill>
                  <a:schemeClr val="tx1"/>
                </a:solidFill>
              </a:rPr>
              <a:t>we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can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use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the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result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by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Büchi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dirty="0" err="1">
                <a:solidFill>
                  <a:schemeClr val="tx1"/>
                </a:solidFill>
              </a:rPr>
              <a:t>the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set</a:t>
            </a:r>
            <a:r>
              <a:rPr lang="de-DE" sz="2000" dirty="0">
                <a:solidFill>
                  <a:schemeClr val="tx1"/>
                </a:solidFill>
              </a:rPr>
              <a:t> of all </a:t>
            </a:r>
            <a:r>
              <a:rPr lang="de-DE" sz="2000" dirty="0" err="1">
                <a:solidFill>
                  <a:schemeClr val="tx1"/>
                </a:solidFill>
              </a:rPr>
              <a:t>reachable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configurations</a:t>
            </a:r>
            <a:r>
              <a:rPr lang="de-DE" sz="2000" dirty="0">
                <a:solidFill>
                  <a:schemeClr val="tx1"/>
                </a:solidFill>
              </a:rPr>
              <a:t> of a </a:t>
            </a:r>
            <a:r>
              <a:rPr lang="de-DE" sz="2000" dirty="0" err="1">
                <a:solidFill>
                  <a:schemeClr val="tx1"/>
                </a:solidFill>
              </a:rPr>
              <a:t>pushdown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automaton</a:t>
            </a:r>
            <a:r>
              <a:rPr lang="de-DE" sz="2000" dirty="0">
                <a:solidFill>
                  <a:schemeClr val="tx1"/>
                </a:solidFill>
              </a:rPr>
              <a:t> a </a:t>
            </a:r>
            <a:r>
              <a:rPr lang="de-DE" sz="2000" dirty="0" err="1">
                <a:solidFill>
                  <a:schemeClr val="tx1"/>
                </a:solidFill>
              </a:rPr>
              <a:t>is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rgbClr val="C00000"/>
                </a:solidFill>
              </a:rPr>
              <a:t>regular</a:t>
            </a:r>
            <a:r>
              <a:rPr lang="de-DE" sz="2000" dirty="0">
                <a:solidFill>
                  <a:srgbClr val="C00000"/>
                </a:solidFill>
              </a:rPr>
              <a:t> </a:t>
            </a:r>
            <a:r>
              <a:rPr lang="de-DE" sz="2000" dirty="0" err="1">
                <a:solidFill>
                  <a:srgbClr val="C00000"/>
                </a:solidFill>
              </a:rPr>
              <a:t>set</a:t>
            </a:r>
            <a:r>
              <a:rPr lang="de-DE" sz="2000" dirty="0">
                <a:solidFill>
                  <a:srgbClr val="C00000"/>
                </a:solidFill>
              </a:rPr>
              <a:t> </a:t>
            </a:r>
          </a:p>
          <a:p>
            <a:pPr marL="300038" lvl="1"/>
            <a:endParaRPr lang="de-DE" sz="2000" dirty="0">
              <a:solidFill>
                <a:schemeClr val="tx1"/>
              </a:solidFill>
            </a:endParaRPr>
          </a:p>
          <a:p>
            <a:pPr marL="300038" lvl="1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We hence simply use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rgbClr val="C00000"/>
                </a:solidFill>
              </a:rPr>
              <a:t>Nondeterministic</a:t>
            </a:r>
            <a:r>
              <a:rPr lang="de-DE" sz="2000" dirty="0">
                <a:solidFill>
                  <a:srgbClr val="C00000"/>
                </a:solidFill>
              </a:rPr>
              <a:t> Finite </a:t>
            </a:r>
            <a:r>
              <a:rPr lang="de-DE" sz="2000" dirty="0" err="1">
                <a:solidFill>
                  <a:srgbClr val="C00000"/>
                </a:solidFill>
              </a:rPr>
              <a:t>Automata</a:t>
            </a:r>
            <a:r>
              <a:rPr lang="de-DE" sz="2000" dirty="0">
                <a:solidFill>
                  <a:srgbClr val="C00000"/>
                </a:solidFill>
              </a:rPr>
              <a:t> (NFAs)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when reasoning about the pushdown automata</a:t>
            </a:r>
          </a:p>
          <a:p>
            <a:pPr marL="122238" lvl="1" indent="0">
              <a:buNone/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00038" lvl="1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The resulting </a:t>
            </a:r>
            <a:r>
              <a:rPr lang="en-US" sz="20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regular operations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all </a:t>
            </a:r>
            <a:r>
              <a:rPr lang="de-DE" sz="2000" dirty="0" err="1">
                <a:solidFill>
                  <a:srgbClr val="C00000"/>
                </a:solidFill>
              </a:rPr>
              <a:t>polynomial</a:t>
            </a:r>
            <a:r>
              <a:rPr lang="de-DE" sz="2000" dirty="0">
                <a:solidFill>
                  <a:srgbClr val="C00000"/>
                </a:solidFill>
              </a:rPr>
              <a:t> time 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00038" lvl="1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1D09D1-9519-4DCF-B209-37F02EE3D209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69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368209"/>
      </p:ext>
    </p:extLst>
  </p:cSld>
  <p:clrMapOvr>
    <a:masterClrMapping/>
  </p:clrMapOvr>
  <p:transition spd="slow">
    <p:cut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7967" y="-59561"/>
            <a:ext cx="9144000" cy="857400"/>
          </a:xfrm>
        </p:spPr>
        <p:txBody>
          <a:bodyPr>
            <a:noAutofit/>
          </a:bodyPr>
          <a:lstStyle/>
          <a:p>
            <a:r>
              <a:rPr lang="de-DE" sz="3600" dirty="0" err="1"/>
              <a:t>AalWiNes</a:t>
            </a:r>
            <a:endParaRPr lang="de-DE" sz="3600" dirty="0">
              <a:solidFill>
                <a:srgbClr val="C00000"/>
              </a:solidFill>
            </a:endParaRPr>
          </a:p>
        </p:txBody>
      </p:sp>
      <p:sp>
        <p:nvSpPr>
          <p:cNvPr id="25" name="Shape 45"/>
          <p:cNvSpPr txBox="1">
            <a:spLocks/>
          </p:cNvSpPr>
          <p:nvPr/>
        </p:nvSpPr>
        <p:spPr>
          <a:xfrm>
            <a:off x="395536" y="1000178"/>
            <a:ext cx="3024336" cy="59406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166688" lvl="1" indent="0">
              <a:buNone/>
            </a:pPr>
            <a:r>
              <a:rPr lang="de-DE" sz="2400" b="1" u="sng" dirty="0">
                <a:solidFill>
                  <a:schemeClr val="tx1"/>
                </a:solidFill>
              </a:rPr>
              <a:t>Part 1:</a:t>
            </a:r>
            <a:r>
              <a:rPr lang="de-DE" sz="2400" b="1" dirty="0">
                <a:solidFill>
                  <a:schemeClr val="tx1"/>
                </a:solidFill>
              </a:rPr>
              <a:t> </a:t>
            </a:r>
            <a:r>
              <a:rPr lang="de-DE" sz="2400" dirty="0">
                <a:solidFill>
                  <a:schemeClr val="tx1"/>
                </a:solidFill>
              </a:rPr>
              <a:t>Parses </a:t>
            </a:r>
            <a:r>
              <a:rPr lang="de-DE" sz="2400" dirty="0" err="1">
                <a:solidFill>
                  <a:schemeClr val="tx1"/>
                </a:solidFill>
              </a:rPr>
              <a:t>query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and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constructs Push-Down System (PDS)</a:t>
            </a:r>
          </a:p>
          <a:p>
            <a:pPr marL="300038" lvl="1"/>
            <a:r>
              <a:rPr lang="de-DE" sz="2400" dirty="0">
                <a:solidFill>
                  <a:schemeClr val="tx1"/>
                </a:solidFill>
              </a:rPr>
              <a:t>In Python 3</a:t>
            </a:r>
          </a:p>
        </p:txBody>
      </p:sp>
      <p:sp>
        <p:nvSpPr>
          <p:cNvPr id="28" name="Shape 45"/>
          <p:cNvSpPr txBox="1">
            <a:spLocks/>
          </p:cNvSpPr>
          <p:nvPr/>
        </p:nvSpPr>
        <p:spPr>
          <a:xfrm>
            <a:off x="408225" y="2931790"/>
            <a:ext cx="3011647" cy="59406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166688" lvl="1" indent="0">
              <a:buNone/>
            </a:pPr>
            <a:r>
              <a:rPr lang="de-DE" sz="2400" b="1" u="sng" dirty="0">
                <a:solidFill>
                  <a:schemeClr val="tx1"/>
                </a:solidFill>
              </a:rPr>
              <a:t>Part 2:</a:t>
            </a:r>
            <a:r>
              <a:rPr lang="de-DE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Reachability analysis</a:t>
            </a:r>
            <a:r>
              <a:rPr lang="de-DE" sz="2400" dirty="0">
                <a:solidFill>
                  <a:schemeClr val="tx1"/>
                </a:solidFill>
              </a:rPr>
              <a:t> of </a:t>
            </a:r>
            <a:r>
              <a:rPr lang="de-DE" sz="2400" dirty="0" err="1">
                <a:solidFill>
                  <a:schemeClr val="tx1"/>
                </a:solidFill>
              </a:rPr>
              <a:t>constructed</a:t>
            </a:r>
            <a:r>
              <a:rPr lang="de-DE" sz="2400" dirty="0">
                <a:solidFill>
                  <a:schemeClr val="tx1"/>
                </a:solidFill>
              </a:rPr>
              <a:t> PDS</a:t>
            </a:r>
            <a:endParaRPr lang="en-US" sz="2400" dirty="0">
              <a:solidFill>
                <a:srgbClr val="3366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0038" lvl="1"/>
            <a:r>
              <a:rPr lang="de-DE" sz="2400" dirty="0" err="1">
                <a:solidFill>
                  <a:schemeClr val="tx1"/>
                </a:solidFill>
              </a:rPr>
              <a:t>Using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b="1" i="1" dirty="0">
                <a:solidFill>
                  <a:srgbClr val="C00000"/>
                </a:solidFill>
              </a:rPr>
              <a:t>Moped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tool</a:t>
            </a:r>
            <a:endParaRPr lang="de-DE" sz="2400" dirty="0">
              <a:solidFill>
                <a:schemeClr val="tx1"/>
              </a:solidFill>
            </a:endParaRPr>
          </a:p>
        </p:txBody>
      </p:sp>
      <p:pic>
        <p:nvPicPr>
          <p:cNvPr id="9" name="Billede 7">
            <a:extLst>
              <a:ext uri="{FF2B5EF4-FFF2-40B4-BE49-F238E27FC236}">
                <a16:creationId xmlns:a16="http://schemas.microsoft.com/office/drawing/2014/main" id="{45FCF8CE-4A45-494C-97FD-FDDE1C11F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" t="990" r="167" b="2095"/>
          <a:stretch/>
        </p:blipFill>
        <p:spPr>
          <a:xfrm>
            <a:off x="3563888" y="1491630"/>
            <a:ext cx="4971839" cy="2404638"/>
          </a:xfrm>
          <a:prstGeom prst="rect">
            <a:avLst/>
          </a:prstGeom>
        </p:spPr>
      </p:pic>
      <p:sp>
        <p:nvSpPr>
          <p:cNvPr id="7" name="Cloud Callout 54"/>
          <p:cNvSpPr/>
          <p:nvPr/>
        </p:nvSpPr>
        <p:spPr bwMode="auto">
          <a:xfrm>
            <a:off x="3293822" y="4155926"/>
            <a:ext cx="3942474" cy="707476"/>
          </a:xfrm>
          <a:prstGeom prst="cloudCallout">
            <a:avLst>
              <a:gd name="adj1" fmla="val -55852"/>
              <a:gd name="adj2" fmla="val -24189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Calibri" pitchFamily="34" charset="0"/>
                <a:cs typeface="Calibri" pitchFamily="34" charset="0"/>
              </a:rPr>
              <a:t>Resp. our new weighted extension and much faster implementation in C++.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1B8449-42CA-49C5-BC50-79254DB992E3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70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001021"/>
      </p:ext>
    </p:extLst>
  </p:cSld>
  <p:clrMapOvr>
    <a:masterClrMapping/>
  </p:clrMapOvr>
  <p:transition spd="slow">
    <p:cut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45"/>
          <p:cNvSpPr txBox="1">
            <a:spLocks/>
          </p:cNvSpPr>
          <p:nvPr/>
        </p:nvSpPr>
        <p:spPr>
          <a:xfrm>
            <a:off x="179512" y="921770"/>
            <a:ext cx="6434650" cy="59406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300038" lvl="1"/>
            <a:r>
              <a:rPr lang="de-CH" sz="2100" dirty="0">
                <a:solidFill>
                  <a:schemeClr val="tx1"/>
                </a:solidFill>
              </a:rPr>
              <a:t> </a:t>
            </a:r>
            <a:r>
              <a:rPr lang="de-DE" sz="2100" dirty="0">
                <a:solidFill>
                  <a:schemeClr val="tx1"/>
                </a:solidFill>
              </a:rPr>
              <a:t>Network: a 7-tuple</a:t>
            </a:r>
          </a:p>
          <a:p>
            <a:pPr marL="300038" lvl="1"/>
            <a:endParaRPr lang="de-DE" sz="2100" dirty="0">
              <a:solidFill>
                <a:schemeClr val="tx1"/>
              </a:solidFill>
            </a:endParaRPr>
          </a:p>
          <a:p>
            <a:pPr marL="300038" lvl="1"/>
            <a:endParaRPr lang="de-DE" sz="210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endParaRPr lang="de-DE" sz="210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endParaRPr lang="de-CH" sz="2100" dirty="0">
              <a:solidFill>
                <a:schemeClr val="tx1"/>
              </a:solidFill>
            </a:endParaRPr>
          </a:p>
          <a:p>
            <a:pPr marL="166688" lvl="1" indent="0" algn="ctr">
              <a:buNone/>
            </a:pPr>
            <a:r>
              <a:rPr lang="de-CH" sz="2250" dirty="0">
                <a:solidFill>
                  <a:schemeClr val="tx1"/>
                </a:solidFill>
              </a:rPr>
              <a:t>	</a:t>
            </a:r>
          </a:p>
          <a:p>
            <a:pPr marL="2314575" lvl="6" indent="-342900">
              <a:buFont typeface="Calibri"/>
              <a:buChar char="❏"/>
            </a:pPr>
            <a:endParaRPr lang="de-CH" sz="1350" dirty="0">
              <a:solidFill>
                <a:schemeClr val="tx1"/>
              </a:solidFill>
            </a:endParaRP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481293" y="48821"/>
            <a:ext cx="6172200" cy="857400"/>
          </a:xfrm>
        </p:spPr>
        <p:txBody>
          <a:bodyPr/>
          <a:lstStyle/>
          <a:p>
            <a:r>
              <a:rPr lang="de-DE" dirty="0"/>
              <a:t>Network Model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166" y="1531385"/>
            <a:ext cx="2940556" cy="3218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618" y="1531385"/>
            <a:ext cx="610496" cy="243892"/>
          </a:xfrm>
          <a:prstGeom prst="rect">
            <a:avLst/>
          </a:prstGeom>
        </p:spPr>
      </p:pic>
      <p:sp>
        <p:nvSpPr>
          <p:cNvPr id="9" name="Cloud Callout 54"/>
          <p:cNvSpPr/>
          <p:nvPr/>
        </p:nvSpPr>
        <p:spPr bwMode="auto">
          <a:xfrm>
            <a:off x="2789802" y="1977684"/>
            <a:ext cx="695790" cy="253647"/>
          </a:xfrm>
          <a:prstGeom prst="cloudCallout">
            <a:avLst>
              <a:gd name="adj1" fmla="val 31013"/>
              <a:gd name="adj2" fmla="val -84683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latin typeface="Calibri" pitchFamily="34" charset="0"/>
                <a:cs typeface="Calibri" pitchFamily="34" charset="0"/>
              </a:rPr>
              <a:t>Nodes</a:t>
            </a:r>
          </a:p>
        </p:txBody>
      </p:sp>
      <p:sp>
        <p:nvSpPr>
          <p:cNvPr id="10" name="Cloud Callout 54"/>
          <p:cNvSpPr/>
          <p:nvPr/>
        </p:nvSpPr>
        <p:spPr bwMode="auto">
          <a:xfrm>
            <a:off x="3761910" y="1194228"/>
            <a:ext cx="695790" cy="253647"/>
          </a:xfrm>
          <a:prstGeom prst="cloudCallout">
            <a:avLst>
              <a:gd name="adj1" fmla="val -32350"/>
              <a:gd name="adj2" fmla="val 87521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latin typeface="Calibri" pitchFamily="34" charset="0"/>
                <a:cs typeface="Calibri" pitchFamily="34" charset="0"/>
              </a:rPr>
              <a:t>Links</a:t>
            </a:r>
          </a:p>
        </p:txBody>
      </p:sp>
      <p:sp>
        <p:nvSpPr>
          <p:cNvPr id="11" name="Cloud Callout 54"/>
          <p:cNvSpPr/>
          <p:nvPr/>
        </p:nvSpPr>
        <p:spPr bwMode="auto">
          <a:xfrm>
            <a:off x="3569745" y="2108919"/>
            <a:ext cx="1080120" cy="427586"/>
          </a:xfrm>
          <a:prstGeom prst="cloudCallout">
            <a:avLst>
              <a:gd name="adj1" fmla="val 6390"/>
              <a:gd name="adj2" fmla="val -91720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latin typeface="Calibri" pitchFamily="34" charset="0"/>
                <a:cs typeface="Calibri" pitchFamily="34" charset="0"/>
              </a:rPr>
              <a:t>Incoming interfaces</a:t>
            </a:r>
          </a:p>
        </p:txBody>
      </p:sp>
      <p:sp>
        <p:nvSpPr>
          <p:cNvPr id="12" name="Cloud Callout 54"/>
          <p:cNvSpPr/>
          <p:nvPr/>
        </p:nvSpPr>
        <p:spPr bwMode="auto">
          <a:xfrm>
            <a:off x="4649865" y="1041575"/>
            <a:ext cx="1080120" cy="427586"/>
          </a:xfrm>
          <a:prstGeom prst="cloudCallout">
            <a:avLst>
              <a:gd name="adj1" fmla="val -33293"/>
              <a:gd name="adj2" fmla="val 5816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latin typeface="Calibri" pitchFamily="34" charset="0"/>
                <a:cs typeface="Calibri" pitchFamily="34" charset="0"/>
              </a:rPr>
              <a:t>Outgoing interfaces</a:t>
            </a:r>
          </a:p>
        </p:txBody>
      </p:sp>
      <p:sp>
        <p:nvSpPr>
          <p:cNvPr id="14" name="Cloud Callout 54"/>
          <p:cNvSpPr/>
          <p:nvPr/>
        </p:nvSpPr>
        <p:spPr bwMode="auto">
          <a:xfrm>
            <a:off x="5436096" y="2008231"/>
            <a:ext cx="1350150" cy="446200"/>
          </a:xfrm>
          <a:prstGeom prst="cloudCallout">
            <a:avLst>
              <a:gd name="adj1" fmla="val -32915"/>
              <a:gd name="adj2" fmla="val -77400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latin typeface="Calibri" pitchFamily="34" charset="0"/>
                <a:cs typeface="Calibri" pitchFamily="34" charset="0"/>
              </a:rPr>
              <a:t>Set of labels in packet header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613F2E-4AC9-4C63-B9DB-EC74661D2360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71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456182"/>
      </p:ext>
    </p:extLst>
  </p:cSld>
  <p:clrMapOvr>
    <a:masterClrMapping/>
  </p:clrMapOvr>
  <p:transition spd="slow">
    <p:cut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45"/>
          <p:cNvSpPr txBox="1">
            <a:spLocks/>
          </p:cNvSpPr>
          <p:nvPr/>
        </p:nvSpPr>
        <p:spPr>
          <a:xfrm>
            <a:off x="1691680" y="1194816"/>
            <a:ext cx="5651944" cy="59406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300038" lvl="1"/>
            <a:endParaRPr lang="de-DE" sz="2100" dirty="0">
              <a:solidFill>
                <a:schemeClr val="tx1"/>
              </a:solidFill>
            </a:endParaRPr>
          </a:p>
          <a:p>
            <a:pPr marL="942975" lvl="3"/>
            <a:endParaRPr lang="de-DE" sz="150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endParaRPr lang="de-DE" sz="210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endParaRPr lang="de-DE" sz="210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r>
              <a:rPr lang="en-US" sz="18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 function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de-DE" sz="1800" dirty="0" err="1">
                <a:solidFill>
                  <a:schemeClr val="tx1"/>
                </a:solidFill>
              </a:rPr>
              <a:t>maps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outgoing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interface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to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next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hop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node</a:t>
            </a:r>
            <a:r>
              <a:rPr lang="de-DE" sz="1800" dirty="0">
                <a:solidFill>
                  <a:schemeClr val="tx1"/>
                </a:solidFill>
              </a:rPr>
              <a:t> and </a:t>
            </a:r>
            <a:r>
              <a:rPr lang="de-DE" sz="1800" dirty="0" err="1">
                <a:solidFill>
                  <a:schemeClr val="tx1"/>
                </a:solidFill>
              </a:rPr>
              <a:t>incoming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interface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to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previous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hop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node</a:t>
            </a:r>
            <a:endParaRPr lang="de-DE" sz="1800" dirty="0">
              <a:solidFill>
                <a:schemeClr val="tx1"/>
              </a:solidFill>
            </a:endParaRPr>
          </a:p>
          <a:p>
            <a:pPr marL="300038" lvl="1"/>
            <a:endParaRPr lang="de-DE" sz="180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r>
              <a:rPr lang="de-DE" sz="1800" dirty="0" err="1">
                <a:solidFill>
                  <a:schemeClr val="tx1"/>
                </a:solidFill>
              </a:rPr>
              <a:t>That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is</a:t>
            </a:r>
            <a:r>
              <a:rPr lang="de-DE" sz="1800" dirty="0">
                <a:solidFill>
                  <a:schemeClr val="tx1"/>
                </a:solidFill>
              </a:rPr>
              <a:t>:                               </a:t>
            </a:r>
            <a:r>
              <a:rPr lang="de-DE" sz="1800" dirty="0" err="1">
                <a:solidFill>
                  <a:schemeClr val="tx1"/>
                </a:solidFill>
              </a:rPr>
              <a:t>and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endParaRPr lang="de-CH" sz="1800" dirty="0">
              <a:solidFill>
                <a:schemeClr val="tx1"/>
              </a:solidFill>
            </a:endParaRPr>
          </a:p>
          <a:p>
            <a:pPr marL="166688" lvl="1" indent="0" algn="ctr">
              <a:buNone/>
            </a:pPr>
            <a:r>
              <a:rPr lang="de-CH" sz="1800" dirty="0">
                <a:solidFill>
                  <a:schemeClr val="tx1"/>
                </a:solidFill>
              </a:rPr>
              <a:t>	</a:t>
            </a:r>
          </a:p>
          <a:p>
            <a:pPr marL="2314575" lvl="6" indent="-342900">
              <a:buFont typeface="Calibri"/>
              <a:buChar char="❏"/>
            </a:pPr>
            <a:endParaRPr lang="de-CH" sz="1350" dirty="0">
              <a:solidFill>
                <a:schemeClr val="tx1"/>
              </a:solidFill>
            </a:endParaRP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481293" y="48821"/>
            <a:ext cx="6172200" cy="857400"/>
          </a:xfrm>
        </p:spPr>
        <p:txBody>
          <a:bodyPr/>
          <a:lstStyle/>
          <a:p>
            <a:r>
              <a:rPr lang="de-DE" dirty="0"/>
              <a:t>Network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166" y="1531385"/>
            <a:ext cx="2940556" cy="321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618" y="1531385"/>
            <a:ext cx="610496" cy="243892"/>
          </a:xfrm>
          <a:prstGeom prst="rect">
            <a:avLst/>
          </a:prstGeom>
        </p:spPr>
      </p:pic>
      <p:sp>
        <p:nvSpPr>
          <p:cNvPr id="11" name="Cloud Callout 54"/>
          <p:cNvSpPr/>
          <p:nvPr/>
        </p:nvSpPr>
        <p:spPr bwMode="auto">
          <a:xfrm>
            <a:off x="4374809" y="1977684"/>
            <a:ext cx="1080120" cy="427586"/>
          </a:xfrm>
          <a:prstGeom prst="cloudCallout">
            <a:avLst>
              <a:gd name="adj1" fmla="val 19996"/>
              <a:gd name="adj2" fmla="val -90765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latin typeface="Calibri" pitchFamily="34" charset="0"/>
                <a:cs typeface="Calibri" pitchFamily="34" charset="0"/>
              </a:rPr>
              <a:t>Interface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208" y="3366230"/>
            <a:ext cx="2106234" cy="332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719" y="3777668"/>
            <a:ext cx="1449550" cy="2052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325" y="3762820"/>
            <a:ext cx="1404156" cy="23495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691680" y="2643758"/>
            <a:ext cx="5651944" cy="15121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5" name="Shape 45"/>
          <p:cNvSpPr txBox="1">
            <a:spLocks/>
          </p:cNvSpPr>
          <p:nvPr/>
        </p:nvSpPr>
        <p:spPr>
          <a:xfrm>
            <a:off x="179512" y="921770"/>
            <a:ext cx="6434650" cy="59406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300038" lvl="1"/>
            <a:r>
              <a:rPr lang="de-CH" sz="2100" dirty="0">
                <a:solidFill>
                  <a:schemeClr val="tx1"/>
                </a:solidFill>
              </a:rPr>
              <a:t> </a:t>
            </a:r>
            <a:r>
              <a:rPr lang="de-DE" sz="2100" dirty="0">
                <a:solidFill>
                  <a:schemeClr val="tx1"/>
                </a:solidFill>
              </a:rPr>
              <a:t>Network: a 7-tuple</a:t>
            </a:r>
          </a:p>
          <a:p>
            <a:pPr marL="300038" lvl="1"/>
            <a:endParaRPr lang="de-DE" sz="2100" dirty="0">
              <a:solidFill>
                <a:schemeClr val="tx1"/>
              </a:solidFill>
            </a:endParaRPr>
          </a:p>
          <a:p>
            <a:pPr marL="300038" lvl="1"/>
            <a:endParaRPr lang="de-DE" sz="210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endParaRPr lang="de-DE" sz="210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endParaRPr lang="de-CH" sz="2100" dirty="0">
              <a:solidFill>
                <a:schemeClr val="tx1"/>
              </a:solidFill>
            </a:endParaRPr>
          </a:p>
          <a:p>
            <a:pPr marL="166688" lvl="1" indent="0" algn="ctr">
              <a:buNone/>
            </a:pPr>
            <a:r>
              <a:rPr lang="de-CH" sz="2250" dirty="0">
                <a:solidFill>
                  <a:schemeClr val="tx1"/>
                </a:solidFill>
              </a:rPr>
              <a:t>	</a:t>
            </a:r>
          </a:p>
          <a:p>
            <a:pPr marL="2314575" lvl="6" indent="-342900">
              <a:buFont typeface="Calibri"/>
              <a:buChar char="❏"/>
            </a:pPr>
            <a:endParaRPr lang="de-CH" sz="135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A81AF0-E61C-464E-93FB-EF9A35DA2124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71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647650"/>
      </p:ext>
    </p:extLst>
  </p:cSld>
  <p:clrMapOvr>
    <a:masterClrMapping/>
  </p:clrMapOvr>
  <p:transition spd="slow">
    <p:cut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45"/>
          <p:cNvSpPr txBox="1">
            <a:spLocks/>
          </p:cNvSpPr>
          <p:nvPr/>
        </p:nvSpPr>
        <p:spPr>
          <a:xfrm>
            <a:off x="179512" y="921770"/>
            <a:ext cx="6434650" cy="59406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300038" lvl="1"/>
            <a:r>
              <a:rPr lang="de-CH" sz="2100" dirty="0">
                <a:solidFill>
                  <a:schemeClr val="tx1"/>
                </a:solidFill>
              </a:rPr>
              <a:t> </a:t>
            </a:r>
            <a:r>
              <a:rPr lang="de-DE" sz="2100" dirty="0">
                <a:solidFill>
                  <a:schemeClr val="tx1"/>
                </a:solidFill>
              </a:rPr>
              <a:t>Network: a 7-tuple</a:t>
            </a:r>
          </a:p>
          <a:p>
            <a:pPr marL="300038" lvl="1"/>
            <a:endParaRPr lang="de-DE" sz="2100" dirty="0">
              <a:solidFill>
                <a:schemeClr val="tx1"/>
              </a:solidFill>
            </a:endParaRPr>
          </a:p>
          <a:p>
            <a:pPr marL="300038" lvl="1"/>
            <a:endParaRPr lang="de-DE" sz="210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endParaRPr lang="de-DE" sz="210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endParaRPr lang="de-CH" sz="2100" dirty="0">
              <a:solidFill>
                <a:schemeClr val="tx1"/>
              </a:solidFill>
            </a:endParaRPr>
          </a:p>
          <a:p>
            <a:pPr marL="166688" lvl="1" indent="0" algn="ctr">
              <a:buNone/>
            </a:pPr>
            <a:r>
              <a:rPr lang="de-CH" sz="2250" dirty="0">
                <a:solidFill>
                  <a:schemeClr val="tx1"/>
                </a:solidFill>
              </a:rPr>
              <a:t>	</a:t>
            </a:r>
          </a:p>
          <a:p>
            <a:pPr marL="2314575" lvl="6" indent="-342900">
              <a:buFont typeface="Calibri"/>
              <a:buChar char="❏"/>
            </a:pPr>
            <a:endParaRPr lang="de-CH" sz="1350" dirty="0">
              <a:solidFill>
                <a:schemeClr val="tx1"/>
              </a:solidFill>
            </a:endParaRPr>
          </a:p>
        </p:txBody>
      </p:sp>
      <p:sp>
        <p:nvSpPr>
          <p:cNvPr id="17" name="Shape 45"/>
          <p:cNvSpPr txBox="1">
            <a:spLocks/>
          </p:cNvSpPr>
          <p:nvPr/>
        </p:nvSpPr>
        <p:spPr>
          <a:xfrm>
            <a:off x="1566351" y="1429406"/>
            <a:ext cx="5867968" cy="59406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300038" lvl="1"/>
            <a:endParaRPr lang="de-DE" sz="2100" dirty="0">
              <a:solidFill>
                <a:schemeClr val="tx1"/>
              </a:solidFill>
            </a:endParaRPr>
          </a:p>
          <a:p>
            <a:pPr marL="942975" lvl="3"/>
            <a:endParaRPr lang="de-DE" sz="150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endParaRPr lang="de-DE" sz="210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endParaRPr lang="de-DE" sz="210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r>
              <a:rPr lang="en-US" sz="18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Routing function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de-DE" sz="1800" dirty="0" err="1">
                <a:solidFill>
                  <a:schemeClr val="tx1"/>
                </a:solidFill>
              </a:rPr>
              <a:t>for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each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set</a:t>
            </a:r>
            <a:r>
              <a:rPr lang="de-DE" sz="1800" dirty="0">
                <a:solidFill>
                  <a:schemeClr val="tx1"/>
                </a:solidFill>
              </a:rPr>
              <a:t> of </a:t>
            </a:r>
            <a:r>
              <a:rPr lang="de-DE" sz="1800" dirty="0" err="1">
                <a:solidFill>
                  <a:srgbClr val="C00000"/>
                </a:solidFill>
              </a:rPr>
              <a:t>failed</a:t>
            </a:r>
            <a:r>
              <a:rPr lang="de-DE" sz="1800" dirty="0">
                <a:solidFill>
                  <a:srgbClr val="C00000"/>
                </a:solidFill>
              </a:rPr>
              <a:t> links</a:t>
            </a:r>
            <a:r>
              <a:rPr lang="de-DE" sz="1800" dirty="0">
                <a:solidFill>
                  <a:schemeClr val="tx1"/>
                </a:solidFill>
              </a:rPr>
              <a:t>            , </a:t>
            </a:r>
            <a:r>
              <a:rPr lang="de-DE" sz="1800" dirty="0" err="1">
                <a:solidFill>
                  <a:schemeClr val="tx1"/>
                </a:solidFill>
              </a:rPr>
              <a:t>the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routing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function</a:t>
            </a:r>
            <a:r>
              <a:rPr lang="de-DE" sz="1800" dirty="0">
                <a:solidFill>
                  <a:schemeClr val="tx1"/>
                </a:solidFill>
              </a:rPr>
              <a:t>                  </a:t>
            </a:r>
          </a:p>
          <a:p>
            <a:pPr marL="166688" lvl="1" indent="0">
              <a:buNone/>
            </a:pPr>
            <a:endParaRPr lang="de-DE" sz="180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r>
              <a:rPr lang="de-DE" sz="1800" dirty="0" err="1">
                <a:solidFill>
                  <a:schemeClr val="tx1"/>
                </a:solidFill>
              </a:rPr>
              <a:t>defines</a:t>
            </a:r>
            <a:r>
              <a:rPr lang="de-DE" sz="1800" dirty="0">
                <a:solidFill>
                  <a:schemeClr val="tx1"/>
                </a:solidFill>
              </a:rPr>
              <a:t>, for all </a:t>
            </a:r>
            <a:r>
              <a:rPr 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incoming interfaces</a:t>
            </a:r>
            <a:r>
              <a:rPr lang="de-DE" sz="1800" dirty="0">
                <a:solidFill>
                  <a:srgbClr val="C00000"/>
                </a:solidFill>
              </a:rPr>
              <a:t> </a:t>
            </a:r>
            <a:r>
              <a:rPr lang="de-DE" sz="1800" dirty="0">
                <a:solidFill>
                  <a:schemeClr val="tx1"/>
                </a:solidFill>
              </a:rPr>
              <a:t>and packet </a:t>
            </a:r>
            <a:r>
              <a:rPr 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headers</a:t>
            </a:r>
            <a:r>
              <a:rPr lang="de-DE" sz="1800" dirty="0">
                <a:solidFill>
                  <a:schemeClr val="tx1"/>
                </a:solidFill>
              </a:rPr>
              <a:t>, </a:t>
            </a:r>
            <a:r>
              <a:rPr 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outgoing interfaces </a:t>
            </a:r>
            <a:r>
              <a:rPr lang="de-DE" sz="1800" dirty="0" err="1">
                <a:solidFill>
                  <a:schemeClr val="tx1"/>
                </a:solidFill>
              </a:rPr>
              <a:t>together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with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rgbClr val="C00000"/>
                </a:solidFill>
              </a:rPr>
              <a:t>modified</a:t>
            </a:r>
            <a:r>
              <a:rPr lang="de-DE" sz="1800" dirty="0">
                <a:solidFill>
                  <a:srgbClr val="C00000"/>
                </a:solidFill>
              </a:rPr>
              <a:t> </a:t>
            </a:r>
            <a:r>
              <a:rPr lang="de-DE" sz="1800" dirty="0" err="1">
                <a:solidFill>
                  <a:srgbClr val="C00000"/>
                </a:solidFill>
              </a:rPr>
              <a:t>headers</a:t>
            </a:r>
            <a:r>
              <a:rPr lang="de-DE" sz="1800" dirty="0">
                <a:solidFill>
                  <a:schemeClr val="tx1"/>
                </a:solidFill>
              </a:rPr>
              <a:t>. </a:t>
            </a:r>
          </a:p>
          <a:p>
            <a:pPr marL="300038" lvl="1"/>
            <a:endParaRPr lang="de-DE" sz="1800" dirty="0">
              <a:solidFill>
                <a:schemeClr val="tx1"/>
              </a:solidFill>
            </a:endParaRPr>
          </a:p>
          <a:p>
            <a:pPr marL="166688" lvl="1" indent="0" algn="ctr">
              <a:buNone/>
            </a:pPr>
            <a:r>
              <a:rPr lang="de-CH" sz="1800" dirty="0">
                <a:solidFill>
                  <a:schemeClr val="tx1"/>
                </a:solidFill>
              </a:rPr>
              <a:t>	</a:t>
            </a:r>
          </a:p>
          <a:p>
            <a:pPr marL="2314575" lvl="6" indent="-342900">
              <a:buFont typeface="Calibri"/>
              <a:buChar char="❏"/>
            </a:pPr>
            <a:endParaRPr lang="de-CH" sz="1350" dirty="0">
              <a:solidFill>
                <a:schemeClr val="tx1"/>
              </a:solidFill>
            </a:endParaRP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481293" y="48821"/>
            <a:ext cx="6172200" cy="857400"/>
          </a:xfrm>
        </p:spPr>
        <p:txBody>
          <a:bodyPr/>
          <a:lstStyle/>
          <a:p>
            <a:r>
              <a:rPr lang="de-DE" dirty="0"/>
              <a:t>Network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166" y="1531385"/>
            <a:ext cx="2940556" cy="321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618" y="1531385"/>
            <a:ext cx="610496" cy="243892"/>
          </a:xfrm>
          <a:prstGeom prst="rect">
            <a:avLst/>
          </a:prstGeom>
        </p:spPr>
      </p:pic>
      <p:sp>
        <p:nvSpPr>
          <p:cNvPr id="11" name="Cloud Callout 54"/>
          <p:cNvSpPr/>
          <p:nvPr/>
        </p:nvSpPr>
        <p:spPr bwMode="auto">
          <a:xfrm>
            <a:off x="5922150" y="2041770"/>
            <a:ext cx="1080120" cy="427586"/>
          </a:xfrm>
          <a:prstGeom prst="cloudCallout">
            <a:avLst>
              <a:gd name="adj1" fmla="val -35938"/>
              <a:gd name="adj2" fmla="val -72626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latin typeface="Calibri" pitchFamily="34" charset="0"/>
                <a:cs typeface="Calibri" pitchFamily="34" charset="0"/>
              </a:rPr>
              <a:t>Routing function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566350" y="2787774"/>
            <a:ext cx="5867970" cy="19556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560" y="3017880"/>
            <a:ext cx="610986" cy="2145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4982" y="3526682"/>
            <a:ext cx="1421214" cy="2793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3144" y="3526683"/>
            <a:ext cx="847421" cy="2421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F282C8-56FA-4824-8963-454FD6068A87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71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683701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F47447A4-B1F4-4397-BB01-4C427E867E6C}"/>
              </a:ext>
            </a:extLst>
          </p:cNvPr>
          <p:cNvSpPr/>
          <p:nvPr/>
        </p:nvSpPr>
        <p:spPr>
          <a:xfrm>
            <a:off x="4499992" y="1316486"/>
            <a:ext cx="3312368" cy="36315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B088A-8AFB-497F-BFC2-478D3F07C500}"/>
              </a:ext>
            </a:extLst>
          </p:cNvPr>
          <p:cNvSpPr/>
          <p:nvPr/>
        </p:nvSpPr>
        <p:spPr>
          <a:xfrm>
            <a:off x="467544" y="1316486"/>
            <a:ext cx="3312368" cy="36315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57200" y="34510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The FRR Problem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830191" y="1115834"/>
            <a:ext cx="3456384" cy="165618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sz="1700" dirty="0">
              <a:latin typeface="+mj-lt"/>
            </a:endParaRPr>
          </a:p>
          <a:p>
            <a:pPr marL="0" indent="0">
              <a:buNone/>
            </a:pPr>
            <a:r>
              <a:rPr lang="en-US" sz="1800" b="1" dirty="0">
                <a:cs typeface="Calibri" panose="020F0502020204030204" pitchFamily="34" charset="0"/>
              </a:rPr>
              <a:t>P</a:t>
            </a:r>
            <a:r>
              <a:rPr lang="en-AT" sz="1800" b="1" dirty="0">
                <a:cs typeface="Calibri" panose="020F0502020204030204" pitchFamily="34" charset="0"/>
              </a:rPr>
              <a:t>h</a:t>
            </a:r>
            <a:r>
              <a:rPr lang="de-DE" sz="1800" b="1" dirty="0">
                <a:cs typeface="Calibri" panose="020F0502020204030204" pitchFamily="34" charset="0"/>
              </a:rPr>
              <a:t>a</a:t>
            </a:r>
            <a:r>
              <a:rPr lang="en-AT" sz="1800" b="1" dirty="0">
                <a:cs typeface="Calibri" panose="020F0502020204030204" pitchFamily="34" charset="0"/>
              </a:rPr>
              <a:t>s</a:t>
            </a:r>
            <a:r>
              <a:rPr lang="de-DE" sz="1800" b="1" dirty="0">
                <a:cs typeface="Calibri" panose="020F0502020204030204" pitchFamily="34" charset="0"/>
              </a:rPr>
              <a:t>e</a:t>
            </a:r>
            <a:r>
              <a:rPr lang="en-AT" sz="1800" b="1" dirty="0">
                <a:cs typeface="Calibri" panose="020F0502020204030204" pitchFamily="34" charset="0"/>
              </a:rPr>
              <a:t> 1: </a:t>
            </a:r>
            <a:r>
              <a:rPr lang="de-DE" sz="1800" b="1" dirty="0">
                <a:cs typeface="Calibri" panose="020F0502020204030204" pitchFamily="34" charset="0"/>
              </a:rPr>
              <a:t>R</a:t>
            </a:r>
            <a:r>
              <a:rPr lang="en-AT" sz="1800" b="1" dirty="0">
                <a:cs typeface="Calibri" panose="020F0502020204030204" pitchFamily="34" charset="0"/>
              </a:rPr>
              <a:t>u</a:t>
            </a:r>
            <a:r>
              <a:rPr lang="de-DE" sz="1800" b="1" dirty="0">
                <a:cs typeface="Calibri" panose="020F0502020204030204" pitchFamily="34" charset="0"/>
              </a:rPr>
              <a:t>l</a:t>
            </a:r>
            <a:r>
              <a:rPr lang="en-AT" sz="1800" b="1" dirty="0">
                <a:cs typeface="Calibri" panose="020F0502020204030204" pitchFamily="34" charset="0"/>
              </a:rPr>
              <a:t>e </a:t>
            </a:r>
            <a:r>
              <a:rPr lang="de-DE" sz="1800" b="1" dirty="0">
                <a:cs typeface="Calibri" panose="020F0502020204030204" pitchFamily="34" charset="0"/>
              </a:rPr>
              <a:t>i</a:t>
            </a:r>
            <a:r>
              <a:rPr lang="en-AT" sz="1800" b="1" dirty="0">
                <a:cs typeface="Calibri" panose="020F0502020204030204" pitchFamily="34" charset="0"/>
              </a:rPr>
              <a:t>n</a:t>
            </a:r>
            <a:r>
              <a:rPr lang="de-DE" sz="1800" b="1" dirty="0">
                <a:cs typeface="Calibri" panose="020F0502020204030204" pitchFamily="34" charset="0"/>
              </a:rPr>
              <a:t>s</a:t>
            </a:r>
            <a:r>
              <a:rPr lang="en-AT" sz="1800" b="1" dirty="0">
                <a:cs typeface="Calibri" panose="020F0502020204030204" pitchFamily="34" charset="0"/>
              </a:rPr>
              <a:t>t</a:t>
            </a:r>
            <a:r>
              <a:rPr lang="de-DE" sz="1800" b="1" dirty="0">
                <a:cs typeface="Calibri" panose="020F0502020204030204" pitchFamily="34" charset="0"/>
              </a:rPr>
              <a:t>a</a:t>
            </a:r>
            <a:r>
              <a:rPr lang="en-AT" sz="1800" b="1" dirty="0">
                <a:cs typeface="Calibri" panose="020F0502020204030204" pitchFamily="34" charset="0"/>
              </a:rPr>
              <a:t>l</a:t>
            </a:r>
            <a:r>
              <a:rPr lang="de-DE" sz="1800" b="1" dirty="0">
                <a:cs typeface="Calibri" panose="020F0502020204030204" pitchFamily="34" charset="0"/>
              </a:rPr>
              <a:t>l</a:t>
            </a:r>
            <a:r>
              <a:rPr lang="en-AT" sz="1800" b="1" dirty="0">
                <a:cs typeface="Calibri" panose="020F0502020204030204" pitchFamily="34" charset="0"/>
              </a:rPr>
              <a:t>a</a:t>
            </a:r>
            <a:r>
              <a:rPr lang="de-DE" sz="1800" b="1" dirty="0">
                <a:cs typeface="Calibri" panose="020F0502020204030204" pitchFamily="34" charset="0"/>
              </a:rPr>
              <a:t>t</a:t>
            </a:r>
            <a:r>
              <a:rPr lang="en-AT" sz="1800" b="1" dirty="0">
                <a:cs typeface="Calibri" panose="020F0502020204030204" pitchFamily="34" charset="0"/>
              </a:rPr>
              <a:t>i</a:t>
            </a:r>
            <a:r>
              <a:rPr lang="de-DE" sz="1800" b="1" dirty="0">
                <a:cs typeface="Calibri" panose="020F0502020204030204" pitchFamily="34" charset="0"/>
              </a:rPr>
              <a:t>o</a:t>
            </a:r>
            <a:r>
              <a:rPr lang="en-AT" sz="1800" b="1" dirty="0">
                <a:cs typeface="Calibri" panose="020F0502020204030204" pitchFamily="34" charset="0"/>
              </a:rPr>
              <a:t>n</a:t>
            </a:r>
          </a:p>
          <a:p>
            <a:endParaRPr lang="en-AT" sz="1800" b="1" dirty="0">
              <a:solidFill>
                <a:srgbClr val="3366FF"/>
              </a:solidFill>
              <a:cs typeface="Calibri" panose="020F0502020204030204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41F7DB1-F608-41CF-85B8-1EA1874D38A1}"/>
              </a:ext>
            </a:extLst>
          </p:cNvPr>
          <p:cNvSpPr txBox="1">
            <a:spLocks/>
          </p:cNvSpPr>
          <p:nvPr/>
        </p:nvSpPr>
        <p:spPr>
          <a:xfrm>
            <a:off x="4644008" y="1115834"/>
            <a:ext cx="3456384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de-DE" sz="17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cs typeface="Calibri" panose="020F0502020204030204" pitchFamily="34" charset="0"/>
              </a:rPr>
              <a:t>P</a:t>
            </a:r>
            <a:r>
              <a:rPr lang="en-AT" sz="1800" b="1" dirty="0">
                <a:cs typeface="Calibri" panose="020F0502020204030204" pitchFamily="34" charset="0"/>
              </a:rPr>
              <a:t>h</a:t>
            </a:r>
            <a:r>
              <a:rPr lang="de-DE" sz="1800" b="1" dirty="0">
                <a:cs typeface="Calibri" panose="020F0502020204030204" pitchFamily="34" charset="0"/>
              </a:rPr>
              <a:t>a</a:t>
            </a:r>
            <a:r>
              <a:rPr lang="en-AT" sz="1800" b="1" dirty="0">
                <a:cs typeface="Calibri" panose="020F0502020204030204" pitchFamily="34" charset="0"/>
              </a:rPr>
              <a:t>s</a:t>
            </a:r>
            <a:r>
              <a:rPr lang="de-DE" sz="1800" b="1" dirty="0">
                <a:cs typeface="Calibri" panose="020F0502020204030204" pitchFamily="34" charset="0"/>
              </a:rPr>
              <a:t>e</a:t>
            </a:r>
            <a:r>
              <a:rPr lang="en-AT" sz="1800" b="1" dirty="0">
                <a:cs typeface="Calibri" panose="020F0502020204030204" pitchFamily="34" charset="0"/>
              </a:rPr>
              <a:t> 2: </a:t>
            </a:r>
            <a:r>
              <a:rPr lang="de-DE" sz="1800" b="1" dirty="0">
                <a:cs typeface="Calibri" panose="020F0502020204030204" pitchFamily="34" charset="0"/>
              </a:rPr>
              <a:t>F</a:t>
            </a:r>
            <a:r>
              <a:rPr lang="en-AT" sz="1800" b="1" dirty="0">
                <a:cs typeface="Calibri" panose="020F0502020204030204" pitchFamily="34" charset="0"/>
              </a:rPr>
              <a:t>a</a:t>
            </a:r>
            <a:r>
              <a:rPr lang="de-DE" sz="1800" b="1" dirty="0">
                <a:cs typeface="Calibri" panose="020F0502020204030204" pitchFamily="34" charset="0"/>
              </a:rPr>
              <a:t>i</a:t>
            </a:r>
            <a:r>
              <a:rPr lang="en-AT" sz="1800" b="1" dirty="0">
                <a:cs typeface="Calibri" panose="020F0502020204030204" pitchFamily="34" charset="0"/>
              </a:rPr>
              <a:t>l</a:t>
            </a:r>
            <a:r>
              <a:rPr lang="de-DE" sz="1800" b="1" dirty="0">
                <a:cs typeface="Calibri" panose="020F0502020204030204" pitchFamily="34" charset="0"/>
              </a:rPr>
              <a:t>u</a:t>
            </a:r>
            <a:r>
              <a:rPr lang="en-AT" sz="1800" b="1" dirty="0">
                <a:cs typeface="Calibri" panose="020F0502020204030204" pitchFamily="34" charset="0"/>
              </a:rPr>
              <a:t>r</a:t>
            </a:r>
            <a:r>
              <a:rPr lang="de-DE" sz="1800" b="1" dirty="0">
                <a:cs typeface="Calibri" panose="020F0502020204030204" pitchFamily="34" charset="0"/>
              </a:rPr>
              <a:t>e</a:t>
            </a:r>
            <a:r>
              <a:rPr lang="en-AT" sz="1800" b="1" dirty="0">
                <a:cs typeface="Calibri" panose="020F0502020204030204" pitchFamily="34" charset="0"/>
              </a:rPr>
              <a:t>s </a:t>
            </a:r>
            <a:r>
              <a:rPr lang="de-DE" sz="1800" b="1" dirty="0">
                <a:cs typeface="Calibri" panose="020F0502020204030204" pitchFamily="34" charset="0"/>
              </a:rPr>
              <a:t>a</a:t>
            </a:r>
            <a:r>
              <a:rPr lang="en-AT" sz="1800" b="1" dirty="0">
                <a:cs typeface="Calibri" panose="020F0502020204030204" pitchFamily="34" charset="0"/>
              </a:rPr>
              <a:t>n</a:t>
            </a:r>
            <a:r>
              <a:rPr lang="de-DE" sz="1800" b="1" dirty="0">
                <a:cs typeface="Calibri" panose="020F0502020204030204" pitchFamily="34" charset="0"/>
              </a:rPr>
              <a:t>d</a:t>
            </a:r>
            <a:r>
              <a:rPr lang="en-AT" sz="1800" b="1" dirty="0">
                <a:cs typeface="Calibri" panose="020F0502020204030204" pitchFamily="34" charset="0"/>
              </a:rPr>
              <a:t> </a:t>
            </a:r>
            <a:r>
              <a:rPr lang="de-DE" sz="1800" b="1" dirty="0">
                <a:cs typeface="Calibri" panose="020F0502020204030204" pitchFamily="34" charset="0"/>
              </a:rPr>
              <a:t>r</a:t>
            </a:r>
            <a:r>
              <a:rPr lang="en-AT" sz="1800" b="1" dirty="0">
                <a:cs typeface="Calibri" panose="020F0502020204030204" pitchFamily="34" charset="0"/>
              </a:rPr>
              <a:t>o</a:t>
            </a:r>
            <a:r>
              <a:rPr lang="de-DE" sz="1800" b="1" dirty="0">
                <a:cs typeface="Calibri" panose="020F0502020204030204" pitchFamily="34" charset="0"/>
              </a:rPr>
              <a:t>u</a:t>
            </a:r>
            <a:r>
              <a:rPr lang="en-AT" sz="1800" b="1" dirty="0">
                <a:cs typeface="Calibri" panose="020F0502020204030204" pitchFamily="34" charset="0"/>
              </a:rPr>
              <a:t>t</a:t>
            </a:r>
            <a:r>
              <a:rPr lang="de-DE" sz="1800" b="1" dirty="0">
                <a:cs typeface="Calibri" panose="020F0502020204030204" pitchFamily="34" charset="0"/>
              </a:rPr>
              <a:t>i</a:t>
            </a:r>
            <a:r>
              <a:rPr lang="en-AT" sz="1800" b="1" dirty="0">
                <a:cs typeface="Calibri" panose="020F0502020204030204" pitchFamily="34" charset="0"/>
              </a:rPr>
              <a:t>n</a:t>
            </a:r>
            <a:r>
              <a:rPr lang="de-DE" sz="1800" b="1" dirty="0">
                <a:cs typeface="Calibri" panose="020F0502020204030204" pitchFamily="34" charset="0"/>
              </a:rPr>
              <a:t>g</a:t>
            </a:r>
            <a:endParaRPr lang="en-AT" sz="1800" b="1" dirty="0">
              <a:cs typeface="Calibri" panose="020F0502020204030204" pitchFamily="34" charset="0"/>
            </a:endParaRPr>
          </a:p>
          <a:p>
            <a:endParaRPr lang="en-AT" sz="1800" b="1" dirty="0">
              <a:solidFill>
                <a:srgbClr val="3366FF"/>
              </a:solidFill>
              <a:cs typeface="Calibri" panose="020F0502020204030204" pitchFamily="34" charset="0"/>
            </a:endParaRPr>
          </a:p>
        </p:txBody>
      </p:sp>
      <p:cxnSp>
        <p:nvCxnSpPr>
          <p:cNvPr id="31" name="Gerade Verbindung mit Pfeil 88">
            <a:extLst>
              <a:ext uri="{FF2B5EF4-FFF2-40B4-BE49-F238E27FC236}">
                <a16:creationId xmlns:a16="http://schemas.microsoft.com/office/drawing/2014/main" id="{EB81FFC9-CCF4-4F3D-9C59-BE2C8862AD2B}"/>
              </a:ext>
            </a:extLst>
          </p:cNvPr>
          <p:cNvCxnSpPr/>
          <p:nvPr/>
        </p:nvCxnSpPr>
        <p:spPr>
          <a:xfrm flipV="1">
            <a:off x="1545625" y="2402257"/>
            <a:ext cx="1282144" cy="19209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88">
            <a:extLst>
              <a:ext uri="{FF2B5EF4-FFF2-40B4-BE49-F238E27FC236}">
                <a16:creationId xmlns:a16="http://schemas.microsoft.com/office/drawing/2014/main" id="{0407C476-05C2-41CB-9264-FBD204AFAE08}"/>
              </a:ext>
            </a:extLst>
          </p:cNvPr>
          <p:cNvCxnSpPr>
            <a:cxnSpLocks/>
          </p:cNvCxnSpPr>
          <p:nvPr/>
        </p:nvCxnSpPr>
        <p:spPr>
          <a:xfrm>
            <a:off x="1724722" y="4273985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88">
            <a:extLst>
              <a:ext uri="{FF2B5EF4-FFF2-40B4-BE49-F238E27FC236}">
                <a16:creationId xmlns:a16="http://schemas.microsoft.com/office/drawing/2014/main" id="{DB51A02F-F2EF-4E69-B720-BD5F580C68B3}"/>
              </a:ext>
            </a:extLst>
          </p:cNvPr>
          <p:cNvCxnSpPr/>
          <p:nvPr/>
        </p:nvCxnSpPr>
        <p:spPr>
          <a:xfrm flipV="1">
            <a:off x="1496122" y="3579293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88">
            <a:extLst>
              <a:ext uri="{FF2B5EF4-FFF2-40B4-BE49-F238E27FC236}">
                <a16:creationId xmlns:a16="http://schemas.microsoft.com/office/drawing/2014/main" id="{14EDCC59-FA17-45D6-BB55-62C9816D3CB2}"/>
              </a:ext>
            </a:extLst>
          </p:cNvPr>
          <p:cNvCxnSpPr/>
          <p:nvPr/>
        </p:nvCxnSpPr>
        <p:spPr>
          <a:xfrm flipV="1">
            <a:off x="1463990" y="2633468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88">
            <a:extLst>
              <a:ext uri="{FF2B5EF4-FFF2-40B4-BE49-F238E27FC236}">
                <a16:creationId xmlns:a16="http://schemas.microsoft.com/office/drawing/2014/main" id="{F1B1355D-40AB-4AAA-85E7-9A703040A0D5}"/>
              </a:ext>
            </a:extLst>
          </p:cNvPr>
          <p:cNvCxnSpPr/>
          <p:nvPr/>
        </p:nvCxnSpPr>
        <p:spPr>
          <a:xfrm flipV="1">
            <a:off x="2827769" y="2633468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88">
            <a:extLst>
              <a:ext uri="{FF2B5EF4-FFF2-40B4-BE49-F238E27FC236}">
                <a16:creationId xmlns:a16="http://schemas.microsoft.com/office/drawing/2014/main" id="{EE93C953-9DFF-407C-9CF9-37B7ED515677}"/>
              </a:ext>
            </a:extLst>
          </p:cNvPr>
          <p:cNvCxnSpPr/>
          <p:nvPr/>
        </p:nvCxnSpPr>
        <p:spPr>
          <a:xfrm>
            <a:off x="1675220" y="3345917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88">
            <a:extLst>
              <a:ext uri="{FF2B5EF4-FFF2-40B4-BE49-F238E27FC236}">
                <a16:creationId xmlns:a16="http://schemas.microsoft.com/office/drawing/2014/main" id="{9EEB6DD6-562F-4B3D-BF61-7D394F161C2D}"/>
              </a:ext>
            </a:extLst>
          </p:cNvPr>
          <p:cNvCxnSpPr/>
          <p:nvPr/>
        </p:nvCxnSpPr>
        <p:spPr>
          <a:xfrm>
            <a:off x="1692590" y="2427734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hape 42">
            <a:extLst>
              <a:ext uri="{FF2B5EF4-FFF2-40B4-BE49-F238E27FC236}">
                <a16:creationId xmlns:a16="http://schemas.microsoft.com/office/drawing/2014/main" id="{95B2CEFA-20E8-426C-A76A-0C44C80812BA}"/>
              </a:ext>
            </a:extLst>
          </p:cNvPr>
          <p:cNvSpPr txBox="1">
            <a:spLocks/>
          </p:cNvSpPr>
          <p:nvPr/>
        </p:nvSpPr>
        <p:spPr>
          <a:xfrm>
            <a:off x="1200646" y="4142430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42" name="Shape 181">
            <a:extLst>
              <a:ext uri="{FF2B5EF4-FFF2-40B4-BE49-F238E27FC236}">
                <a16:creationId xmlns:a16="http://schemas.microsoft.com/office/drawing/2014/main" id="{F9811090-2D99-45C3-9C56-8A4ADEE8846B}"/>
              </a:ext>
            </a:extLst>
          </p:cNvPr>
          <p:cNvSpPr/>
          <p:nvPr/>
        </p:nvSpPr>
        <p:spPr>
          <a:xfrm>
            <a:off x="1235390" y="2186233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46" name="Shape 42">
            <a:extLst>
              <a:ext uri="{FF2B5EF4-FFF2-40B4-BE49-F238E27FC236}">
                <a16:creationId xmlns:a16="http://schemas.microsoft.com/office/drawing/2014/main" id="{78D3E4DD-774B-4011-B25E-C6F63BA7533B}"/>
              </a:ext>
            </a:extLst>
          </p:cNvPr>
          <p:cNvSpPr txBox="1">
            <a:spLocks/>
          </p:cNvSpPr>
          <p:nvPr/>
        </p:nvSpPr>
        <p:spPr>
          <a:xfrm>
            <a:off x="2536298" y="2256708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graphicFrame>
        <p:nvGraphicFramePr>
          <p:cNvPr id="50" name="Tabelle 53">
            <a:extLst>
              <a:ext uri="{FF2B5EF4-FFF2-40B4-BE49-F238E27FC236}">
                <a16:creationId xmlns:a16="http://schemas.microsoft.com/office/drawing/2014/main" id="{6D29DCC9-6EDB-4DE9-928A-07D78E74C7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9971" y="2274560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5" name="Shape 181">
            <a:extLst>
              <a:ext uri="{FF2B5EF4-FFF2-40B4-BE49-F238E27FC236}">
                <a16:creationId xmlns:a16="http://schemas.microsoft.com/office/drawing/2014/main" id="{F6D55ACD-BA62-4D79-8A42-6603495180AC}"/>
              </a:ext>
            </a:extLst>
          </p:cNvPr>
          <p:cNvSpPr/>
          <p:nvPr/>
        </p:nvSpPr>
        <p:spPr>
          <a:xfrm>
            <a:off x="2631373" y="2186233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56" name="Tabelle 53">
            <a:extLst>
              <a:ext uri="{FF2B5EF4-FFF2-40B4-BE49-F238E27FC236}">
                <a16:creationId xmlns:a16="http://schemas.microsoft.com/office/drawing/2014/main" id="{C2336A47-5F9E-4987-B902-55CC7727D3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95954" y="2274560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Shape 181">
            <a:extLst>
              <a:ext uri="{FF2B5EF4-FFF2-40B4-BE49-F238E27FC236}">
                <a16:creationId xmlns:a16="http://schemas.microsoft.com/office/drawing/2014/main" id="{0EFA386B-73B1-4E6F-913E-50F74FA29645}"/>
              </a:ext>
            </a:extLst>
          </p:cNvPr>
          <p:cNvSpPr/>
          <p:nvPr/>
        </p:nvSpPr>
        <p:spPr>
          <a:xfrm>
            <a:off x="1235390" y="3084078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58" name="Tabelle 53">
            <a:extLst>
              <a:ext uri="{FF2B5EF4-FFF2-40B4-BE49-F238E27FC236}">
                <a16:creationId xmlns:a16="http://schemas.microsoft.com/office/drawing/2014/main" id="{5948AD1C-57CC-4CAC-A270-7259E726B70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9971" y="3172405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0" name="Shape 181">
            <a:extLst>
              <a:ext uri="{FF2B5EF4-FFF2-40B4-BE49-F238E27FC236}">
                <a16:creationId xmlns:a16="http://schemas.microsoft.com/office/drawing/2014/main" id="{FD59E00A-42F6-447E-9780-262EF186BDAA}"/>
              </a:ext>
            </a:extLst>
          </p:cNvPr>
          <p:cNvSpPr/>
          <p:nvPr/>
        </p:nvSpPr>
        <p:spPr>
          <a:xfrm>
            <a:off x="2616958" y="3102896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61" name="Tabelle 53">
            <a:extLst>
              <a:ext uri="{FF2B5EF4-FFF2-40B4-BE49-F238E27FC236}">
                <a16:creationId xmlns:a16="http://schemas.microsoft.com/office/drawing/2014/main" id="{09EB956E-0095-48AE-BB1F-E210FA40C9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539" y="3191223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" name="Shape 181">
            <a:extLst>
              <a:ext uri="{FF2B5EF4-FFF2-40B4-BE49-F238E27FC236}">
                <a16:creationId xmlns:a16="http://schemas.microsoft.com/office/drawing/2014/main" id="{7941F0BE-12FD-4928-BBA3-2CB8DE38F6F7}"/>
              </a:ext>
            </a:extLst>
          </p:cNvPr>
          <p:cNvSpPr/>
          <p:nvPr/>
        </p:nvSpPr>
        <p:spPr>
          <a:xfrm>
            <a:off x="1258981" y="4050073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63" name="Tabelle 53">
            <a:extLst>
              <a:ext uri="{FF2B5EF4-FFF2-40B4-BE49-F238E27FC236}">
                <a16:creationId xmlns:a16="http://schemas.microsoft.com/office/drawing/2014/main" id="{3E59617C-A738-4406-B5C3-63B3879583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23562" y="4138400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4" name="Shape 181">
            <a:extLst>
              <a:ext uri="{FF2B5EF4-FFF2-40B4-BE49-F238E27FC236}">
                <a16:creationId xmlns:a16="http://schemas.microsoft.com/office/drawing/2014/main" id="{38E2BF41-11DE-49DD-B224-93A54ECE8D5E}"/>
              </a:ext>
            </a:extLst>
          </p:cNvPr>
          <p:cNvSpPr/>
          <p:nvPr/>
        </p:nvSpPr>
        <p:spPr>
          <a:xfrm>
            <a:off x="2657544" y="4053519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65" name="Tabelle 53">
            <a:extLst>
              <a:ext uri="{FF2B5EF4-FFF2-40B4-BE49-F238E27FC236}">
                <a16:creationId xmlns:a16="http://schemas.microsoft.com/office/drawing/2014/main" id="{1C66CE9C-4F4F-491B-99EC-D0D0EB4FBE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22125" y="4141846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E8224891-36B3-4F51-909B-B773738C8004}"/>
              </a:ext>
            </a:extLst>
          </p:cNvPr>
          <p:cNvSpPr/>
          <p:nvPr/>
        </p:nvSpPr>
        <p:spPr>
          <a:xfrm>
            <a:off x="3969777" y="2832742"/>
            <a:ext cx="427228" cy="61752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8" name="Gerade Verbindung mit Pfeil 88">
            <a:extLst>
              <a:ext uri="{FF2B5EF4-FFF2-40B4-BE49-F238E27FC236}">
                <a16:creationId xmlns:a16="http://schemas.microsoft.com/office/drawing/2014/main" id="{0F9F3062-C835-4FC8-9D28-5A07D640E001}"/>
              </a:ext>
            </a:extLst>
          </p:cNvPr>
          <p:cNvCxnSpPr/>
          <p:nvPr/>
        </p:nvCxnSpPr>
        <p:spPr>
          <a:xfrm flipV="1">
            <a:off x="5670426" y="2427734"/>
            <a:ext cx="1282144" cy="19209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88">
            <a:extLst>
              <a:ext uri="{FF2B5EF4-FFF2-40B4-BE49-F238E27FC236}">
                <a16:creationId xmlns:a16="http://schemas.microsoft.com/office/drawing/2014/main" id="{0BB86D20-CB39-41B9-BAB8-8C75AC6FD632}"/>
              </a:ext>
            </a:extLst>
          </p:cNvPr>
          <p:cNvCxnSpPr>
            <a:cxnSpLocks/>
          </p:cNvCxnSpPr>
          <p:nvPr/>
        </p:nvCxnSpPr>
        <p:spPr>
          <a:xfrm>
            <a:off x="5849523" y="4299462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88">
            <a:extLst>
              <a:ext uri="{FF2B5EF4-FFF2-40B4-BE49-F238E27FC236}">
                <a16:creationId xmlns:a16="http://schemas.microsoft.com/office/drawing/2014/main" id="{5F76EB53-DA53-46C6-9961-0F71CAFE8D03}"/>
              </a:ext>
            </a:extLst>
          </p:cNvPr>
          <p:cNvCxnSpPr/>
          <p:nvPr/>
        </p:nvCxnSpPr>
        <p:spPr>
          <a:xfrm flipV="1">
            <a:off x="5620923" y="3604770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88">
            <a:extLst>
              <a:ext uri="{FF2B5EF4-FFF2-40B4-BE49-F238E27FC236}">
                <a16:creationId xmlns:a16="http://schemas.microsoft.com/office/drawing/2014/main" id="{4C1039BE-10FA-480F-ADF0-0DE98E2415AC}"/>
              </a:ext>
            </a:extLst>
          </p:cNvPr>
          <p:cNvCxnSpPr/>
          <p:nvPr/>
        </p:nvCxnSpPr>
        <p:spPr>
          <a:xfrm flipV="1">
            <a:off x="5588791" y="2658945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88">
            <a:extLst>
              <a:ext uri="{FF2B5EF4-FFF2-40B4-BE49-F238E27FC236}">
                <a16:creationId xmlns:a16="http://schemas.microsoft.com/office/drawing/2014/main" id="{8B2EABCA-42BB-42FF-96B1-D4ACBD6E3CFD}"/>
              </a:ext>
            </a:extLst>
          </p:cNvPr>
          <p:cNvCxnSpPr/>
          <p:nvPr/>
        </p:nvCxnSpPr>
        <p:spPr>
          <a:xfrm flipV="1">
            <a:off x="6952570" y="2658945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88">
            <a:extLst>
              <a:ext uri="{FF2B5EF4-FFF2-40B4-BE49-F238E27FC236}">
                <a16:creationId xmlns:a16="http://schemas.microsoft.com/office/drawing/2014/main" id="{75505F17-0FEC-4947-B870-50BD709A8DFF}"/>
              </a:ext>
            </a:extLst>
          </p:cNvPr>
          <p:cNvCxnSpPr/>
          <p:nvPr/>
        </p:nvCxnSpPr>
        <p:spPr>
          <a:xfrm>
            <a:off x="5800021" y="3371394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88">
            <a:extLst>
              <a:ext uri="{FF2B5EF4-FFF2-40B4-BE49-F238E27FC236}">
                <a16:creationId xmlns:a16="http://schemas.microsoft.com/office/drawing/2014/main" id="{4C3DFC4E-9E60-435D-B59A-1A23F29E3C2E}"/>
              </a:ext>
            </a:extLst>
          </p:cNvPr>
          <p:cNvCxnSpPr/>
          <p:nvPr/>
        </p:nvCxnSpPr>
        <p:spPr>
          <a:xfrm>
            <a:off x="5817391" y="2453211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Shape 42">
            <a:extLst>
              <a:ext uri="{FF2B5EF4-FFF2-40B4-BE49-F238E27FC236}">
                <a16:creationId xmlns:a16="http://schemas.microsoft.com/office/drawing/2014/main" id="{2B176EF2-C16E-4521-9DF7-52F21CE3E3F2}"/>
              </a:ext>
            </a:extLst>
          </p:cNvPr>
          <p:cNvSpPr txBox="1">
            <a:spLocks/>
          </p:cNvSpPr>
          <p:nvPr/>
        </p:nvSpPr>
        <p:spPr>
          <a:xfrm>
            <a:off x="5325447" y="4167907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76" name="Shape 181">
            <a:extLst>
              <a:ext uri="{FF2B5EF4-FFF2-40B4-BE49-F238E27FC236}">
                <a16:creationId xmlns:a16="http://schemas.microsoft.com/office/drawing/2014/main" id="{A4D8863F-00CF-4C47-9382-CC77B38CA9EE}"/>
              </a:ext>
            </a:extLst>
          </p:cNvPr>
          <p:cNvSpPr/>
          <p:nvPr/>
        </p:nvSpPr>
        <p:spPr>
          <a:xfrm>
            <a:off x="5360191" y="2211710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77" name="Shape 42">
            <a:extLst>
              <a:ext uri="{FF2B5EF4-FFF2-40B4-BE49-F238E27FC236}">
                <a16:creationId xmlns:a16="http://schemas.microsoft.com/office/drawing/2014/main" id="{88A7FCFE-D4D9-49DC-814D-FB57C1E86905}"/>
              </a:ext>
            </a:extLst>
          </p:cNvPr>
          <p:cNvSpPr txBox="1">
            <a:spLocks/>
          </p:cNvSpPr>
          <p:nvPr/>
        </p:nvSpPr>
        <p:spPr>
          <a:xfrm>
            <a:off x="6661099" y="2282185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graphicFrame>
        <p:nvGraphicFramePr>
          <p:cNvPr id="78" name="Tabelle 53">
            <a:extLst>
              <a:ext uri="{FF2B5EF4-FFF2-40B4-BE49-F238E27FC236}">
                <a16:creationId xmlns:a16="http://schemas.microsoft.com/office/drawing/2014/main" id="{92CDE630-18F4-4D1E-A11E-43B8EF7697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24772" y="2300037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9" name="Shape 181">
            <a:extLst>
              <a:ext uri="{FF2B5EF4-FFF2-40B4-BE49-F238E27FC236}">
                <a16:creationId xmlns:a16="http://schemas.microsoft.com/office/drawing/2014/main" id="{DC784D43-C0EE-40BF-80CF-F5C147A0D189}"/>
              </a:ext>
            </a:extLst>
          </p:cNvPr>
          <p:cNvSpPr/>
          <p:nvPr/>
        </p:nvSpPr>
        <p:spPr>
          <a:xfrm>
            <a:off x="6756174" y="2211710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80" name="Tabelle 53">
            <a:extLst>
              <a:ext uri="{FF2B5EF4-FFF2-40B4-BE49-F238E27FC236}">
                <a16:creationId xmlns:a16="http://schemas.microsoft.com/office/drawing/2014/main" id="{EA930B03-A7F0-45B0-85CD-33A7ACB23D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20755" y="2300037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1" name="Shape 181">
            <a:extLst>
              <a:ext uri="{FF2B5EF4-FFF2-40B4-BE49-F238E27FC236}">
                <a16:creationId xmlns:a16="http://schemas.microsoft.com/office/drawing/2014/main" id="{479227DE-F150-40DA-A665-F3F0A363FF57}"/>
              </a:ext>
            </a:extLst>
          </p:cNvPr>
          <p:cNvSpPr/>
          <p:nvPr/>
        </p:nvSpPr>
        <p:spPr>
          <a:xfrm>
            <a:off x="5360191" y="3109555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82" name="Tabelle 53">
            <a:extLst>
              <a:ext uri="{FF2B5EF4-FFF2-40B4-BE49-F238E27FC236}">
                <a16:creationId xmlns:a16="http://schemas.microsoft.com/office/drawing/2014/main" id="{8952B9C9-8309-454B-9687-C35EE0F7FCD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24772" y="3197882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3" name="Shape 181">
            <a:extLst>
              <a:ext uri="{FF2B5EF4-FFF2-40B4-BE49-F238E27FC236}">
                <a16:creationId xmlns:a16="http://schemas.microsoft.com/office/drawing/2014/main" id="{CE8365B6-0E6B-4BA9-A398-A63669554659}"/>
              </a:ext>
            </a:extLst>
          </p:cNvPr>
          <p:cNvSpPr/>
          <p:nvPr/>
        </p:nvSpPr>
        <p:spPr>
          <a:xfrm>
            <a:off x="6741759" y="3128373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84" name="Tabelle 53">
            <a:extLst>
              <a:ext uri="{FF2B5EF4-FFF2-40B4-BE49-F238E27FC236}">
                <a16:creationId xmlns:a16="http://schemas.microsoft.com/office/drawing/2014/main" id="{558AE0C2-1273-411D-BC8A-7A79F1D9AFC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06340" y="3216700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5" name="Shape 181">
            <a:extLst>
              <a:ext uri="{FF2B5EF4-FFF2-40B4-BE49-F238E27FC236}">
                <a16:creationId xmlns:a16="http://schemas.microsoft.com/office/drawing/2014/main" id="{1BB2786F-3C67-44A4-9BE7-57D6EA687DD8}"/>
              </a:ext>
            </a:extLst>
          </p:cNvPr>
          <p:cNvSpPr/>
          <p:nvPr/>
        </p:nvSpPr>
        <p:spPr>
          <a:xfrm>
            <a:off x="5383782" y="4075550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86" name="Tabelle 53">
            <a:extLst>
              <a:ext uri="{FF2B5EF4-FFF2-40B4-BE49-F238E27FC236}">
                <a16:creationId xmlns:a16="http://schemas.microsoft.com/office/drawing/2014/main" id="{16DCF944-E372-4C2D-A74C-BB12B8703DF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48363" y="4163877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7" name="Shape 181">
            <a:extLst>
              <a:ext uri="{FF2B5EF4-FFF2-40B4-BE49-F238E27FC236}">
                <a16:creationId xmlns:a16="http://schemas.microsoft.com/office/drawing/2014/main" id="{5829C4BD-B913-4AE6-8605-0F1F68CDF0E5}"/>
              </a:ext>
            </a:extLst>
          </p:cNvPr>
          <p:cNvSpPr/>
          <p:nvPr/>
        </p:nvSpPr>
        <p:spPr>
          <a:xfrm>
            <a:off x="6782345" y="4078996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aphicFrame>
        <p:nvGraphicFramePr>
          <p:cNvPr id="88" name="Tabelle 53">
            <a:extLst>
              <a:ext uri="{FF2B5EF4-FFF2-40B4-BE49-F238E27FC236}">
                <a16:creationId xmlns:a16="http://schemas.microsoft.com/office/drawing/2014/main" id="{713AAF5A-5266-4DC3-B9FC-79B3E84E3AA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46926" y="4167323"/>
          <a:ext cx="340090" cy="297180"/>
        </p:xfrm>
        <a:graphic>
          <a:graphicData uri="http://schemas.openxmlformats.org/drawingml/2006/table">
            <a:tbl>
              <a:tblPr firstRow="1" bandRow="1"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84013C8-F361-4BA7-BEF0-CB0CDD682751}"/>
              </a:ext>
            </a:extLst>
          </p:cNvPr>
          <p:cNvSpPr/>
          <p:nvPr/>
        </p:nvSpPr>
        <p:spPr>
          <a:xfrm>
            <a:off x="5566558" y="2450342"/>
            <a:ext cx="1100094" cy="1672698"/>
          </a:xfrm>
          <a:custGeom>
            <a:avLst/>
            <a:gdLst>
              <a:gd name="connsiteX0" fmla="*/ 47601 w 1100094"/>
              <a:gd name="connsiteY0" fmla="*/ 1672698 h 1672698"/>
              <a:gd name="connsiteX1" fmla="*/ 122246 w 1100094"/>
              <a:gd name="connsiteY1" fmla="*/ 273107 h 1672698"/>
              <a:gd name="connsiteX2" fmla="*/ 1100094 w 1100094"/>
              <a:gd name="connsiteY2" fmla="*/ 653 h 167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094" h="1672698">
                <a:moveTo>
                  <a:pt x="47601" y="1672698"/>
                </a:moveTo>
                <a:cubicBezTo>
                  <a:pt x="-2784" y="1112239"/>
                  <a:pt x="-53169" y="551781"/>
                  <a:pt x="122246" y="273107"/>
                </a:cubicBezTo>
                <a:cubicBezTo>
                  <a:pt x="297661" y="-5567"/>
                  <a:pt x="698877" y="-2457"/>
                  <a:pt x="1100094" y="653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Gewitterblitz 122">
            <a:extLst>
              <a:ext uri="{FF2B5EF4-FFF2-40B4-BE49-F238E27FC236}">
                <a16:creationId xmlns:a16="http://schemas.microsoft.com/office/drawing/2014/main" id="{C5CAC8CE-60CB-4DE2-A570-9ED3FD633B05}"/>
              </a:ext>
            </a:extLst>
          </p:cNvPr>
          <p:cNvSpPr/>
          <p:nvPr/>
        </p:nvSpPr>
        <p:spPr>
          <a:xfrm rot="20568435">
            <a:off x="5354204" y="3772439"/>
            <a:ext cx="417406" cy="316407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F0A132A2-9FDD-46E4-A630-FB29EEF28A7B}"/>
              </a:ext>
            </a:extLst>
          </p:cNvPr>
          <p:cNvSpPr/>
          <p:nvPr/>
        </p:nvSpPr>
        <p:spPr>
          <a:xfrm rot="16049017" flipV="1">
            <a:off x="5543174" y="2938417"/>
            <a:ext cx="1687743" cy="1281752"/>
          </a:xfrm>
          <a:custGeom>
            <a:avLst/>
            <a:gdLst>
              <a:gd name="connsiteX0" fmla="*/ 47601 w 1100094"/>
              <a:gd name="connsiteY0" fmla="*/ 1672698 h 1672698"/>
              <a:gd name="connsiteX1" fmla="*/ 122246 w 1100094"/>
              <a:gd name="connsiteY1" fmla="*/ 273107 h 1672698"/>
              <a:gd name="connsiteX2" fmla="*/ 1100094 w 1100094"/>
              <a:gd name="connsiteY2" fmla="*/ 653 h 167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094" h="1672698">
                <a:moveTo>
                  <a:pt x="47601" y="1672698"/>
                </a:moveTo>
                <a:cubicBezTo>
                  <a:pt x="-2784" y="1112239"/>
                  <a:pt x="-53169" y="551781"/>
                  <a:pt x="122246" y="273107"/>
                </a:cubicBezTo>
                <a:cubicBezTo>
                  <a:pt x="297661" y="-5567"/>
                  <a:pt x="698877" y="-2457"/>
                  <a:pt x="1100094" y="653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0730134-E5E9-46F0-A130-A9A5CEFF57B0}"/>
              </a:ext>
            </a:extLst>
          </p:cNvPr>
          <p:cNvSpPr txBox="1"/>
          <p:nvPr/>
        </p:nvSpPr>
        <p:spPr>
          <a:xfrm>
            <a:off x="5061327" y="4723211"/>
            <a:ext cx="2418705" cy="35394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</a:t>
            </a:r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de-D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n!</a:t>
            </a:r>
            <a:endParaRPr lang="sv-SE" sz="17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Cloud Callout 54">
            <a:extLst>
              <a:ext uri="{FF2B5EF4-FFF2-40B4-BE49-F238E27FC236}">
                <a16:creationId xmlns:a16="http://schemas.microsoft.com/office/drawing/2014/main" id="{DB18427E-62D5-43D5-B14D-C4709C75FFC6}"/>
              </a:ext>
            </a:extLst>
          </p:cNvPr>
          <p:cNvSpPr/>
          <p:nvPr/>
        </p:nvSpPr>
        <p:spPr bwMode="auto">
          <a:xfrm>
            <a:off x="1341016" y="4604863"/>
            <a:ext cx="1842487" cy="432048"/>
          </a:xfrm>
          <a:prstGeom prst="cloudCallout">
            <a:avLst>
              <a:gd name="adj1" fmla="val -27346"/>
              <a:gd name="adj2" fmla="val -78109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T" sz="1600" dirty="0">
                <a:latin typeface="Calibri" pitchFamily="34" charset="0"/>
                <a:cs typeface="Calibri" pitchFamily="34" charset="0"/>
              </a:rPr>
              <a:t>i</a:t>
            </a:r>
            <a:r>
              <a:rPr lang="de-DE" sz="16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</a:t>
            </a:r>
            <a:r>
              <a:rPr lang="en-AT" sz="16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x </a:t>
            </a:r>
            <a:r>
              <a:rPr lang="en-AT" sz="16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</a:t>
            </a:r>
            <a:r>
              <a:rPr lang="en-AT" sz="1600" dirty="0" err="1">
                <a:latin typeface="Calibri" pitchFamily="34" charset="0"/>
                <a:cs typeface="Calibri" pitchFamily="34" charset="0"/>
              </a:rPr>
              <a:t>wd</a:t>
            </a:r>
            <a:r>
              <a:rPr lang="en-AT" sz="1600" dirty="0">
                <a:latin typeface="Calibri" pitchFamily="34" charset="0"/>
                <a:cs typeface="Calibri" pitchFamily="34" charset="0"/>
              </a:rPr>
              <a:t> to </a:t>
            </a:r>
            <a:r>
              <a:rPr lang="de-DE" sz="1600" dirty="0">
                <a:latin typeface="Calibri" pitchFamily="34" charset="0"/>
                <a:cs typeface="Calibri" pitchFamily="34" charset="0"/>
              </a:rPr>
              <a:t>y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6" name="Rectangle 21">
            <a:extLst>
              <a:ext uri="{FF2B5EF4-FFF2-40B4-BE49-F238E27FC236}">
                <a16:creationId xmlns:a16="http://schemas.microsoft.com/office/drawing/2014/main" id="{71F39489-EB1C-4716-AC9F-F13E06C8775E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13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556"/>
      </p:ext>
    </p:extLst>
  </p:cSld>
  <p:clrMapOvr>
    <a:masterClrMapping/>
  </p:clrMapOvr>
  <p:transition spd="slow">
    <p:cut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5"/>
          <p:cNvSpPr txBox="1">
            <a:spLocks/>
          </p:cNvSpPr>
          <p:nvPr/>
        </p:nvSpPr>
        <p:spPr>
          <a:xfrm>
            <a:off x="6672446" y="3917545"/>
            <a:ext cx="633681" cy="422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0" indent="0">
              <a:buNone/>
            </a:pPr>
            <a:r>
              <a:rPr lang="de-CH" sz="1200" i="1" dirty="0"/>
              <a:t>out2</a:t>
            </a:r>
          </a:p>
          <a:p>
            <a:pPr marL="457200" indent="-457200">
              <a:buFont typeface="Calibri"/>
              <a:buChar char="❏"/>
            </a:pPr>
            <a:endParaRPr lang="de-CH" sz="2800" dirty="0"/>
          </a:p>
        </p:txBody>
      </p:sp>
      <p:sp>
        <p:nvSpPr>
          <p:cNvPr id="41" name="Shape 45"/>
          <p:cNvSpPr txBox="1">
            <a:spLocks/>
          </p:cNvSpPr>
          <p:nvPr/>
        </p:nvSpPr>
        <p:spPr>
          <a:xfrm>
            <a:off x="5605263" y="3918692"/>
            <a:ext cx="633681" cy="422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0" indent="0">
              <a:buNone/>
            </a:pPr>
            <a:r>
              <a:rPr lang="de-CH" sz="1200" i="1" dirty="0"/>
              <a:t>out1</a:t>
            </a:r>
          </a:p>
          <a:p>
            <a:pPr marL="457200" indent="-457200">
              <a:buFont typeface="Calibri"/>
              <a:buChar char="❏"/>
            </a:pPr>
            <a:endParaRPr lang="de-CH" sz="2800" dirty="0"/>
          </a:p>
        </p:txBody>
      </p:sp>
      <p:sp>
        <p:nvSpPr>
          <p:cNvPr id="17" name="Shape 45"/>
          <p:cNvSpPr txBox="1">
            <a:spLocks/>
          </p:cNvSpPr>
          <p:nvPr/>
        </p:nvSpPr>
        <p:spPr>
          <a:xfrm>
            <a:off x="1168703" y="-521620"/>
            <a:ext cx="6983419" cy="4771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300038" lvl="1"/>
            <a:endParaRPr lang="de-DE" sz="2100" dirty="0">
              <a:solidFill>
                <a:schemeClr val="tx1"/>
              </a:solidFill>
            </a:endParaRPr>
          </a:p>
          <a:p>
            <a:pPr marL="942975" lvl="3"/>
            <a:endParaRPr lang="de-DE" sz="150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endParaRPr lang="de-DE" sz="210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endParaRPr lang="de-DE" sz="210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r>
              <a:rPr lang="en-US" sz="18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Packet routing sequence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can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be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represented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using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rgbClr val="C00000"/>
                </a:solidFill>
              </a:rPr>
              <a:t>sequence</a:t>
            </a:r>
            <a:r>
              <a:rPr lang="de-DE" sz="1800" dirty="0">
                <a:solidFill>
                  <a:srgbClr val="C00000"/>
                </a:solidFill>
              </a:rPr>
              <a:t> </a:t>
            </a:r>
            <a:r>
              <a:rPr lang="de-DE" sz="1800" dirty="0" err="1">
                <a:solidFill>
                  <a:srgbClr val="C00000"/>
                </a:solidFill>
              </a:rPr>
              <a:t>of</a:t>
            </a:r>
            <a:r>
              <a:rPr lang="de-DE" sz="1800" dirty="0">
                <a:solidFill>
                  <a:srgbClr val="C00000"/>
                </a:solidFill>
              </a:rPr>
              <a:t> </a:t>
            </a:r>
            <a:r>
              <a:rPr lang="de-DE" sz="1800" dirty="0" err="1">
                <a:solidFill>
                  <a:srgbClr val="C00000"/>
                </a:solidFill>
              </a:rPr>
              <a:t>tuples</a:t>
            </a:r>
            <a:r>
              <a:rPr lang="de-DE" sz="1800" dirty="0">
                <a:solidFill>
                  <a:schemeClr val="tx1"/>
                </a:solidFill>
              </a:rPr>
              <a:t>:</a:t>
            </a:r>
            <a:endParaRPr lang="de-CH" sz="1350" dirty="0">
              <a:solidFill>
                <a:schemeClr val="tx1"/>
              </a:solidFill>
            </a:endParaRP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473819" y="-39172"/>
            <a:ext cx="6172200" cy="857400"/>
          </a:xfrm>
        </p:spPr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49" name="Shape 45"/>
          <p:cNvSpPr txBox="1">
            <a:spLocks/>
          </p:cNvSpPr>
          <p:nvPr/>
        </p:nvSpPr>
        <p:spPr>
          <a:xfrm>
            <a:off x="370271" y="3447086"/>
            <a:ext cx="6762887" cy="59406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300038" lvl="1"/>
            <a:r>
              <a:rPr lang="de-CH" sz="2100" dirty="0">
                <a:solidFill>
                  <a:schemeClr val="tx1"/>
                </a:solidFill>
              </a:rPr>
              <a:t> </a:t>
            </a:r>
            <a:r>
              <a:rPr lang="de-DE" sz="2100" dirty="0" err="1">
                <a:solidFill>
                  <a:schemeClr val="tx1"/>
                </a:solidFill>
              </a:rPr>
              <a:t>Example</a:t>
            </a:r>
            <a:r>
              <a:rPr lang="de-DE" sz="2100" dirty="0">
                <a:solidFill>
                  <a:schemeClr val="tx1"/>
                </a:solidFill>
              </a:rPr>
              <a:t>: </a:t>
            </a:r>
            <a:r>
              <a:rPr lang="en-US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routing</a:t>
            </a:r>
            <a:r>
              <a:rPr lang="de-DE" sz="2100" dirty="0">
                <a:solidFill>
                  <a:schemeClr val="tx1"/>
                </a:solidFill>
              </a:rPr>
              <a:t> (in)finite </a:t>
            </a:r>
            <a:r>
              <a:rPr lang="de-DE" sz="2100" dirty="0" err="1">
                <a:solidFill>
                  <a:schemeClr val="tx1"/>
                </a:solidFill>
              </a:rPr>
              <a:t>sequence</a:t>
            </a:r>
            <a:r>
              <a:rPr lang="de-DE" sz="2100" dirty="0">
                <a:solidFill>
                  <a:schemeClr val="tx1"/>
                </a:solidFill>
              </a:rPr>
              <a:t> </a:t>
            </a:r>
            <a:r>
              <a:rPr lang="de-DE" sz="2100" dirty="0" err="1">
                <a:solidFill>
                  <a:schemeClr val="tx1"/>
                </a:solidFill>
              </a:rPr>
              <a:t>of</a:t>
            </a:r>
            <a:r>
              <a:rPr lang="de-DE" sz="2100" dirty="0">
                <a:solidFill>
                  <a:schemeClr val="tx1"/>
                </a:solidFill>
              </a:rPr>
              <a:t> </a:t>
            </a:r>
            <a:r>
              <a:rPr lang="de-DE" sz="2100" dirty="0" err="1">
                <a:solidFill>
                  <a:schemeClr val="tx1"/>
                </a:solidFill>
              </a:rPr>
              <a:t>tuples</a:t>
            </a:r>
            <a:endParaRPr lang="de-CH" sz="135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68703" y="899472"/>
            <a:ext cx="7147712" cy="23856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252" y="1943256"/>
            <a:ext cx="3757167" cy="474876"/>
          </a:xfrm>
          <a:prstGeom prst="rect">
            <a:avLst/>
          </a:prstGeom>
        </p:spPr>
      </p:pic>
      <p:sp>
        <p:nvSpPr>
          <p:cNvPr id="14" name="Cloud Callout 54"/>
          <p:cNvSpPr/>
          <p:nvPr/>
        </p:nvSpPr>
        <p:spPr bwMode="auto">
          <a:xfrm>
            <a:off x="2392161" y="2480422"/>
            <a:ext cx="1080120" cy="427586"/>
          </a:xfrm>
          <a:prstGeom prst="cloudCallout">
            <a:avLst>
              <a:gd name="adj1" fmla="val 36626"/>
              <a:gd name="adj2" fmla="val -77399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latin typeface="Calibri" pitchFamily="34" charset="0"/>
                <a:cs typeface="Calibri" pitchFamily="34" charset="0"/>
              </a:rPr>
              <a:t>Node receives</a:t>
            </a:r>
            <a:r>
              <a:rPr lang="x-none" sz="900" dirty="0">
                <a:latin typeface="Calibri" pitchFamily="34" charset="0"/>
                <a:cs typeface="Calibri" pitchFamily="34" charset="0"/>
              </a:rPr>
              <a:t>…</a:t>
            </a:r>
            <a:endParaRPr lang="en-US" sz="9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Cloud Callout 54"/>
          <p:cNvSpPr/>
          <p:nvPr/>
        </p:nvSpPr>
        <p:spPr bwMode="auto">
          <a:xfrm>
            <a:off x="2770203" y="1573697"/>
            <a:ext cx="1566174" cy="281567"/>
          </a:xfrm>
          <a:prstGeom prst="cloudCallout">
            <a:avLst>
              <a:gd name="adj1" fmla="val 13194"/>
              <a:gd name="adj2" fmla="val 94446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x-none" sz="900" dirty="0">
                <a:latin typeface="Calibri" pitchFamily="34" charset="0"/>
                <a:cs typeface="Calibri" pitchFamily="34" charset="0"/>
              </a:rPr>
              <a:t>…</a:t>
            </a:r>
            <a:r>
              <a:rPr lang="de-DE" sz="900" dirty="0">
                <a:latin typeface="Calibri" pitchFamily="34" charset="0"/>
                <a:cs typeface="Calibri" pitchFamily="34" charset="0"/>
              </a:rPr>
              <a:t> on </a:t>
            </a:r>
            <a:r>
              <a:rPr lang="de-DE" sz="900" dirty="0" err="1">
                <a:latin typeface="Calibri" pitchFamily="34" charset="0"/>
                <a:cs typeface="Calibri" pitchFamily="34" charset="0"/>
              </a:rPr>
              <a:t>interface</a:t>
            </a:r>
            <a:r>
              <a:rPr lang="x-none" sz="900" dirty="0">
                <a:latin typeface="Calibri" pitchFamily="34" charset="0"/>
                <a:cs typeface="Calibri" pitchFamily="34" charset="0"/>
              </a:rPr>
              <a:t>…</a:t>
            </a:r>
            <a:endParaRPr lang="en-US" sz="9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Cloud Callout 54"/>
          <p:cNvSpPr/>
          <p:nvPr/>
        </p:nvSpPr>
        <p:spPr bwMode="auto">
          <a:xfrm>
            <a:off x="3498317" y="2486110"/>
            <a:ext cx="1201216" cy="462623"/>
          </a:xfrm>
          <a:prstGeom prst="cloudCallout">
            <a:avLst>
              <a:gd name="adj1" fmla="val 22196"/>
              <a:gd name="adj2" fmla="val -84082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x-none" sz="900" dirty="0">
                <a:latin typeface="Calibri" pitchFamily="34" charset="0"/>
                <a:cs typeface="Calibri" pitchFamily="34" charset="0"/>
              </a:rPr>
              <a:t>…</a:t>
            </a:r>
            <a:r>
              <a:rPr lang="de-DE" sz="900" dirty="0">
                <a:latin typeface="Calibri" pitchFamily="34" charset="0"/>
                <a:cs typeface="Calibri" pitchFamily="34" charset="0"/>
              </a:rPr>
              <a:t> packet </a:t>
            </a:r>
            <a:r>
              <a:rPr lang="de-DE" sz="900" dirty="0" err="1">
                <a:latin typeface="Calibri" pitchFamily="34" charset="0"/>
                <a:cs typeface="Calibri" pitchFamily="34" charset="0"/>
              </a:rPr>
              <a:t>with</a:t>
            </a:r>
            <a:r>
              <a:rPr lang="de-DE" sz="9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900" dirty="0" err="1">
                <a:latin typeface="Calibri" pitchFamily="34" charset="0"/>
                <a:cs typeface="Calibri" pitchFamily="34" charset="0"/>
              </a:rPr>
              <a:t>header</a:t>
            </a:r>
            <a:r>
              <a:rPr lang="x-none" sz="900" dirty="0">
                <a:latin typeface="Calibri" pitchFamily="34" charset="0"/>
                <a:cs typeface="Calibri" pitchFamily="34" charset="0"/>
              </a:rPr>
              <a:t>…</a:t>
            </a:r>
            <a:endParaRPr lang="en-US" sz="9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Cloud Callout 54"/>
          <p:cNvSpPr/>
          <p:nvPr/>
        </p:nvSpPr>
        <p:spPr bwMode="auto">
          <a:xfrm>
            <a:off x="4660413" y="1431753"/>
            <a:ext cx="1458162" cy="467508"/>
          </a:xfrm>
          <a:prstGeom prst="cloudCallout">
            <a:avLst>
              <a:gd name="adj1" fmla="val -21476"/>
              <a:gd name="adj2" fmla="val 79201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x-none" sz="900" dirty="0">
                <a:latin typeface="Calibri" pitchFamily="34" charset="0"/>
                <a:cs typeface="Calibri" pitchFamily="34" charset="0"/>
              </a:rPr>
              <a:t>…</a:t>
            </a:r>
            <a:r>
              <a:rPr lang="de-DE" sz="9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900" dirty="0" err="1">
                <a:latin typeface="Calibri" pitchFamily="34" charset="0"/>
                <a:cs typeface="Calibri" pitchFamily="34" charset="0"/>
              </a:rPr>
              <a:t>forwards</a:t>
            </a:r>
            <a:r>
              <a:rPr lang="de-DE" sz="9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900" dirty="0" err="1">
                <a:latin typeface="Calibri" pitchFamily="34" charset="0"/>
                <a:cs typeface="Calibri" pitchFamily="34" charset="0"/>
              </a:rPr>
              <a:t>it</a:t>
            </a:r>
            <a:r>
              <a:rPr lang="de-DE" sz="9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900" dirty="0" err="1">
                <a:latin typeface="Calibri" pitchFamily="34" charset="0"/>
                <a:cs typeface="Calibri" pitchFamily="34" charset="0"/>
              </a:rPr>
              <a:t>to</a:t>
            </a:r>
            <a:r>
              <a:rPr lang="de-DE" sz="900" dirty="0">
                <a:latin typeface="Calibri" pitchFamily="34" charset="0"/>
                <a:cs typeface="Calibri" pitchFamily="34" charset="0"/>
              </a:rPr>
              <a:t> live </a:t>
            </a:r>
            <a:r>
              <a:rPr lang="de-DE" sz="900" dirty="0" err="1">
                <a:latin typeface="Calibri" pitchFamily="34" charset="0"/>
                <a:cs typeface="Calibri" pitchFamily="34" charset="0"/>
              </a:rPr>
              <a:t>next</a:t>
            </a:r>
            <a:r>
              <a:rPr lang="de-DE" sz="9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900" dirty="0" err="1">
                <a:latin typeface="Calibri" pitchFamily="34" charset="0"/>
                <a:cs typeface="Calibri" pitchFamily="34" charset="0"/>
              </a:rPr>
              <a:t>hop</a:t>
            </a:r>
            <a:r>
              <a:rPr lang="x-none" sz="900" dirty="0">
                <a:latin typeface="Calibri" pitchFamily="34" charset="0"/>
                <a:cs typeface="Calibri" pitchFamily="34" charset="0"/>
              </a:rPr>
              <a:t>…</a:t>
            </a:r>
            <a:endParaRPr lang="en-US" sz="9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Cloud Callout 54"/>
          <p:cNvSpPr/>
          <p:nvPr/>
        </p:nvSpPr>
        <p:spPr bwMode="auto">
          <a:xfrm>
            <a:off x="4765205" y="2506125"/>
            <a:ext cx="1661717" cy="316829"/>
          </a:xfrm>
          <a:prstGeom prst="cloudCallout">
            <a:avLst>
              <a:gd name="adj1" fmla="val 16317"/>
              <a:gd name="adj2" fmla="val -98053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x-none" sz="900" dirty="0">
                <a:latin typeface="Calibri" pitchFamily="34" charset="0"/>
                <a:cs typeface="Calibri" pitchFamily="34" charset="0"/>
              </a:rPr>
              <a:t>…</a:t>
            </a:r>
            <a:r>
              <a:rPr lang="de-DE" sz="9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900" dirty="0" err="1">
                <a:latin typeface="Calibri" pitchFamily="34" charset="0"/>
                <a:cs typeface="Calibri" pitchFamily="34" charset="0"/>
              </a:rPr>
              <a:t>with</a:t>
            </a:r>
            <a:r>
              <a:rPr lang="de-DE" sz="9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900" dirty="0" err="1">
                <a:latin typeface="Calibri" pitchFamily="34" charset="0"/>
                <a:cs typeface="Calibri" pitchFamily="34" charset="0"/>
              </a:rPr>
              <a:t>new</a:t>
            </a:r>
            <a:r>
              <a:rPr lang="de-DE" sz="9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900" dirty="0" err="1">
                <a:latin typeface="Calibri" pitchFamily="34" charset="0"/>
                <a:cs typeface="Calibri" pitchFamily="34" charset="0"/>
              </a:rPr>
              <a:t>header</a:t>
            </a:r>
            <a:r>
              <a:rPr lang="de-DE" sz="900" dirty="0">
                <a:latin typeface="Calibri" pitchFamily="34" charset="0"/>
                <a:cs typeface="Calibri" pitchFamily="34" charset="0"/>
              </a:rPr>
              <a:t>..</a:t>
            </a:r>
            <a:endParaRPr lang="en-US" sz="9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Cloud Callout 54"/>
          <p:cNvSpPr/>
          <p:nvPr/>
        </p:nvSpPr>
        <p:spPr bwMode="auto">
          <a:xfrm>
            <a:off x="6156175" y="1387219"/>
            <a:ext cx="1643258" cy="493748"/>
          </a:xfrm>
          <a:prstGeom prst="cloudCallout">
            <a:avLst>
              <a:gd name="adj1" fmla="val -27404"/>
              <a:gd name="adj2" fmla="val 72261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x-none" sz="900" dirty="0">
                <a:latin typeface="Calibri" pitchFamily="34" charset="0"/>
                <a:cs typeface="Calibri" pitchFamily="34" charset="0"/>
              </a:rPr>
              <a:t>…</a:t>
            </a:r>
            <a:r>
              <a:rPr lang="de-DE" sz="9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900" dirty="0">
                <a:latin typeface="Calibri" pitchFamily="34" charset="0"/>
                <a:cs typeface="Calibri" pitchFamily="34" charset="0"/>
              </a:rPr>
              <a:t>given that these links are down.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696" y="4025689"/>
            <a:ext cx="1845874" cy="1013930"/>
          </a:xfrm>
          <a:prstGeom prst="rect">
            <a:avLst/>
          </a:prstGeom>
        </p:spPr>
      </p:pic>
      <p:sp>
        <p:nvSpPr>
          <p:cNvPr id="24" name="Shape 181"/>
          <p:cNvSpPr/>
          <p:nvPr/>
        </p:nvSpPr>
        <p:spPr>
          <a:xfrm>
            <a:off x="5329456" y="4017869"/>
            <a:ext cx="288032" cy="352911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pic>
        <p:nvPicPr>
          <p:cNvPr id="25" name="Picture 2" descr="Bildergebnis für package clipart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676" y="4291384"/>
            <a:ext cx="546236" cy="37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hape 45"/>
          <p:cNvSpPr txBox="1">
            <a:spLocks/>
          </p:cNvSpPr>
          <p:nvPr/>
        </p:nvSpPr>
        <p:spPr>
          <a:xfrm>
            <a:off x="5236917" y="3903154"/>
            <a:ext cx="633681" cy="422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0" indent="0">
              <a:buNone/>
            </a:pPr>
            <a:r>
              <a:rPr lang="de-CH" sz="2400" i="1" dirty="0"/>
              <a:t>v1</a:t>
            </a:r>
          </a:p>
          <a:p>
            <a:pPr marL="457200" indent="-457200">
              <a:buFont typeface="Calibri"/>
              <a:buChar char="❏"/>
            </a:pPr>
            <a:endParaRPr lang="de-CH" sz="2800" dirty="0"/>
          </a:p>
        </p:txBody>
      </p:sp>
      <p:cxnSp>
        <p:nvCxnSpPr>
          <p:cNvPr id="28" name="Gerader Verbinder 27"/>
          <p:cNvCxnSpPr/>
          <p:nvPr/>
        </p:nvCxnSpPr>
        <p:spPr>
          <a:xfrm>
            <a:off x="5067053" y="4187656"/>
            <a:ext cx="216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>
            <a:off x="5627449" y="4170314"/>
            <a:ext cx="743587" cy="95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hape 45"/>
          <p:cNvSpPr txBox="1">
            <a:spLocks/>
          </p:cNvSpPr>
          <p:nvPr/>
        </p:nvSpPr>
        <p:spPr>
          <a:xfrm>
            <a:off x="4774215" y="4547236"/>
            <a:ext cx="633681" cy="422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0" indent="0">
              <a:buNone/>
            </a:pPr>
            <a:r>
              <a:rPr lang="de-CH" sz="2400" i="1" dirty="0"/>
              <a:t>h1</a:t>
            </a:r>
          </a:p>
          <a:p>
            <a:pPr marL="457200" indent="-457200">
              <a:buFont typeface="Calibri"/>
              <a:buChar char="❏"/>
            </a:pPr>
            <a:endParaRPr lang="de-CH" sz="2800" dirty="0"/>
          </a:p>
        </p:txBody>
      </p:sp>
      <p:pic>
        <p:nvPicPr>
          <p:cNvPr id="31" name="Picture 2" descr="Bildergebnis für package clipart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090" y="4291384"/>
            <a:ext cx="546236" cy="37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hape 181"/>
          <p:cNvSpPr/>
          <p:nvPr/>
        </p:nvSpPr>
        <p:spPr>
          <a:xfrm>
            <a:off x="6371036" y="4003386"/>
            <a:ext cx="288032" cy="352911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34" name="Gerader Verbinder 33"/>
          <p:cNvCxnSpPr/>
          <p:nvPr/>
        </p:nvCxnSpPr>
        <p:spPr>
          <a:xfrm>
            <a:off x="6694612" y="4179841"/>
            <a:ext cx="216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hape 45"/>
          <p:cNvSpPr txBox="1">
            <a:spLocks/>
          </p:cNvSpPr>
          <p:nvPr/>
        </p:nvSpPr>
        <p:spPr>
          <a:xfrm>
            <a:off x="6261434" y="3887525"/>
            <a:ext cx="633681" cy="422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0" indent="0">
              <a:buNone/>
            </a:pPr>
            <a:r>
              <a:rPr lang="de-CH" sz="2400" i="1" dirty="0"/>
              <a:t>v2</a:t>
            </a:r>
          </a:p>
          <a:p>
            <a:pPr marL="457200" indent="-457200">
              <a:buFont typeface="Calibri"/>
              <a:buChar char="❏"/>
            </a:pPr>
            <a:endParaRPr lang="de-CH" sz="2800" dirty="0"/>
          </a:p>
        </p:txBody>
      </p:sp>
      <p:sp>
        <p:nvSpPr>
          <p:cNvPr id="36" name="Shape 45"/>
          <p:cNvSpPr txBox="1">
            <a:spLocks/>
          </p:cNvSpPr>
          <p:nvPr/>
        </p:nvSpPr>
        <p:spPr>
          <a:xfrm>
            <a:off x="5784214" y="4538266"/>
            <a:ext cx="633681" cy="422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0" indent="0">
              <a:buNone/>
            </a:pPr>
            <a:r>
              <a:rPr lang="de-CH" sz="2400" i="1" dirty="0"/>
              <a:t>h2</a:t>
            </a:r>
          </a:p>
          <a:p>
            <a:pPr marL="457200" indent="-457200">
              <a:buFont typeface="Calibri"/>
              <a:buChar char="❏"/>
            </a:pPr>
            <a:endParaRPr lang="de-CH" sz="2800" dirty="0"/>
          </a:p>
        </p:txBody>
      </p:sp>
      <p:pic>
        <p:nvPicPr>
          <p:cNvPr id="37" name="Picture 2" descr="Bildergebnis für package clipart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89" y="4288164"/>
            <a:ext cx="546236" cy="37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hape 45"/>
          <p:cNvSpPr txBox="1">
            <a:spLocks/>
          </p:cNvSpPr>
          <p:nvPr/>
        </p:nvSpPr>
        <p:spPr>
          <a:xfrm>
            <a:off x="6791160" y="4068703"/>
            <a:ext cx="633681" cy="422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457200" indent="-457200">
              <a:buFont typeface="Calibri"/>
              <a:buChar char="❏"/>
            </a:pPr>
            <a:endParaRPr lang="de-CH" sz="2800" dirty="0"/>
          </a:p>
          <a:p>
            <a:pPr marL="0" indent="0">
              <a:buNone/>
            </a:pPr>
            <a:r>
              <a:rPr lang="de-CH" sz="2400" i="1" dirty="0"/>
              <a:t>h3</a:t>
            </a:r>
          </a:p>
        </p:txBody>
      </p:sp>
      <p:sp>
        <p:nvSpPr>
          <p:cNvPr id="39" name="Shape 45"/>
          <p:cNvSpPr txBox="1">
            <a:spLocks/>
          </p:cNvSpPr>
          <p:nvPr/>
        </p:nvSpPr>
        <p:spPr>
          <a:xfrm>
            <a:off x="4983807" y="3933910"/>
            <a:ext cx="633681" cy="422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0" indent="0">
              <a:buNone/>
            </a:pPr>
            <a:r>
              <a:rPr lang="de-CH" sz="1200" i="1" dirty="0"/>
              <a:t>in1</a:t>
            </a:r>
          </a:p>
          <a:p>
            <a:pPr marL="457200" indent="-457200">
              <a:buFont typeface="Calibri"/>
              <a:buChar char="❏"/>
            </a:pPr>
            <a:endParaRPr lang="de-CH" sz="2800" dirty="0"/>
          </a:p>
        </p:txBody>
      </p:sp>
      <p:sp>
        <p:nvSpPr>
          <p:cNvPr id="40" name="Shape 45"/>
          <p:cNvSpPr txBox="1">
            <a:spLocks/>
          </p:cNvSpPr>
          <p:nvPr/>
        </p:nvSpPr>
        <p:spPr>
          <a:xfrm>
            <a:off x="6009216" y="3917545"/>
            <a:ext cx="633681" cy="422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0" indent="0">
              <a:buNone/>
            </a:pPr>
            <a:r>
              <a:rPr lang="de-CH" sz="1200" i="1" dirty="0"/>
              <a:t>in2</a:t>
            </a:r>
          </a:p>
          <a:p>
            <a:pPr marL="457200" indent="-457200">
              <a:buFont typeface="Calibri"/>
              <a:buChar char="❏"/>
            </a:pPr>
            <a:endParaRPr lang="de-CH" sz="2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E07ED8-75B0-4E51-9E53-426CB7B468B9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72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876358"/>
      </p:ext>
    </p:extLst>
  </p:cSld>
  <p:clrMapOvr>
    <a:masterClrMapping/>
  </p:clrMapOvr>
  <p:transition spd="slow">
    <p:cut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481293" y="48821"/>
            <a:ext cx="6172200" cy="857400"/>
          </a:xfrm>
        </p:spPr>
        <p:txBody>
          <a:bodyPr/>
          <a:lstStyle/>
          <a:p>
            <a:r>
              <a:rPr lang="de-DE" dirty="0"/>
              <a:t>MPLS Network Model</a:t>
            </a:r>
          </a:p>
        </p:txBody>
      </p:sp>
      <p:sp>
        <p:nvSpPr>
          <p:cNvPr id="49" name="Shape 45"/>
          <p:cNvSpPr txBox="1">
            <a:spLocks/>
          </p:cNvSpPr>
          <p:nvPr/>
        </p:nvSpPr>
        <p:spPr>
          <a:xfrm>
            <a:off x="539552" y="1005639"/>
            <a:ext cx="7182798" cy="59406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300038" lvl="1"/>
            <a:r>
              <a:rPr lang="de-CH" sz="2100" dirty="0">
                <a:solidFill>
                  <a:schemeClr val="tx1"/>
                </a:solidFill>
              </a:rPr>
              <a:t> </a:t>
            </a:r>
            <a:r>
              <a:rPr lang="de-DE" sz="1950" dirty="0">
                <a:solidFill>
                  <a:schemeClr val="tx1"/>
                </a:solidFill>
              </a:rPr>
              <a:t>MPLS </a:t>
            </a:r>
            <a:r>
              <a:rPr lang="de-DE" sz="1950" dirty="0" err="1">
                <a:solidFill>
                  <a:schemeClr val="tx1"/>
                </a:solidFill>
              </a:rPr>
              <a:t>supports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en-US" sz="2100" b="1" dirty="0">
                <a:solidFill>
                  <a:srgbClr val="3366FF"/>
                </a:solidFill>
                <a:latin typeface="Calibri" panose="020F0502020204030204" pitchFamily="34" charset="0"/>
              </a:rPr>
              <a:t>three specific o</a:t>
            </a:r>
            <a:r>
              <a:rPr lang="en-US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perations</a:t>
            </a:r>
            <a:r>
              <a:rPr lang="de-DE" sz="1950" b="1" dirty="0">
                <a:solidFill>
                  <a:schemeClr val="tx1"/>
                </a:solidFill>
              </a:rPr>
              <a:t> </a:t>
            </a:r>
            <a:r>
              <a:rPr lang="de-DE" sz="1950" dirty="0">
                <a:solidFill>
                  <a:schemeClr val="tx1"/>
                </a:solidFill>
              </a:rPr>
              <a:t>on </a:t>
            </a:r>
            <a:r>
              <a:rPr lang="de-DE" sz="1950" dirty="0" err="1">
                <a:solidFill>
                  <a:schemeClr val="tx1"/>
                </a:solidFill>
              </a:rPr>
              <a:t>header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de-DE" sz="1950" dirty="0" err="1">
                <a:solidFill>
                  <a:schemeClr val="tx1"/>
                </a:solidFill>
              </a:rPr>
              <a:t>sequences</a:t>
            </a:r>
            <a:r>
              <a:rPr lang="de-DE" sz="1950" dirty="0">
                <a:solidFill>
                  <a:schemeClr val="tx1"/>
                </a:solidFill>
              </a:rPr>
              <a:t>:</a:t>
            </a:r>
            <a:endParaRPr lang="de-CH" sz="1950" dirty="0">
              <a:solidFill>
                <a:schemeClr val="tx1"/>
              </a:solidFill>
            </a:endParaRPr>
          </a:p>
          <a:p>
            <a:pPr marL="300038" lvl="1"/>
            <a:endParaRPr lang="de-CH" sz="195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endParaRPr lang="de-CH" sz="1950" dirty="0">
              <a:solidFill>
                <a:schemeClr val="tx1"/>
              </a:solidFill>
            </a:endParaRPr>
          </a:p>
          <a:p>
            <a:pPr marL="300038" lvl="1"/>
            <a:r>
              <a:rPr lang="de-CH" sz="1950" dirty="0">
                <a:solidFill>
                  <a:schemeClr val="tx1"/>
                </a:solidFill>
              </a:rPr>
              <a:t>The </a:t>
            </a:r>
            <a:r>
              <a:rPr lang="en-US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routing table </a:t>
            </a:r>
            <a:r>
              <a:rPr lang="de-CH" sz="1950" dirty="0" err="1">
                <a:solidFill>
                  <a:schemeClr val="tx1"/>
                </a:solidFill>
              </a:rPr>
              <a:t>can</a:t>
            </a:r>
            <a:r>
              <a:rPr lang="de-CH" sz="1950" dirty="0">
                <a:solidFill>
                  <a:schemeClr val="tx1"/>
                </a:solidFill>
              </a:rPr>
              <a:t> </a:t>
            </a:r>
            <a:r>
              <a:rPr lang="de-CH" sz="1950" dirty="0" err="1">
                <a:solidFill>
                  <a:schemeClr val="tx1"/>
                </a:solidFill>
              </a:rPr>
              <a:t>then</a:t>
            </a:r>
            <a:r>
              <a:rPr lang="de-CH" sz="1950" dirty="0">
                <a:solidFill>
                  <a:schemeClr val="tx1"/>
                </a:solidFill>
              </a:rPr>
              <a:t> </a:t>
            </a:r>
            <a:r>
              <a:rPr lang="de-CH" sz="1950" dirty="0" err="1">
                <a:solidFill>
                  <a:schemeClr val="tx1"/>
                </a:solidFill>
              </a:rPr>
              <a:t>be</a:t>
            </a:r>
            <a:r>
              <a:rPr lang="de-CH" sz="1950" dirty="0">
                <a:solidFill>
                  <a:schemeClr val="tx1"/>
                </a:solidFill>
              </a:rPr>
              <a:t> </a:t>
            </a:r>
            <a:r>
              <a:rPr lang="de-CH" sz="1950" dirty="0" err="1">
                <a:solidFill>
                  <a:schemeClr val="tx1"/>
                </a:solidFill>
              </a:rPr>
              <a:t>defined</a:t>
            </a:r>
            <a:r>
              <a:rPr lang="de-CH" sz="1950" dirty="0">
                <a:solidFill>
                  <a:schemeClr val="tx1"/>
                </a:solidFill>
              </a:rPr>
              <a:t> </a:t>
            </a:r>
            <a:r>
              <a:rPr lang="de-CH" sz="1950" dirty="0" err="1">
                <a:solidFill>
                  <a:schemeClr val="tx1"/>
                </a:solidFill>
              </a:rPr>
              <a:t>as</a:t>
            </a:r>
            <a:r>
              <a:rPr lang="de-CH" sz="1950" dirty="0">
                <a:solidFill>
                  <a:schemeClr val="tx1"/>
                </a:solidFill>
              </a:rPr>
              <a:t> </a:t>
            </a:r>
          </a:p>
          <a:p>
            <a:pPr marL="300038" lvl="1"/>
            <a:endParaRPr lang="de-CH" sz="1950" dirty="0">
              <a:solidFill>
                <a:schemeClr val="tx1"/>
              </a:solidFill>
            </a:endParaRPr>
          </a:p>
          <a:p>
            <a:pPr marL="300038" lvl="1"/>
            <a:endParaRPr lang="de-CH" sz="1950" dirty="0">
              <a:solidFill>
                <a:schemeClr val="tx1"/>
              </a:solidFill>
            </a:endParaRPr>
          </a:p>
          <a:p>
            <a:pPr marL="300038" lvl="1"/>
            <a:endParaRPr lang="de-CH" sz="1950" dirty="0">
              <a:solidFill>
                <a:schemeClr val="tx1"/>
              </a:solidFill>
            </a:endParaRPr>
          </a:p>
          <a:p>
            <a:pPr marL="300038" lvl="1"/>
            <a:r>
              <a:rPr lang="de-CH" sz="1950" dirty="0" err="1">
                <a:solidFill>
                  <a:schemeClr val="tx1"/>
                </a:solidFill>
              </a:rPr>
              <a:t>Local</a:t>
            </a:r>
            <a:r>
              <a:rPr lang="de-CH" sz="1950" dirty="0">
                <a:solidFill>
                  <a:schemeClr val="tx1"/>
                </a:solidFill>
              </a:rPr>
              <a:t> </a:t>
            </a:r>
            <a:r>
              <a:rPr lang="en-US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 protection function</a:t>
            </a:r>
            <a:r>
              <a:rPr lang="de-CH" sz="1950" dirty="0">
                <a:solidFill>
                  <a:schemeClr val="tx1"/>
                </a:solidFill>
              </a:rPr>
              <a:t> </a:t>
            </a:r>
            <a:r>
              <a:rPr lang="de-CH" sz="1950" dirty="0" err="1">
                <a:solidFill>
                  <a:schemeClr val="tx1"/>
                </a:solidFill>
              </a:rPr>
              <a:t>defines</a:t>
            </a:r>
            <a:r>
              <a:rPr lang="de-CH" sz="1950" dirty="0">
                <a:solidFill>
                  <a:schemeClr val="tx1"/>
                </a:solidFill>
              </a:rPr>
              <a:t> </a:t>
            </a:r>
            <a:r>
              <a:rPr lang="de-CH" sz="1950" dirty="0" err="1">
                <a:solidFill>
                  <a:schemeClr val="tx1"/>
                </a:solidFill>
              </a:rPr>
              <a:t>backup</a:t>
            </a:r>
            <a:r>
              <a:rPr lang="de-CH" sz="1950" dirty="0">
                <a:solidFill>
                  <a:schemeClr val="tx1"/>
                </a:solidFill>
              </a:rPr>
              <a:t> </a:t>
            </a:r>
            <a:r>
              <a:rPr lang="de-CH" sz="1950" dirty="0" err="1">
                <a:solidFill>
                  <a:schemeClr val="tx1"/>
                </a:solidFill>
              </a:rPr>
              <a:t>interface</a:t>
            </a:r>
            <a:endParaRPr lang="de-CH" sz="195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678" y="1707718"/>
            <a:ext cx="4994056" cy="3338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2679825"/>
            <a:ext cx="3673066" cy="3705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559" y="4083982"/>
            <a:ext cx="3786362" cy="413138"/>
          </a:xfrm>
          <a:prstGeom prst="rect">
            <a:avLst/>
          </a:prstGeom>
        </p:spPr>
      </p:pic>
      <p:sp>
        <p:nvSpPr>
          <p:cNvPr id="23" name="Cloud Callout 54"/>
          <p:cNvSpPr/>
          <p:nvPr/>
        </p:nvSpPr>
        <p:spPr bwMode="auto">
          <a:xfrm>
            <a:off x="1745686" y="4625468"/>
            <a:ext cx="1248965" cy="378041"/>
          </a:xfrm>
          <a:prstGeom prst="cloudCallout">
            <a:avLst>
              <a:gd name="adj1" fmla="val 23710"/>
              <a:gd name="adj2" fmla="val -101276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 err="1">
                <a:latin typeface="Calibri" pitchFamily="34" charset="0"/>
                <a:cs typeface="Calibri" pitchFamily="34" charset="0"/>
              </a:rPr>
              <a:t>protected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Cloud Callout 54"/>
          <p:cNvSpPr/>
          <p:nvPr/>
        </p:nvSpPr>
        <p:spPr bwMode="auto">
          <a:xfrm>
            <a:off x="4223134" y="4624042"/>
            <a:ext cx="1050943" cy="378041"/>
          </a:xfrm>
          <a:prstGeom prst="cloudCallout">
            <a:avLst>
              <a:gd name="adj1" fmla="val 23710"/>
              <a:gd name="adj2" fmla="val -101276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 err="1">
                <a:latin typeface="Calibri" pitchFamily="34" charset="0"/>
                <a:cs typeface="Calibri" pitchFamily="34" charset="0"/>
              </a:rPr>
              <a:t>backup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Cloud Callout 54"/>
          <p:cNvSpPr/>
          <p:nvPr/>
        </p:nvSpPr>
        <p:spPr bwMode="auto">
          <a:xfrm>
            <a:off x="5735304" y="4570035"/>
            <a:ext cx="1194958" cy="522756"/>
          </a:xfrm>
          <a:prstGeom prst="cloudCallout">
            <a:avLst>
              <a:gd name="adj1" fmla="val -36304"/>
              <a:gd name="adj2" fmla="val -6504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 err="1">
                <a:latin typeface="Calibri" pitchFamily="34" charset="0"/>
                <a:cs typeface="Calibri" pitchFamily="34" charset="0"/>
              </a:rPr>
              <a:t>typically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: push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Cloud Callout 54"/>
          <p:cNvSpPr/>
          <p:nvPr/>
        </p:nvSpPr>
        <p:spPr bwMode="auto">
          <a:xfrm>
            <a:off x="2222758" y="3167400"/>
            <a:ext cx="1394893" cy="521234"/>
          </a:xfrm>
          <a:prstGeom prst="cloudCallout">
            <a:avLst>
              <a:gd name="adj1" fmla="val 27440"/>
              <a:gd name="adj2" fmla="val -84404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>
                <a:latin typeface="Calibri" pitchFamily="34" charset="0"/>
                <a:cs typeface="Calibri" pitchFamily="34" charset="0"/>
              </a:rPr>
              <a:t>Interface +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label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Cloud Callout 54"/>
          <p:cNvSpPr/>
          <p:nvPr/>
        </p:nvSpPr>
        <p:spPr bwMode="auto">
          <a:xfrm>
            <a:off x="4942301" y="3119554"/>
            <a:ext cx="2196243" cy="569080"/>
          </a:xfrm>
          <a:prstGeom prst="cloudCallout">
            <a:avLst>
              <a:gd name="adj1" fmla="val -26810"/>
              <a:gd name="adj2" fmla="val -73748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 err="1">
                <a:latin typeface="Calibri" pitchFamily="34" charset="0"/>
                <a:cs typeface="Calibri" pitchFamily="34" charset="0"/>
              </a:rPr>
              <a:t>Maps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to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next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hop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and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operation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E6DC35-858E-441E-84AD-21DBB704C971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73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276121"/>
      </p:ext>
    </p:extLst>
  </p:cSld>
  <p:clrMapOvr>
    <a:masterClrMapping/>
  </p:clrMapOvr>
  <p:transition spd="slow">
    <p:cut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45"/>
          <p:cNvSpPr txBox="1">
            <a:spLocks/>
          </p:cNvSpPr>
          <p:nvPr/>
        </p:nvSpPr>
        <p:spPr>
          <a:xfrm>
            <a:off x="383868" y="1039044"/>
            <a:ext cx="7560840" cy="410445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300038" lvl="1"/>
            <a:r>
              <a:rPr lang="de-CH" sz="2100" dirty="0">
                <a:solidFill>
                  <a:schemeClr val="tx1"/>
                </a:solidFill>
              </a:rPr>
              <a:t> </a:t>
            </a:r>
            <a:r>
              <a:rPr lang="de-DE" sz="1950" dirty="0" err="1">
                <a:solidFill>
                  <a:schemeClr val="tx1"/>
                </a:solidFill>
              </a:rPr>
              <a:t>Prefix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de-DE" sz="1950" dirty="0" err="1">
                <a:solidFill>
                  <a:schemeClr val="tx1"/>
                </a:solidFill>
              </a:rPr>
              <a:t>rewriting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de-DE" sz="1950" dirty="0" err="1">
                <a:solidFill>
                  <a:schemeClr val="tx1"/>
                </a:solidFill>
              </a:rPr>
              <a:t>system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de-DE" sz="1950" dirty="0" err="1">
                <a:solidFill>
                  <a:schemeClr val="tx1"/>
                </a:solidFill>
              </a:rPr>
              <a:t>is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de-DE" sz="1950" dirty="0" err="1">
                <a:solidFill>
                  <a:schemeClr val="tx1"/>
                </a:solidFill>
              </a:rPr>
              <a:t>set</a:t>
            </a:r>
            <a:r>
              <a:rPr lang="de-DE" sz="1950" dirty="0">
                <a:solidFill>
                  <a:schemeClr val="tx1"/>
                </a:solidFill>
              </a:rPr>
              <a:t> of </a:t>
            </a:r>
            <a:r>
              <a:rPr lang="en-US" sz="195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rewriting rules</a:t>
            </a:r>
          </a:p>
          <a:p>
            <a:pPr marL="700088" lvl="2"/>
            <a:r>
              <a:rPr lang="de-CH" sz="1550" dirty="0" err="1">
                <a:solidFill>
                  <a:schemeClr val="tx1"/>
                </a:solidFill>
              </a:rPr>
              <a:t>We</a:t>
            </a:r>
            <a:r>
              <a:rPr lang="de-CH" sz="1550" dirty="0">
                <a:solidFill>
                  <a:schemeClr val="tx1"/>
                </a:solidFill>
              </a:rPr>
              <a:t> will </a:t>
            </a:r>
            <a:r>
              <a:rPr lang="de-CH" sz="1550" dirty="0" err="1">
                <a:solidFill>
                  <a:schemeClr val="tx1"/>
                </a:solidFill>
              </a:rPr>
              <a:t>write</a:t>
            </a:r>
            <a:r>
              <a:rPr lang="de-CH" sz="1550" dirty="0">
                <a:solidFill>
                  <a:schemeClr val="tx1"/>
                </a:solidFill>
              </a:rPr>
              <a:t>               for                      :</a:t>
            </a:r>
            <a:endParaRPr lang="en-US" sz="1550" b="1" dirty="0">
              <a:solidFill>
                <a:srgbClr val="3366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0038" lvl="1"/>
            <a:endParaRPr lang="de-DE" sz="1950" dirty="0">
              <a:solidFill>
                <a:schemeClr val="tx1"/>
              </a:solidFill>
            </a:endParaRPr>
          </a:p>
          <a:p>
            <a:pPr marL="300038" lvl="1"/>
            <a:r>
              <a:rPr lang="en-US" sz="195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Prefix rewriting </a:t>
            </a:r>
            <a:r>
              <a:rPr lang="de-CH" sz="1950" dirty="0" err="1">
                <a:solidFill>
                  <a:schemeClr val="tx1"/>
                </a:solidFill>
                <a:cs typeface="Calibri" panose="020F0502020204030204" pitchFamily="34" charset="0"/>
              </a:rPr>
              <a:t>r</a:t>
            </a:r>
            <a:r>
              <a:rPr lang="de-CH" sz="1950" dirty="0" err="1">
                <a:solidFill>
                  <a:schemeClr val="tx1"/>
                </a:solidFill>
              </a:rPr>
              <a:t>ules</a:t>
            </a:r>
            <a:r>
              <a:rPr lang="de-CH" sz="1950" dirty="0">
                <a:solidFill>
                  <a:schemeClr val="tx1"/>
                </a:solidFill>
              </a:rPr>
              <a:t>:                       for    </a:t>
            </a:r>
          </a:p>
          <a:p>
            <a:pPr marL="122238" lvl="1" indent="0">
              <a:buNone/>
            </a:pPr>
            <a:r>
              <a:rPr lang="de-CH" sz="1950" dirty="0">
                <a:solidFill>
                  <a:schemeClr val="tx1"/>
                </a:solidFill>
              </a:rPr>
              <a:t>   </a:t>
            </a:r>
            <a:r>
              <a:rPr lang="de-CH" sz="1950" dirty="0" err="1">
                <a:solidFill>
                  <a:schemeClr val="tx1"/>
                </a:solidFill>
              </a:rPr>
              <a:t>generate</a:t>
            </a:r>
            <a:r>
              <a:rPr lang="de-CH" sz="1950" dirty="0">
                <a:solidFill>
                  <a:schemeClr val="tx1"/>
                </a:solidFill>
              </a:rPr>
              <a:t> a </a:t>
            </a:r>
            <a:r>
              <a:rPr lang="en-US" sz="195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transition system          </a:t>
            </a:r>
          </a:p>
          <a:p>
            <a:pPr marL="166688" lvl="1" indent="0">
              <a:buNone/>
            </a:pPr>
            <a:r>
              <a:rPr lang="en-US" sz="180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</a:t>
            </a:r>
            <a:endParaRPr lang="de-CH" sz="1950" b="1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902" y="2178865"/>
            <a:ext cx="1134126" cy="289625"/>
          </a:xfrm>
          <a:prstGeom prst="rect">
            <a:avLst/>
          </a:prstGeom>
        </p:spPr>
      </p:pic>
      <p:sp>
        <p:nvSpPr>
          <p:cNvPr id="19" name="Shape 45"/>
          <p:cNvSpPr txBox="1">
            <a:spLocks/>
          </p:cNvSpPr>
          <p:nvPr/>
        </p:nvSpPr>
        <p:spPr>
          <a:xfrm>
            <a:off x="383868" y="3109651"/>
            <a:ext cx="5832648" cy="59406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300038" lvl="1"/>
            <a:r>
              <a:rPr lang="de-DE" sz="1950" dirty="0" err="1">
                <a:solidFill>
                  <a:schemeClr val="tx1"/>
                </a:solidFill>
              </a:rPr>
              <a:t>We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de-DE" sz="1950" dirty="0" err="1">
                <a:solidFill>
                  <a:schemeClr val="tx1"/>
                </a:solidFill>
              </a:rPr>
              <a:t>call</a:t>
            </a:r>
            <a:r>
              <a:rPr lang="de-DE" sz="1950" dirty="0">
                <a:solidFill>
                  <a:schemeClr val="tx1"/>
                </a:solidFill>
              </a:rPr>
              <a:t> a </a:t>
            </a:r>
            <a:r>
              <a:rPr lang="de-DE" sz="1950" dirty="0" err="1">
                <a:solidFill>
                  <a:schemeClr val="tx1"/>
                </a:solidFill>
              </a:rPr>
              <a:t>prefix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de-DE" sz="1950" dirty="0" err="1">
                <a:solidFill>
                  <a:schemeClr val="tx1"/>
                </a:solidFill>
              </a:rPr>
              <a:t>rewriting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de-DE" sz="1950" dirty="0" err="1">
                <a:solidFill>
                  <a:schemeClr val="tx1"/>
                </a:solidFill>
              </a:rPr>
              <a:t>system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en-US" sz="195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pushdown system</a:t>
            </a:r>
            <a:r>
              <a:rPr lang="de-CH" sz="1950" dirty="0">
                <a:solidFill>
                  <a:schemeClr val="tx1"/>
                </a:solidFill>
              </a:rPr>
              <a:t>                  </a:t>
            </a:r>
            <a:r>
              <a:rPr lang="de-CH" sz="1950" dirty="0" err="1">
                <a:solidFill>
                  <a:schemeClr val="tx1"/>
                </a:solidFill>
              </a:rPr>
              <a:t>if</a:t>
            </a:r>
            <a:r>
              <a:rPr lang="de-CH" sz="1950" dirty="0">
                <a:solidFill>
                  <a:schemeClr val="tx1"/>
                </a:solidFill>
              </a:rPr>
              <a:t>                 and                         for all </a:t>
            </a:r>
          </a:p>
          <a:p>
            <a:pPr marL="166688" lvl="1" indent="0">
              <a:buNone/>
            </a:pPr>
            <a:r>
              <a:rPr lang="de-CH" sz="1950" dirty="0">
                <a:solidFill>
                  <a:schemeClr val="tx1"/>
                </a:solidFill>
              </a:rPr>
              <a:t>     </a:t>
            </a: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143001" y="48821"/>
            <a:ext cx="6857999" cy="857400"/>
          </a:xfrm>
        </p:spPr>
        <p:txBody>
          <a:bodyPr>
            <a:normAutofit/>
          </a:bodyPr>
          <a:lstStyle/>
          <a:p>
            <a:r>
              <a:rPr lang="de-DE" sz="4000" dirty="0"/>
              <a:t>MPLS </a:t>
            </a:r>
            <a:r>
              <a:rPr lang="de-DE" sz="4000" dirty="0" err="1"/>
              <a:t>Prefix</a:t>
            </a:r>
            <a:r>
              <a:rPr lang="de-DE" sz="4000" dirty="0"/>
              <a:t> </a:t>
            </a:r>
            <a:r>
              <a:rPr lang="de-DE" sz="4000" dirty="0" err="1"/>
              <a:t>Rewriting</a:t>
            </a:r>
            <a:r>
              <a:rPr lang="de-DE" sz="4000" dirty="0"/>
              <a:t> System</a:t>
            </a:r>
          </a:p>
        </p:txBody>
      </p:sp>
      <p:sp>
        <p:nvSpPr>
          <p:cNvPr id="25" name="Cloud Callout 54"/>
          <p:cNvSpPr/>
          <p:nvPr/>
        </p:nvSpPr>
        <p:spPr bwMode="auto">
          <a:xfrm>
            <a:off x="2361717" y="4003252"/>
            <a:ext cx="2530290" cy="782227"/>
          </a:xfrm>
          <a:prstGeom prst="cloudCallout">
            <a:avLst>
              <a:gd name="adj1" fmla="val -25682"/>
              <a:gd name="adj2" fmla="val -75625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>
                <a:latin typeface="Calibri" pitchFamily="34" charset="0"/>
                <a:cs typeface="Calibri" pitchFamily="34" charset="0"/>
              </a:rPr>
              <a:t>First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symbol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of v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and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w: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control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state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of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pushdown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system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. 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3" y="1147056"/>
            <a:ext cx="1203047" cy="222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452" y="1542018"/>
            <a:ext cx="538442" cy="1505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4466" y="2584064"/>
            <a:ext cx="1327120" cy="2343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0613" y="1516208"/>
            <a:ext cx="862704" cy="1910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9159" y="2172103"/>
            <a:ext cx="784855" cy="2787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0585" y="3503552"/>
            <a:ext cx="1140502" cy="2669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125" y="3522286"/>
            <a:ext cx="767126" cy="2272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7363" y="3511801"/>
            <a:ext cx="1211280" cy="2482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813" y="4013464"/>
            <a:ext cx="753400" cy="266981"/>
          </a:xfrm>
          <a:prstGeom prst="rect">
            <a:avLst/>
          </a:prstGeom>
        </p:spPr>
      </p:pic>
      <p:sp>
        <p:nvSpPr>
          <p:cNvPr id="22" name="Cloud Callout 54"/>
          <p:cNvSpPr/>
          <p:nvPr/>
        </p:nvSpPr>
        <p:spPr bwMode="auto">
          <a:xfrm>
            <a:off x="64743" y="4021243"/>
            <a:ext cx="2144815" cy="638871"/>
          </a:xfrm>
          <a:prstGeom prst="cloudCallout">
            <a:avLst>
              <a:gd name="adj1" fmla="val 14916"/>
              <a:gd name="adj2" fmla="val -87704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>
                <a:latin typeface="Calibri" pitchFamily="34" charset="0"/>
                <a:cs typeface="Calibri" pitchFamily="34" charset="0"/>
              </a:rPr>
              <a:t>Second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symbol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of v: top of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stack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label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.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9892" y="4296122"/>
            <a:ext cx="802548" cy="2385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29892" y="4577674"/>
            <a:ext cx="795878" cy="210232"/>
          </a:xfrm>
          <a:prstGeom prst="rect">
            <a:avLst/>
          </a:prstGeom>
        </p:spPr>
      </p:pic>
      <p:sp>
        <p:nvSpPr>
          <p:cNvPr id="26" name="Shape 45"/>
          <p:cNvSpPr txBox="1">
            <a:spLocks/>
          </p:cNvSpPr>
          <p:nvPr/>
        </p:nvSpPr>
        <p:spPr>
          <a:xfrm>
            <a:off x="5995822" y="4468900"/>
            <a:ext cx="810090" cy="31657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166688" lvl="1" indent="0">
              <a:buNone/>
            </a:pPr>
            <a:r>
              <a:rPr lang="de-CH" sz="1800" dirty="0">
                <a:solidFill>
                  <a:srgbClr val="C00000"/>
                </a:solidFill>
              </a:rPr>
              <a:t>push</a:t>
            </a:r>
          </a:p>
          <a:p>
            <a:pPr marL="166688" lvl="1" indent="0">
              <a:buNone/>
            </a:pPr>
            <a:r>
              <a:rPr lang="de-CH" sz="1950" dirty="0">
                <a:solidFill>
                  <a:schemeClr val="tx1"/>
                </a:solidFill>
              </a:rPr>
              <a:t>     </a:t>
            </a:r>
          </a:p>
        </p:txBody>
      </p:sp>
      <p:sp>
        <p:nvSpPr>
          <p:cNvPr id="27" name="Shape 45"/>
          <p:cNvSpPr txBox="1">
            <a:spLocks/>
          </p:cNvSpPr>
          <p:nvPr/>
        </p:nvSpPr>
        <p:spPr>
          <a:xfrm>
            <a:off x="5995822" y="4185263"/>
            <a:ext cx="810090" cy="29723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166688" lvl="1" indent="0">
              <a:buNone/>
            </a:pPr>
            <a:r>
              <a:rPr lang="de-CH" sz="1800" dirty="0" err="1">
                <a:solidFill>
                  <a:srgbClr val="C00000"/>
                </a:solidFill>
              </a:rPr>
              <a:t>swap</a:t>
            </a:r>
            <a:endParaRPr lang="de-CH" sz="1800" dirty="0">
              <a:solidFill>
                <a:srgbClr val="C00000"/>
              </a:solidFill>
            </a:endParaRPr>
          </a:p>
        </p:txBody>
      </p:sp>
      <p:sp>
        <p:nvSpPr>
          <p:cNvPr id="28" name="Shape 45"/>
          <p:cNvSpPr txBox="1">
            <a:spLocks/>
          </p:cNvSpPr>
          <p:nvPr/>
        </p:nvSpPr>
        <p:spPr>
          <a:xfrm>
            <a:off x="6013312" y="3912983"/>
            <a:ext cx="810090" cy="29723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166688" lvl="1" indent="0">
              <a:buNone/>
            </a:pPr>
            <a:r>
              <a:rPr lang="de-CH" sz="1800" dirty="0" err="1">
                <a:solidFill>
                  <a:srgbClr val="C00000"/>
                </a:solidFill>
              </a:rPr>
              <a:t>pop</a:t>
            </a:r>
            <a:endParaRPr lang="de-CH" sz="1800" dirty="0">
              <a:solidFill>
                <a:srgbClr val="C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250450" y="3929364"/>
            <a:ext cx="1532710" cy="972108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9" name="Cloud Callout 54"/>
          <p:cNvSpPr/>
          <p:nvPr/>
        </p:nvSpPr>
        <p:spPr bwMode="auto">
          <a:xfrm>
            <a:off x="3002391" y="1813366"/>
            <a:ext cx="1855102" cy="335153"/>
          </a:xfrm>
          <a:prstGeom prst="cloudCallout">
            <a:avLst>
              <a:gd name="adj1" fmla="val -25482"/>
              <a:gd name="adj2" fmla="val 86192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 err="1">
                <a:latin typeface="Calibri" pitchFamily="34" charset="0"/>
                <a:cs typeface="Calibri" pitchFamily="34" charset="0"/>
              </a:rPr>
              <a:t>Replace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prefix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CDF092-D4B6-4E0D-85DC-820242441F7A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74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515860"/>
      </p:ext>
    </p:extLst>
  </p:cSld>
  <p:clrMapOvr>
    <a:masterClrMapping/>
  </p:clrMapOvr>
  <p:transition spd="slow">
    <p:cut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5"/>
          <p:cNvSpPr txBox="1">
            <a:spLocks/>
          </p:cNvSpPr>
          <p:nvPr/>
        </p:nvSpPr>
        <p:spPr>
          <a:xfrm>
            <a:off x="467544" y="987574"/>
            <a:ext cx="6258344" cy="59406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300038" lvl="1"/>
            <a:r>
              <a:rPr lang="de-CH" sz="2100" dirty="0">
                <a:solidFill>
                  <a:schemeClr val="tx1"/>
                </a:solidFill>
              </a:rPr>
              <a:t> </a:t>
            </a:r>
            <a:r>
              <a:rPr lang="en-US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states</a:t>
            </a:r>
            <a:r>
              <a:rPr lang="de-DE" sz="1950" dirty="0">
                <a:solidFill>
                  <a:schemeClr val="tx1"/>
                </a:solidFill>
              </a:rPr>
              <a:t>:             </a:t>
            </a:r>
            <a:r>
              <a:rPr lang="de-DE" sz="1950" dirty="0" err="1">
                <a:solidFill>
                  <a:schemeClr val="tx1"/>
                </a:solidFill>
              </a:rPr>
              <a:t>and</a:t>
            </a:r>
            <a:endParaRPr lang="de-DE" sz="1950" dirty="0">
              <a:solidFill>
                <a:schemeClr val="tx1"/>
              </a:solidFill>
            </a:endParaRPr>
          </a:p>
          <a:p>
            <a:pPr marL="300038" lvl="1"/>
            <a:endParaRPr lang="de-DE" sz="1950" dirty="0">
              <a:solidFill>
                <a:schemeClr val="tx1"/>
              </a:solidFill>
            </a:endParaRPr>
          </a:p>
          <a:p>
            <a:pPr marL="300038" lvl="1"/>
            <a:endParaRPr lang="de-DE" sz="1950" dirty="0">
              <a:solidFill>
                <a:schemeClr val="tx1"/>
              </a:solidFill>
            </a:endParaRPr>
          </a:p>
          <a:p>
            <a:pPr marL="300038" lvl="1"/>
            <a:r>
              <a:rPr lang="en-US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Labels</a:t>
            </a:r>
            <a:r>
              <a:rPr lang="de-DE" sz="1950" dirty="0">
                <a:solidFill>
                  <a:schemeClr val="tx1"/>
                </a:solidFill>
              </a:rPr>
              <a:t>: </a:t>
            </a:r>
            <a:r>
              <a:rPr lang="de-DE" sz="1950" dirty="0" err="1">
                <a:solidFill>
                  <a:schemeClr val="tx1"/>
                </a:solidFill>
              </a:rPr>
              <a:t>stack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de-DE" sz="1950" dirty="0" err="1">
                <a:solidFill>
                  <a:schemeClr val="tx1"/>
                </a:solidFill>
              </a:rPr>
              <a:t>symbols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de-DE" sz="1950" dirty="0" err="1">
                <a:solidFill>
                  <a:schemeClr val="tx1"/>
                </a:solidFill>
              </a:rPr>
              <a:t>and</a:t>
            </a:r>
            <a:r>
              <a:rPr lang="de-DE" sz="1950" dirty="0">
                <a:solidFill>
                  <a:schemeClr val="tx1"/>
                </a:solidFill>
              </a:rPr>
              <a:t>      at </a:t>
            </a:r>
            <a:r>
              <a:rPr lang="de-DE" sz="1950" dirty="0" err="1">
                <a:solidFill>
                  <a:schemeClr val="tx1"/>
                </a:solidFill>
              </a:rPr>
              <a:t>bottom</a:t>
            </a:r>
            <a:endParaRPr lang="de-DE" sz="1950" dirty="0">
              <a:solidFill>
                <a:schemeClr val="tx1"/>
              </a:solidFill>
            </a:endParaRPr>
          </a:p>
          <a:p>
            <a:pPr marL="300038" lvl="1"/>
            <a:endParaRPr lang="de-DE" sz="1950" dirty="0">
              <a:solidFill>
                <a:schemeClr val="tx1"/>
              </a:solidFill>
            </a:endParaRPr>
          </a:p>
          <a:p>
            <a:pPr marL="300038" lvl="1"/>
            <a:r>
              <a:rPr lang="de-DE" sz="1950" dirty="0">
                <a:solidFill>
                  <a:schemeClr val="tx1"/>
                </a:solidFill>
              </a:rPr>
              <a:t>Packet </a:t>
            </a:r>
            <a:r>
              <a:rPr lang="de-DE" sz="1950" dirty="0" err="1">
                <a:solidFill>
                  <a:schemeClr val="tx1"/>
                </a:solidFill>
              </a:rPr>
              <a:t>with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de-DE" sz="1950" dirty="0" err="1">
                <a:solidFill>
                  <a:schemeClr val="tx1"/>
                </a:solidFill>
              </a:rPr>
              <a:t>header</a:t>
            </a:r>
            <a:r>
              <a:rPr lang="de-DE" sz="1950" dirty="0">
                <a:solidFill>
                  <a:schemeClr val="tx1"/>
                </a:solidFill>
              </a:rPr>
              <a:t>     </a:t>
            </a:r>
            <a:r>
              <a:rPr lang="de-DE" sz="1950" dirty="0" err="1">
                <a:solidFill>
                  <a:srgbClr val="C00000"/>
                </a:solidFill>
              </a:rPr>
              <a:t>arriving</a:t>
            </a:r>
            <a:r>
              <a:rPr lang="de-DE" sz="1950" dirty="0">
                <a:solidFill>
                  <a:schemeClr val="tx1"/>
                </a:solidFill>
              </a:rPr>
              <a:t> at </a:t>
            </a:r>
            <a:r>
              <a:rPr lang="de-DE" sz="1950" dirty="0" err="1">
                <a:solidFill>
                  <a:schemeClr val="tx1"/>
                </a:solidFill>
              </a:rPr>
              <a:t>interface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de-DE" sz="1950" i="1" dirty="0">
                <a:solidFill>
                  <a:schemeClr val="tx1"/>
                </a:solidFill>
              </a:rPr>
              <a:t>in</a:t>
            </a:r>
            <a:r>
              <a:rPr lang="de-DE" sz="1950" dirty="0">
                <a:solidFill>
                  <a:schemeClr val="tx1"/>
                </a:solidFill>
              </a:rPr>
              <a:t> at  </a:t>
            </a:r>
            <a:r>
              <a:rPr lang="de-DE" sz="1950" dirty="0" err="1">
                <a:solidFill>
                  <a:schemeClr val="tx1"/>
                </a:solidFill>
              </a:rPr>
              <a:t>represented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de-DE" sz="1950" dirty="0" err="1">
                <a:solidFill>
                  <a:schemeClr val="tx1"/>
                </a:solidFill>
              </a:rPr>
              <a:t>as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en-US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pushdown configuration</a:t>
            </a:r>
            <a:r>
              <a:rPr lang="de-DE" sz="1950" dirty="0">
                <a:solidFill>
                  <a:schemeClr val="tx1"/>
                </a:solidFill>
              </a:rPr>
              <a:t>:</a:t>
            </a:r>
          </a:p>
          <a:p>
            <a:pPr marL="166688" lvl="1" indent="0">
              <a:buNone/>
            </a:pPr>
            <a:endParaRPr lang="de-DE" sz="1950" dirty="0">
              <a:solidFill>
                <a:schemeClr val="tx1"/>
              </a:solidFill>
            </a:endParaRPr>
          </a:p>
          <a:p>
            <a:pPr marL="300038" lvl="1"/>
            <a:r>
              <a:rPr lang="de-DE" sz="1950" dirty="0">
                <a:solidFill>
                  <a:schemeClr val="tx1"/>
                </a:solidFill>
              </a:rPr>
              <a:t>Packet </a:t>
            </a:r>
            <a:r>
              <a:rPr lang="de-DE" sz="1950" dirty="0" err="1">
                <a:solidFill>
                  <a:schemeClr val="tx1"/>
                </a:solidFill>
              </a:rPr>
              <a:t>to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de-DE" sz="1950" dirty="0" err="1">
                <a:solidFill>
                  <a:schemeClr val="tx1"/>
                </a:solidFill>
              </a:rPr>
              <a:t>be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de-DE" sz="1950" dirty="0" err="1">
                <a:solidFill>
                  <a:srgbClr val="C00000"/>
                </a:solidFill>
              </a:rPr>
              <a:t>forwarded</a:t>
            </a:r>
            <a:r>
              <a:rPr lang="de-DE" sz="1950" dirty="0">
                <a:solidFill>
                  <a:schemeClr val="tx1"/>
                </a:solidFill>
              </a:rPr>
              <a:t> at </a:t>
            </a:r>
            <a:r>
              <a:rPr lang="de-DE" sz="1950" dirty="0" err="1">
                <a:solidFill>
                  <a:schemeClr val="tx1"/>
                </a:solidFill>
              </a:rPr>
              <a:t>node</a:t>
            </a:r>
            <a:r>
              <a:rPr lang="de-DE" sz="1950" dirty="0">
                <a:solidFill>
                  <a:schemeClr val="tx1"/>
                </a:solidFill>
              </a:rPr>
              <a:t>     </a:t>
            </a:r>
            <a:r>
              <a:rPr lang="de-DE" sz="1950" dirty="0" err="1">
                <a:solidFill>
                  <a:schemeClr val="tx1"/>
                </a:solidFill>
              </a:rPr>
              <a:t>to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de-DE" sz="1950" dirty="0" err="1">
                <a:solidFill>
                  <a:schemeClr val="tx1"/>
                </a:solidFill>
              </a:rPr>
              <a:t>outgoing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de-DE" sz="1950" dirty="0" err="1">
                <a:solidFill>
                  <a:schemeClr val="tx1"/>
                </a:solidFill>
              </a:rPr>
              <a:t>interface</a:t>
            </a:r>
            <a:r>
              <a:rPr lang="de-DE" sz="1950" dirty="0">
                <a:solidFill>
                  <a:schemeClr val="tx1"/>
                </a:solidFill>
              </a:rPr>
              <a:t>       </a:t>
            </a:r>
            <a:r>
              <a:rPr lang="de-DE" sz="1950" dirty="0" err="1">
                <a:solidFill>
                  <a:schemeClr val="tx1"/>
                </a:solidFill>
              </a:rPr>
              <a:t>represented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de-DE" sz="1950" dirty="0" err="1">
                <a:solidFill>
                  <a:schemeClr val="tx1"/>
                </a:solidFill>
              </a:rPr>
              <a:t>by</a:t>
            </a:r>
            <a:r>
              <a:rPr lang="de-DE" sz="1950" b="1" dirty="0">
                <a:solidFill>
                  <a:schemeClr val="tx1"/>
                </a:solidFill>
              </a:rPr>
              <a:t> </a:t>
            </a:r>
            <a:r>
              <a:rPr lang="en-US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</a:t>
            </a:r>
            <a:r>
              <a:rPr lang="de-DE" sz="1950" dirty="0">
                <a:solidFill>
                  <a:schemeClr val="tx1"/>
                </a:solidFill>
              </a:rPr>
              <a:t>: </a:t>
            </a:r>
            <a:endParaRPr lang="de-CH" sz="195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374" y="1089693"/>
            <a:ext cx="542867" cy="2684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675" y="1137999"/>
            <a:ext cx="810090" cy="2085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977" y="2283718"/>
            <a:ext cx="295395" cy="219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073" y="3298830"/>
            <a:ext cx="864096" cy="2601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2720" y="4371950"/>
            <a:ext cx="1134126" cy="265871"/>
          </a:xfrm>
          <a:prstGeom prst="rect">
            <a:avLst/>
          </a:prstGeom>
        </p:spPr>
      </p:pic>
      <p:sp>
        <p:nvSpPr>
          <p:cNvPr id="30" name="Cloud Callout 54"/>
          <p:cNvSpPr/>
          <p:nvPr/>
        </p:nvSpPr>
        <p:spPr bwMode="auto">
          <a:xfrm>
            <a:off x="3583513" y="1459148"/>
            <a:ext cx="3842922" cy="530769"/>
          </a:xfrm>
          <a:prstGeom prst="cloudCallout">
            <a:avLst>
              <a:gd name="adj1" fmla="val -36304"/>
              <a:gd name="adj2" fmla="val -6504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 err="1">
                <a:latin typeface="Calibri" pitchFamily="34" charset="0"/>
                <a:cs typeface="Calibri" pitchFamily="34" charset="0"/>
              </a:rPr>
              <a:t>How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many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times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have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we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tried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to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1200" b="1" i="1" dirty="0" err="1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reroute</a:t>
            </a:r>
            <a:r>
              <a:rPr lang="de-DE" sz="120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at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this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node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already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?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112" y="3030250"/>
            <a:ext cx="162018" cy="18867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1520" y="4083918"/>
            <a:ext cx="162018" cy="18867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1484" y="3025359"/>
            <a:ext cx="136340" cy="1935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5982" y="4083918"/>
            <a:ext cx="387066" cy="191654"/>
          </a:xfrm>
          <a:prstGeom prst="rect">
            <a:avLst/>
          </a:prstGeom>
        </p:spPr>
      </p:pic>
      <p:sp>
        <p:nvSpPr>
          <p:cNvPr id="15" name="Cloud Callout 54"/>
          <p:cNvSpPr/>
          <p:nvPr/>
        </p:nvSpPr>
        <p:spPr bwMode="auto">
          <a:xfrm>
            <a:off x="594561" y="1450840"/>
            <a:ext cx="2520680" cy="356894"/>
          </a:xfrm>
          <a:prstGeom prst="cloudCallout">
            <a:avLst>
              <a:gd name="adj1" fmla="val 32471"/>
              <a:gd name="adj2" fmla="val -76964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 err="1">
                <a:latin typeface="Calibri" pitchFamily="34" charset="0"/>
                <a:cs typeface="Calibri" pitchFamily="34" charset="0"/>
              </a:rPr>
              <a:t>Node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incoming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link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1143001" y="48821"/>
            <a:ext cx="6857999" cy="857400"/>
          </a:xfrm>
        </p:spPr>
        <p:txBody>
          <a:bodyPr>
            <a:normAutofit/>
          </a:bodyPr>
          <a:lstStyle/>
          <a:p>
            <a:r>
              <a:rPr lang="de-DE" sz="4000" dirty="0"/>
              <a:t>MPLS </a:t>
            </a:r>
            <a:r>
              <a:rPr lang="de-DE" sz="4000" dirty="0" err="1"/>
              <a:t>Prefix</a:t>
            </a:r>
            <a:r>
              <a:rPr lang="de-DE" sz="4000" dirty="0"/>
              <a:t> </a:t>
            </a:r>
            <a:r>
              <a:rPr lang="de-DE" sz="4000" dirty="0" err="1"/>
              <a:t>Rewriting</a:t>
            </a:r>
            <a:r>
              <a:rPr lang="de-DE" sz="4000" dirty="0"/>
              <a:t> System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26823D-D2ED-4DEC-B5DB-B0881B818E1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75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805585"/>
      </p:ext>
    </p:extLst>
  </p:cSld>
  <p:clrMapOvr>
    <a:masterClrMapping/>
  </p:clrMapOvr>
  <p:transition spd="slow">
    <p:cut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5"/>
          <p:cNvSpPr txBox="1">
            <a:spLocks/>
          </p:cNvSpPr>
          <p:nvPr/>
        </p:nvSpPr>
        <p:spPr>
          <a:xfrm>
            <a:off x="598705" y="3891600"/>
            <a:ext cx="6258344" cy="59406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166688" lvl="1" indent="0">
              <a:buNone/>
            </a:pPr>
            <a:r>
              <a:rPr lang="de-DE" sz="21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Pop:</a:t>
            </a:r>
            <a:endParaRPr lang="de-CH" sz="1950" dirty="0">
              <a:solidFill>
                <a:srgbClr val="C00000"/>
              </a:solidFill>
            </a:endParaRPr>
          </a:p>
        </p:txBody>
      </p:sp>
      <p:sp>
        <p:nvSpPr>
          <p:cNvPr id="26" name="Shape 45"/>
          <p:cNvSpPr txBox="1">
            <a:spLocks/>
          </p:cNvSpPr>
          <p:nvPr/>
        </p:nvSpPr>
        <p:spPr>
          <a:xfrm>
            <a:off x="611560" y="1431321"/>
            <a:ext cx="6258344" cy="59406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166688" lvl="1" indent="0">
              <a:buNone/>
            </a:pPr>
            <a:r>
              <a:rPr lang="de-DE" sz="21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Push:</a:t>
            </a:r>
            <a:endParaRPr lang="de-CH" sz="1950" dirty="0">
              <a:solidFill>
                <a:srgbClr val="C00000"/>
              </a:solidFill>
            </a:endParaRPr>
          </a:p>
        </p:txBody>
      </p:sp>
      <p:sp>
        <p:nvSpPr>
          <p:cNvPr id="27" name="Shape 45"/>
          <p:cNvSpPr txBox="1">
            <a:spLocks/>
          </p:cNvSpPr>
          <p:nvPr/>
        </p:nvSpPr>
        <p:spPr>
          <a:xfrm>
            <a:off x="561211" y="2622496"/>
            <a:ext cx="5150062" cy="59406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166688" lvl="1" indent="0">
              <a:buNone/>
            </a:pPr>
            <a:r>
              <a:rPr lang="de-DE" sz="21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Swap:</a:t>
            </a:r>
            <a:endParaRPr lang="de-CH" sz="1950" dirty="0">
              <a:solidFill>
                <a:srgbClr val="C00000"/>
              </a:solidFill>
            </a:endParaRP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143001" y="48821"/>
            <a:ext cx="6857999" cy="857400"/>
          </a:xfrm>
        </p:spPr>
        <p:txBody>
          <a:bodyPr>
            <a:noAutofit/>
          </a:bodyPr>
          <a:lstStyle/>
          <a:p>
            <a:r>
              <a:rPr lang="de-DE" sz="2800" dirty="0" err="1"/>
              <a:t>Example</a:t>
            </a:r>
            <a:r>
              <a:rPr lang="de-DE" sz="2800" dirty="0"/>
              <a:t> Rules: </a:t>
            </a:r>
            <a:br>
              <a:rPr lang="de-DE" sz="2800" dirty="0"/>
            </a:br>
            <a:r>
              <a:rPr lang="de-DE" sz="2800" i="1" dirty="0"/>
              <a:t>Regular </a:t>
            </a:r>
            <a:r>
              <a:rPr lang="de-DE" sz="2800" i="1" dirty="0" err="1"/>
              <a:t>Forwarding</a:t>
            </a:r>
            <a:r>
              <a:rPr lang="de-DE" sz="2800" i="1" dirty="0"/>
              <a:t> </a:t>
            </a:r>
            <a:r>
              <a:rPr lang="de-DE" sz="2800" dirty="0"/>
              <a:t>on Top-Most Label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045" y="3214940"/>
            <a:ext cx="5491330" cy="2823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135" y="2005448"/>
            <a:ext cx="5616624" cy="2768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957" y="4457078"/>
            <a:ext cx="4623028" cy="261373"/>
          </a:xfrm>
          <a:prstGeom prst="rect">
            <a:avLst/>
          </a:prstGeom>
        </p:spPr>
      </p:pic>
      <p:sp>
        <p:nvSpPr>
          <p:cNvPr id="22" name="Cloud Callout 54"/>
          <p:cNvSpPr/>
          <p:nvPr/>
        </p:nvSpPr>
        <p:spPr bwMode="auto">
          <a:xfrm>
            <a:off x="3493370" y="1198536"/>
            <a:ext cx="1664680" cy="547797"/>
          </a:xfrm>
          <a:prstGeom prst="cloudCallout">
            <a:avLst>
              <a:gd name="adj1" fmla="val -19237"/>
              <a:gd name="adj2" fmla="val 78566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>
                <a:latin typeface="Calibri" pitchFamily="34" charset="0"/>
                <a:cs typeface="Calibri" pitchFamily="34" charset="0"/>
              </a:rPr>
              <a:t>Push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label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on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stack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Cloud Callout 54"/>
          <p:cNvSpPr/>
          <p:nvPr/>
        </p:nvSpPr>
        <p:spPr bwMode="auto">
          <a:xfrm>
            <a:off x="3437394" y="2377261"/>
            <a:ext cx="1404156" cy="556922"/>
          </a:xfrm>
          <a:prstGeom prst="cloudCallout">
            <a:avLst>
              <a:gd name="adj1" fmla="val -17321"/>
              <a:gd name="adj2" fmla="val 90212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>
                <a:latin typeface="Calibri" pitchFamily="34" charset="0"/>
                <a:cs typeface="Calibri" pitchFamily="34" charset="0"/>
              </a:rPr>
              <a:t>Swap top of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stack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Cloud Callout 54"/>
          <p:cNvSpPr/>
          <p:nvPr/>
        </p:nvSpPr>
        <p:spPr bwMode="auto">
          <a:xfrm>
            <a:off x="3407017" y="3658815"/>
            <a:ext cx="1369884" cy="553372"/>
          </a:xfrm>
          <a:prstGeom prst="cloudCallout">
            <a:avLst>
              <a:gd name="adj1" fmla="val -17321"/>
              <a:gd name="adj2" fmla="val 90212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>
                <a:latin typeface="Calibri" pitchFamily="34" charset="0"/>
                <a:cs typeface="Calibri" pitchFamily="34" charset="0"/>
              </a:rPr>
              <a:t>Pop top of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stack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5359A7-6926-407F-8B3D-591D29BE3D61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76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797577"/>
      </p:ext>
    </p:extLst>
  </p:cSld>
  <p:clrMapOvr>
    <a:masterClrMapping/>
  </p:clrMapOvr>
  <p:transition spd="slow">
    <p:cut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45"/>
          <p:cNvSpPr txBox="1">
            <a:spLocks/>
          </p:cNvSpPr>
          <p:nvPr/>
        </p:nvSpPr>
        <p:spPr>
          <a:xfrm>
            <a:off x="406330" y="1113808"/>
            <a:ext cx="6258344" cy="59406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166688" lvl="1" indent="0">
              <a:buNone/>
            </a:pPr>
            <a:r>
              <a:rPr lang="de-DE" sz="21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Failover-Push:</a:t>
            </a:r>
            <a:endParaRPr lang="de-CH" sz="1950" dirty="0">
              <a:solidFill>
                <a:srgbClr val="C00000"/>
              </a:solidFill>
            </a:endParaRP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214935" y="-122236"/>
            <a:ext cx="6857999" cy="857400"/>
          </a:xfrm>
        </p:spPr>
        <p:txBody>
          <a:bodyPr>
            <a:normAutofit/>
          </a:bodyPr>
          <a:lstStyle/>
          <a:p>
            <a:r>
              <a:rPr lang="de-DE" sz="3000" dirty="0" err="1"/>
              <a:t>Example</a:t>
            </a:r>
            <a:r>
              <a:rPr lang="de-DE" sz="3000" dirty="0"/>
              <a:t> </a:t>
            </a:r>
            <a:r>
              <a:rPr lang="de-DE" sz="3000" i="1" dirty="0"/>
              <a:t>Failover</a:t>
            </a:r>
            <a:r>
              <a:rPr lang="de-DE" sz="3000" dirty="0"/>
              <a:t> Rules </a:t>
            </a:r>
            <a:endParaRPr lang="de-DE" sz="3000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681" y="2436257"/>
            <a:ext cx="5147649" cy="5252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978" y="1533126"/>
            <a:ext cx="5243056" cy="522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5682" y="3414726"/>
            <a:ext cx="4728992" cy="468157"/>
          </a:xfrm>
          <a:prstGeom prst="rect">
            <a:avLst/>
          </a:prstGeom>
        </p:spPr>
      </p:pic>
      <p:sp>
        <p:nvSpPr>
          <p:cNvPr id="22" name="Cloud Callout 54"/>
          <p:cNvSpPr/>
          <p:nvPr/>
        </p:nvSpPr>
        <p:spPr bwMode="auto">
          <a:xfrm>
            <a:off x="3923928" y="753141"/>
            <a:ext cx="2052228" cy="602536"/>
          </a:xfrm>
          <a:prstGeom prst="cloudCallout">
            <a:avLst>
              <a:gd name="adj1" fmla="val -27805"/>
              <a:gd name="adj2" fmla="val 75706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 err="1">
                <a:latin typeface="Calibri" pitchFamily="34" charset="0"/>
                <a:cs typeface="Calibri" pitchFamily="34" charset="0"/>
              </a:rPr>
              <a:t>Emumerate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all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rerouting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1200" dirty="0" err="1">
                <a:latin typeface="Calibri" pitchFamily="34" charset="0"/>
                <a:cs typeface="Calibri" pitchFamily="34" charset="0"/>
              </a:rPr>
              <a:t>options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Shape 45"/>
          <p:cNvSpPr txBox="1">
            <a:spLocks/>
          </p:cNvSpPr>
          <p:nvPr/>
        </p:nvSpPr>
        <p:spPr>
          <a:xfrm>
            <a:off x="406331" y="1988059"/>
            <a:ext cx="6258344" cy="59406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166688" lvl="1" indent="0">
              <a:buNone/>
            </a:pPr>
            <a:r>
              <a:rPr lang="de-DE" sz="21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Failover-Swap:</a:t>
            </a:r>
            <a:endParaRPr lang="de-CH" sz="1950" dirty="0">
              <a:solidFill>
                <a:srgbClr val="C00000"/>
              </a:solidFill>
            </a:endParaRPr>
          </a:p>
        </p:txBody>
      </p:sp>
      <p:sp>
        <p:nvSpPr>
          <p:cNvPr id="17" name="Shape 45"/>
          <p:cNvSpPr txBox="1">
            <a:spLocks/>
          </p:cNvSpPr>
          <p:nvPr/>
        </p:nvSpPr>
        <p:spPr>
          <a:xfrm>
            <a:off x="430761" y="2902789"/>
            <a:ext cx="6258344" cy="59406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166688" lvl="1" indent="0">
              <a:buNone/>
            </a:pPr>
            <a:r>
              <a:rPr lang="de-DE" sz="21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Failover-Pop:</a:t>
            </a:r>
            <a:endParaRPr lang="de-CH" sz="1950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20072" y="1869672"/>
            <a:ext cx="81009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0" name="Rectangle 19"/>
          <p:cNvSpPr/>
          <p:nvPr/>
        </p:nvSpPr>
        <p:spPr>
          <a:xfrm>
            <a:off x="5237003" y="3130019"/>
            <a:ext cx="81009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1" name="Rectangle 20"/>
          <p:cNvSpPr/>
          <p:nvPr/>
        </p:nvSpPr>
        <p:spPr>
          <a:xfrm>
            <a:off x="4644176" y="4309183"/>
            <a:ext cx="81009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4" name="Shape 45"/>
          <p:cNvSpPr txBox="1">
            <a:spLocks/>
          </p:cNvSpPr>
          <p:nvPr/>
        </p:nvSpPr>
        <p:spPr>
          <a:xfrm>
            <a:off x="-108520" y="3918838"/>
            <a:ext cx="6258344" cy="59406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166688" lvl="1" indent="0">
              <a:buNone/>
            </a:pPr>
            <a:r>
              <a:rPr lang="en-US" sz="21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rewriting sequence</a:t>
            </a:r>
            <a:r>
              <a:rPr lang="de-DE" sz="1950" dirty="0">
                <a:solidFill>
                  <a:schemeClr val="tx1"/>
                </a:solidFill>
              </a:rPr>
              <a:t>:</a:t>
            </a:r>
            <a:endParaRPr lang="de-CH" sz="1950" dirty="0">
              <a:solidFill>
                <a:schemeClr val="tx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383" y="4461652"/>
            <a:ext cx="4684906" cy="27085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0032" y="4443769"/>
            <a:ext cx="4011222" cy="264719"/>
          </a:xfrm>
          <a:prstGeom prst="rect">
            <a:avLst/>
          </a:prstGeom>
        </p:spPr>
      </p:pic>
      <p:sp>
        <p:nvSpPr>
          <p:cNvPr id="31" name="Cloud Callout 54"/>
          <p:cNvSpPr/>
          <p:nvPr/>
        </p:nvSpPr>
        <p:spPr bwMode="auto">
          <a:xfrm>
            <a:off x="1244852" y="4783836"/>
            <a:ext cx="1094900" cy="279534"/>
          </a:xfrm>
          <a:prstGeom prst="cloudCallout">
            <a:avLst>
              <a:gd name="adj1" fmla="val -23218"/>
              <a:gd name="adj2" fmla="val -6409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900" dirty="0">
                <a:latin typeface="Calibri" pitchFamily="34" charset="0"/>
                <a:cs typeface="Calibri" pitchFamily="34" charset="0"/>
              </a:rPr>
              <a:t>Try </a:t>
            </a:r>
            <a:r>
              <a:rPr lang="de-DE" sz="900" dirty="0" err="1">
                <a:latin typeface="Calibri" pitchFamily="34" charset="0"/>
                <a:cs typeface="Calibri" pitchFamily="34" charset="0"/>
              </a:rPr>
              <a:t>default</a:t>
            </a:r>
            <a:endParaRPr lang="en-US" sz="9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Cloud Callout 54"/>
          <p:cNvSpPr/>
          <p:nvPr/>
        </p:nvSpPr>
        <p:spPr bwMode="auto">
          <a:xfrm>
            <a:off x="2780931" y="4765393"/>
            <a:ext cx="1620179" cy="316420"/>
          </a:xfrm>
          <a:prstGeom prst="cloudCallout">
            <a:avLst>
              <a:gd name="adj1" fmla="val -41071"/>
              <a:gd name="adj2" fmla="val -67521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900" dirty="0">
                <a:latin typeface="Calibri" pitchFamily="34" charset="0"/>
                <a:cs typeface="Calibri" pitchFamily="34" charset="0"/>
              </a:rPr>
              <a:t>Try </a:t>
            </a:r>
            <a:r>
              <a:rPr lang="de-DE" sz="900" dirty="0" err="1">
                <a:latin typeface="Calibri" pitchFamily="34" charset="0"/>
                <a:cs typeface="Calibri" pitchFamily="34" charset="0"/>
              </a:rPr>
              <a:t>first</a:t>
            </a:r>
            <a:r>
              <a:rPr lang="de-DE" sz="9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900" dirty="0" err="1">
                <a:latin typeface="Calibri" pitchFamily="34" charset="0"/>
                <a:cs typeface="Calibri" pitchFamily="34" charset="0"/>
              </a:rPr>
              <a:t>backup</a:t>
            </a:r>
            <a:endParaRPr lang="en-US" sz="9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Cloud Callout 54"/>
          <p:cNvSpPr/>
          <p:nvPr/>
        </p:nvSpPr>
        <p:spPr bwMode="auto">
          <a:xfrm>
            <a:off x="4644176" y="4761133"/>
            <a:ext cx="1674187" cy="333931"/>
          </a:xfrm>
          <a:prstGeom prst="cloudCallout">
            <a:avLst>
              <a:gd name="adj1" fmla="val -48749"/>
              <a:gd name="adj2" fmla="val -5812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900" dirty="0">
                <a:latin typeface="Calibri" pitchFamily="34" charset="0"/>
                <a:cs typeface="Calibri" pitchFamily="34" charset="0"/>
              </a:rPr>
              <a:t>Try </a:t>
            </a:r>
            <a:r>
              <a:rPr lang="de-DE" sz="900" dirty="0" err="1">
                <a:latin typeface="Calibri" pitchFamily="34" charset="0"/>
                <a:cs typeface="Calibri" pitchFamily="34" charset="0"/>
              </a:rPr>
              <a:t>second</a:t>
            </a:r>
            <a:r>
              <a:rPr lang="de-DE" sz="9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900" dirty="0" err="1">
                <a:latin typeface="Calibri" pitchFamily="34" charset="0"/>
                <a:cs typeface="Calibri" pitchFamily="34" charset="0"/>
              </a:rPr>
              <a:t>backup</a:t>
            </a:r>
            <a:endParaRPr lang="en-US" sz="9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47093" y="3855577"/>
            <a:ext cx="1296144" cy="240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C2B1AF-5B2F-416C-994D-2C41CC4A726A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77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721036"/>
      </p:ext>
    </p:extLst>
  </p:cSld>
  <p:clrMapOvr>
    <a:masterClrMapping/>
  </p:clrMapOvr>
  <p:transition spd="slow">
    <p:cut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219833" y="-53554"/>
            <a:ext cx="6857999" cy="857400"/>
          </a:xfrm>
        </p:spPr>
        <p:txBody>
          <a:bodyPr>
            <a:normAutofit/>
          </a:bodyPr>
          <a:lstStyle/>
          <a:p>
            <a:r>
              <a:rPr lang="de-DE" sz="3600" dirty="0"/>
              <a:t>Case Study: </a:t>
            </a:r>
            <a:r>
              <a:rPr lang="de-DE" sz="3600" dirty="0" err="1"/>
              <a:t>NORDUnet</a:t>
            </a:r>
            <a:endParaRPr lang="de-DE" sz="3600" dirty="0">
              <a:solidFill>
                <a:srgbClr val="C00000"/>
              </a:solidFill>
            </a:endParaRPr>
          </a:p>
        </p:txBody>
      </p:sp>
      <p:sp>
        <p:nvSpPr>
          <p:cNvPr id="17" name="Shape 45"/>
          <p:cNvSpPr txBox="1">
            <a:spLocks/>
          </p:cNvSpPr>
          <p:nvPr/>
        </p:nvSpPr>
        <p:spPr>
          <a:xfrm>
            <a:off x="179512" y="987574"/>
            <a:ext cx="4320480" cy="396044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300038" lvl="1"/>
            <a:r>
              <a:rPr lang="en-US" sz="2000" dirty="0">
                <a:solidFill>
                  <a:schemeClr val="tx1"/>
                </a:solidFill>
              </a:rPr>
              <a:t>Regional service provider</a:t>
            </a:r>
          </a:p>
          <a:p>
            <a:pPr marL="300038" lvl="1"/>
            <a:r>
              <a:rPr lang="en-US" sz="2000" b="1" dirty="0">
                <a:solidFill>
                  <a:srgbClr val="3366FF"/>
                </a:solidFill>
                <a:cs typeface="Calibri" panose="020F0502020204030204" pitchFamily="34" charset="0"/>
              </a:rPr>
              <a:t>24 MPLS routers</a:t>
            </a:r>
            <a:r>
              <a:rPr lang="en-US" sz="2000" dirty="0">
                <a:solidFill>
                  <a:schemeClr val="tx1"/>
                </a:solidFill>
              </a:rPr>
              <a:t> geographically distributed across several countries</a:t>
            </a:r>
          </a:p>
          <a:p>
            <a:pPr marL="300038" lvl="1"/>
            <a:r>
              <a:rPr lang="en-US" sz="2000" dirty="0">
                <a:solidFill>
                  <a:schemeClr val="tx1"/>
                </a:solidFill>
              </a:rPr>
              <a:t>Running </a:t>
            </a:r>
            <a:r>
              <a:rPr lang="en-US" sz="2000" b="1" dirty="0">
                <a:solidFill>
                  <a:srgbClr val="3366FF"/>
                </a:solidFill>
                <a:cs typeface="Calibri" panose="020F0502020204030204" pitchFamily="34" charset="0"/>
              </a:rPr>
              <a:t>Juniper</a:t>
            </a:r>
            <a:r>
              <a:rPr lang="en-US" sz="2000" dirty="0">
                <a:solidFill>
                  <a:schemeClr val="tx1"/>
                </a:solidFill>
              </a:rPr>
              <a:t> operating system</a:t>
            </a:r>
          </a:p>
          <a:p>
            <a:pPr marL="300038" lvl="1"/>
            <a:r>
              <a:rPr lang="en-US" sz="2000" dirty="0">
                <a:solidFill>
                  <a:schemeClr val="tx1"/>
                </a:solidFill>
              </a:rPr>
              <a:t>More than 30,000 labels</a:t>
            </a:r>
          </a:p>
          <a:p>
            <a:pPr marL="300038" lvl="1"/>
            <a:r>
              <a:rPr lang="en-US" sz="2000" dirty="0">
                <a:solidFill>
                  <a:schemeClr val="tx1"/>
                </a:solidFill>
              </a:rPr>
              <a:t>Ca. </a:t>
            </a:r>
            <a:r>
              <a:rPr lang="en-US" sz="2000" b="1" dirty="0">
                <a:solidFill>
                  <a:srgbClr val="3366FF"/>
                </a:solidFill>
                <a:cs typeface="Calibri" panose="020F0502020204030204" pitchFamily="34" charset="0"/>
              </a:rPr>
              <a:t>1 million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forwarding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rules</a:t>
            </a:r>
            <a:r>
              <a:rPr lang="de-DE" sz="2000" dirty="0">
                <a:solidFill>
                  <a:schemeClr val="tx1"/>
                </a:solidFill>
              </a:rPr>
              <a:t> in </a:t>
            </a:r>
            <a:r>
              <a:rPr lang="de-DE" sz="2000" dirty="0" err="1">
                <a:solidFill>
                  <a:schemeClr val="tx1"/>
                </a:solidFill>
              </a:rPr>
              <a:t>our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model</a:t>
            </a:r>
            <a:endParaRPr lang="de-DE" sz="2000" dirty="0">
              <a:solidFill>
                <a:schemeClr val="tx1"/>
              </a:solidFill>
            </a:endParaRPr>
          </a:p>
          <a:p>
            <a:pPr marL="300038" lvl="1"/>
            <a:r>
              <a:rPr lang="de-DE" sz="2000" dirty="0" err="1">
                <a:solidFill>
                  <a:schemeClr val="tx1"/>
                </a:solidFill>
              </a:rPr>
              <a:t>For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most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queries</a:t>
            </a:r>
            <a:r>
              <a:rPr lang="de-DE" sz="2000" dirty="0">
                <a:solidFill>
                  <a:schemeClr val="tx1"/>
                </a:solidFill>
              </a:rPr>
              <a:t> of </a:t>
            </a:r>
            <a:r>
              <a:rPr lang="de-DE" sz="2000" dirty="0" err="1">
                <a:solidFill>
                  <a:schemeClr val="tx1"/>
                </a:solidFill>
              </a:rPr>
              <a:t>operators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dirty="0" err="1">
                <a:solidFill>
                  <a:schemeClr val="tx1"/>
                </a:solidFill>
              </a:rPr>
              <a:t>answer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i="1" dirty="0" err="1">
                <a:solidFill>
                  <a:srgbClr val="C00000"/>
                </a:solidFill>
              </a:rPr>
              <a:t>within</a:t>
            </a:r>
            <a:r>
              <a:rPr lang="de-DE" sz="2000" i="1" dirty="0">
                <a:solidFill>
                  <a:srgbClr val="C00000"/>
                </a:solidFill>
              </a:rPr>
              <a:t> </a:t>
            </a:r>
            <a:r>
              <a:rPr lang="de-DE" sz="2000" i="1" dirty="0" err="1">
                <a:solidFill>
                  <a:srgbClr val="C00000"/>
                </a:solidFill>
              </a:rPr>
              <a:t>seconds</a:t>
            </a:r>
            <a:endParaRPr lang="de-DE" sz="2000" i="1" dirty="0">
              <a:solidFill>
                <a:srgbClr val="C00000"/>
              </a:solidFill>
            </a:endParaRPr>
          </a:p>
        </p:txBody>
      </p:sp>
      <p:pic>
        <p:nvPicPr>
          <p:cNvPr id="3074" name="Picture 2" descr="Image result for nordu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1630"/>
            <a:ext cx="4096454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D28953-4C31-4150-B987-1DA10D92EB7E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78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778872"/>
      </p:ext>
    </p:extLst>
  </p:cSld>
  <p:clrMapOvr>
    <a:masterClrMapping/>
  </p:clrMapOvr>
  <p:transition spd="slow">
    <p:cut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219833" y="-53554"/>
            <a:ext cx="6857999" cy="857400"/>
          </a:xfrm>
        </p:spPr>
        <p:txBody>
          <a:bodyPr>
            <a:normAutofit/>
          </a:bodyPr>
          <a:lstStyle/>
          <a:p>
            <a:r>
              <a:rPr lang="de-DE" sz="3600" dirty="0"/>
              <a:t>Evaluation in </a:t>
            </a:r>
            <a:r>
              <a:rPr lang="de-DE" sz="3600" dirty="0" err="1"/>
              <a:t>Synthetic</a:t>
            </a:r>
            <a:r>
              <a:rPr lang="de-DE" sz="3600" dirty="0"/>
              <a:t> Scenarios </a:t>
            </a:r>
            <a:endParaRPr lang="de-DE" sz="3600" dirty="0">
              <a:solidFill>
                <a:srgbClr val="C00000"/>
              </a:solidFill>
            </a:endParaRPr>
          </a:p>
        </p:txBody>
      </p:sp>
      <p:sp>
        <p:nvSpPr>
          <p:cNvPr id="8" name="Shape 45"/>
          <p:cNvSpPr txBox="1">
            <a:spLocks/>
          </p:cNvSpPr>
          <p:nvPr/>
        </p:nvSpPr>
        <p:spPr>
          <a:xfrm>
            <a:off x="-11435" y="732903"/>
            <a:ext cx="6534726" cy="13501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166688" lvl="1" indent="0">
              <a:buNone/>
            </a:pPr>
            <a:r>
              <a:rPr lang="de-CH" sz="2100" dirty="0">
                <a:solidFill>
                  <a:schemeClr val="tx1"/>
                </a:solidFill>
              </a:rPr>
              <a:t> </a:t>
            </a:r>
            <a:r>
              <a:rPr lang="de-DE" sz="1950" dirty="0" err="1">
                <a:solidFill>
                  <a:schemeClr val="tx1"/>
                </a:solidFill>
              </a:rPr>
              <a:t>For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de-DE" sz="1950" dirty="0" err="1">
                <a:solidFill>
                  <a:schemeClr val="tx1"/>
                </a:solidFill>
              </a:rPr>
              <a:t>small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de-DE" sz="1950" dirty="0" err="1">
                <a:solidFill>
                  <a:schemeClr val="tx1"/>
                </a:solidFill>
              </a:rPr>
              <a:t>queries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en-US" sz="195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</a:t>
            </a:r>
            <a:r>
              <a:rPr lang="de-DE" sz="1950" dirty="0">
                <a:solidFill>
                  <a:schemeClr val="tx1"/>
                </a:solidFill>
              </a:rPr>
              <a:t>: 1000s of links, </a:t>
            </a:r>
            <a:r>
              <a:rPr lang="de-DE" sz="1950" dirty="0" err="1">
                <a:solidFill>
                  <a:schemeClr val="tx1"/>
                </a:solidFill>
              </a:rPr>
              <a:t>within</a:t>
            </a:r>
            <a:r>
              <a:rPr lang="de-DE" sz="1950" dirty="0">
                <a:solidFill>
                  <a:schemeClr val="tx1"/>
                </a:solidFill>
              </a:rPr>
              <a:t> </a:t>
            </a:r>
            <a:r>
              <a:rPr lang="de-DE" sz="1950" dirty="0" err="1">
                <a:solidFill>
                  <a:srgbClr val="C00000"/>
                </a:solidFill>
              </a:rPr>
              <a:t>seconds</a:t>
            </a:r>
            <a:endParaRPr lang="de-DE" sz="1950" dirty="0">
              <a:solidFill>
                <a:srgbClr val="C00000"/>
              </a:solidFill>
            </a:endParaRPr>
          </a:p>
          <a:p>
            <a:pPr marL="300038" lvl="1"/>
            <a:endParaRPr lang="de-DE" sz="1950" dirty="0">
              <a:solidFill>
                <a:schemeClr val="tx1"/>
              </a:solidFill>
            </a:endParaRPr>
          </a:p>
          <a:p>
            <a:pPr marL="300038" lvl="1"/>
            <a:endParaRPr lang="de-DE" sz="195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endParaRPr lang="de-DE" sz="195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endParaRPr lang="de-DE" sz="195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endParaRPr lang="de-DE" sz="1950" dirty="0">
              <a:solidFill>
                <a:schemeClr val="tx1"/>
              </a:solidFill>
            </a:endParaRPr>
          </a:p>
          <a:p>
            <a:pPr marL="300038" lvl="1"/>
            <a:endParaRPr lang="de-CH" sz="195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r>
              <a:rPr lang="de-CH" sz="1950" dirty="0">
                <a:solidFill>
                  <a:schemeClr val="tx1"/>
                </a:solidFill>
              </a:rPr>
              <a:t>     </a:t>
            </a:r>
            <a:endParaRPr lang="de-CH" sz="195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308" y="1325554"/>
            <a:ext cx="4266474" cy="10063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683" y="2763055"/>
            <a:ext cx="2981418" cy="2308371"/>
          </a:xfrm>
          <a:prstGeom prst="rect">
            <a:avLst/>
          </a:prstGeom>
        </p:spPr>
      </p:pic>
      <p:sp>
        <p:nvSpPr>
          <p:cNvPr id="11" name="Shape 45"/>
          <p:cNvSpPr txBox="1">
            <a:spLocks/>
          </p:cNvSpPr>
          <p:nvPr/>
        </p:nvSpPr>
        <p:spPr>
          <a:xfrm>
            <a:off x="3699044" y="3806675"/>
            <a:ext cx="1669574" cy="133798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166688" lvl="1" indent="0">
              <a:buNone/>
            </a:pPr>
            <a:r>
              <a:rPr lang="de-CH" sz="2100" dirty="0">
                <a:solidFill>
                  <a:schemeClr val="tx1"/>
                </a:solidFill>
              </a:rPr>
              <a:t> </a:t>
            </a:r>
            <a:endParaRPr lang="de-DE" sz="195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r>
              <a:rPr lang="en-US" sz="165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Bottleneck</a:t>
            </a:r>
            <a:r>
              <a:rPr lang="de-DE" sz="1650" dirty="0">
                <a:solidFill>
                  <a:schemeClr val="tx1"/>
                </a:solidFill>
              </a:rPr>
              <a:t> </a:t>
            </a:r>
            <a:r>
              <a:rPr lang="de-DE" sz="1650" dirty="0" err="1">
                <a:solidFill>
                  <a:schemeClr val="tx1"/>
                </a:solidFill>
              </a:rPr>
              <a:t>are</a:t>
            </a:r>
            <a:r>
              <a:rPr lang="de-DE" sz="1650" dirty="0">
                <a:solidFill>
                  <a:schemeClr val="tx1"/>
                </a:solidFill>
              </a:rPr>
              <a:t> </a:t>
            </a:r>
            <a:r>
              <a:rPr lang="de-DE" sz="1650" dirty="0">
                <a:solidFill>
                  <a:srgbClr val="C00000"/>
                </a:solidFill>
              </a:rPr>
              <a:t>large </a:t>
            </a:r>
            <a:r>
              <a:rPr lang="de-DE" sz="1650" dirty="0" err="1">
                <a:solidFill>
                  <a:srgbClr val="C00000"/>
                </a:solidFill>
              </a:rPr>
              <a:t>queries</a:t>
            </a:r>
            <a:endParaRPr lang="de-DE" sz="1650" dirty="0">
              <a:solidFill>
                <a:schemeClr val="tx1"/>
              </a:solidFill>
            </a:endParaRPr>
          </a:p>
          <a:p>
            <a:pPr marL="300038" lvl="1"/>
            <a:endParaRPr lang="de-CH" sz="195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r>
              <a:rPr lang="de-CH" sz="1950" dirty="0">
                <a:solidFill>
                  <a:schemeClr val="tx1"/>
                </a:solidFill>
              </a:rPr>
              <a:t>     </a:t>
            </a:r>
            <a:endParaRPr lang="de-CH" sz="1950" b="1" dirty="0">
              <a:solidFill>
                <a:schemeClr val="tx1"/>
              </a:solidFill>
            </a:endParaRPr>
          </a:p>
        </p:txBody>
      </p:sp>
      <p:sp>
        <p:nvSpPr>
          <p:cNvPr id="12" name="Cloud Callout 54"/>
          <p:cNvSpPr/>
          <p:nvPr/>
        </p:nvSpPr>
        <p:spPr bwMode="auto">
          <a:xfrm>
            <a:off x="6462210" y="1885251"/>
            <a:ext cx="1206134" cy="325238"/>
          </a:xfrm>
          <a:prstGeom prst="cloudCallout">
            <a:avLst>
              <a:gd name="adj1" fmla="val -55749"/>
              <a:gd name="adj2" fmla="val 45453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Calibri" pitchFamily="34" charset="0"/>
                <a:cs typeface="Calibri" pitchFamily="34" charset="0"/>
              </a:rPr>
              <a:t>100,000s</a:t>
            </a:r>
          </a:p>
        </p:txBody>
      </p:sp>
      <p:sp>
        <p:nvSpPr>
          <p:cNvPr id="13" name="Cloud Callout 54"/>
          <p:cNvSpPr/>
          <p:nvPr/>
        </p:nvSpPr>
        <p:spPr bwMode="auto">
          <a:xfrm>
            <a:off x="3802934" y="2350466"/>
            <a:ext cx="616403" cy="325238"/>
          </a:xfrm>
          <a:prstGeom prst="cloudCallout">
            <a:avLst>
              <a:gd name="adj1" fmla="val 37726"/>
              <a:gd name="adj2" fmla="val -77549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Calibri" pitchFamily="34" charset="0"/>
                <a:cs typeface="Calibri" pitchFamily="34" charset="0"/>
              </a:rPr>
              <a:t>secs</a:t>
            </a:r>
          </a:p>
        </p:txBody>
      </p:sp>
      <p:sp>
        <p:nvSpPr>
          <p:cNvPr id="14" name="Cloud Callout 54"/>
          <p:cNvSpPr/>
          <p:nvPr/>
        </p:nvSpPr>
        <p:spPr bwMode="auto">
          <a:xfrm>
            <a:off x="2699792" y="2359336"/>
            <a:ext cx="895003" cy="325238"/>
          </a:xfrm>
          <a:prstGeom prst="cloudCallout">
            <a:avLst>
              <a:gd name="adj1" fmla="val 37726"/>
              <a:gd name="adj2" fmla="val -77549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Calibri" pitchFamily="34" charset="0"/>
                <a:cs typeface="Calibri" pitchFamily="34" charset="0"/>
              </a:rPr>
              <a:t>1000s</a:t>
            </a:r>
          </a:p>
        </p:txBody>
      </p:sp>
      <p:sp>
        <p:nvSpPr>
          <p:cNvPr id="10" name="Shape 52"/>
          <p:cNvSpPr txBox="1"/>
          <p:nvPr/>
        </p:nvSpPr>
        <p:spPr>
          <a:xfrm>
            <a:off x="7541949" y="4789086"/>
            <a:ext cx="459051" cy="32403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>
              <a:buSzPct val="25000"/>
            </a:pPr>
            <a:r>
              <a:rPr lang="de-DE" sz="1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31</a:t>
            </a:r>
            <a:endParaRPr lang="en-US" sz="1800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4" y="2681456"/>
            <a:ext cx="2857515" cy="2389970"/>
          </a:xfrm>
          <a:prstGeom prst="rect">
            <a:avLst/>
          </a:prstGeom>
        </p:spPr>
      </p:pic>
      <p:sp>
        <p:nvSpPr>
          <p:cNvPr id="15" name="Shape 45"/>
          <p:cNvSpPr txBox="1">
            <a:spLocks/>
          </p:cNvSpPr>
          <p:nvPr/>
        </p:nvSpPr>
        <p:spPr>
          <a:xfrm>
            <a:off x="3380712" y="2663987"/>
            <a:ext cx="1811014" cy="133798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166688" lvl="1" indent="0">
              <a:buNone/>
            </a:pPr>
            <a:r>
              <a:rPr lang="de-CH" sz="2100" dirty="0">
                <a:solidFill>
                  <a:schemeClr val="tx1"/>
                </a:solidFill>
              </a:rPr>
              <a:t> </a:t>
            </a:r>
            <a:endParaRPr lang="de-DE" sz="1950" dirty="0">
              <a:solidFill>
                <a:schemeClr val="tx1"/>
              </a:solidFill>
            </a:endParaRPr>
          </a:p>
          <a:p>
            <a:pPr marL="166688" lvl="1" indent="0">
              <a:buNone/>
            </a:pPr>
            <a:r>
              <a:rPr lang="en-US" sz="165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failures </a:t>
            </a:r>
            <a:r>
              <a:rPr lang="de-DE" sz="1650" dirty="0" err="1">
                <a:solidFill>
                  <a:schemeClr val="tx1"/>
                </a:solidFill>
                <a:cs typeface="Calibri" panose="020F0502020204030204" pitchFamily="34" charset="0"/>
              </a:rPr>
              <a:t>affects</a:t>
            </a:r>
            <a:r>
              <a:rPr lang="de-DE" sz="1650" dirty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de-DE" sz="1650" dirty="0" err="1">
                <a:solidFill>
                  <a:schemeClr val="tx1"/>
                </a:solidFill>
                <a:cs typeface="Calibri" panose="020F0502020204030204" pitchFamily="34" charset="0"/>
              </a:rPr>
              <a:t>performance</a:t>
            </a:r>
            <a:r>
              <a:rPr lang="de-DE" sz="1650" dirty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de-DE" sz="1650" dirty="0" err="1">
                <a:solidFill>
                  <a:schemeClr val="tx1"/>
                </a:solidFill>
                <a:cs typeface="Calibri" panose="020F0502020204030204" pitchFamily="34" charset="0"/>
              </a:rPr>
              <a:t>only</a:t>
            </a:r>
            <a:r>
              <a:rPr lang="de-DE" sz="1650" dirty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de-DE" sz="1650" dirty="0" err="1">
                <a:solidFill>
                  <a:srgbClr val="C00000"/>
                </a:solidFill>
                <a:cs typeface="Calibri" panose="020F0502020204030204" pitchFamily="34" charset="0"/>
              </a:rPr>
              <a:t>linearly</a:t>
            </a:r>
            <a:r>
              <a:rPr lang="de-DE" sz="1650" dirty="0">
                <a:solidFill>
                  <a:schemeClr val="tx1"/>
                </a:solidFill>
                <a:cs typeface="Calibri" panose="020F0502020204030204" pitchFamily="34" charset="0"/>
              </a:rPr>
              <a:t>!</a:t>
            </a:r>
            <a:endParaRPr lang="de-CH" sz="1950" b="1" dirty="0">
              <a:solidFill>
                <a:schemeClr val="tx1"/>
              </a:solidFill>
            </a:endParaRPr>
          </a:p>
        </p:txBody>
      </p:sp>
      <p:sp>
        <p:nvSpPr>
          <p:cNvPr id="6" name="Pfeil nach unten 5"/>
          <p:cNvSpPr/>
          <p:nvPr/>
        </p:nvSpPr>
        <p:spPr>
          <a:xfrm rot="5400000">
            <a:off x="2834691" y="3368779"/>
            <a:ext cx="741785" cy="306012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6" name="Pfeil nach unten 15"/>
          <p:cNvSpPr/>
          <p:nvPr/>
        </p:nvSpPr>
        <p:spPr>
          <a:xfrm rot="16200000">
            <a:off x="5150732" y="4363538"/>
            <a:ext cx="741785" cy="306012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7" name="Rechteck 6"/>
          <p:cNvSpPr/>
          <p:nvPr/>
        </p:nvSpPr>
        <p:spPr>
          <a:xfrm>
            <a:off x="7541950" y="4863630"/>
            <a:ext cx="359366" cy="249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826B27-25A7-49CC-930B-A582BBE69C17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79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402616"/>
      </p:ext>
    </p:extLst>
  </p:cSld>
  <p:clrMapOvr>
    <a:masterClrMapping/>
  </p:clrMapOvr>
  <p:transition spd="slow">
    <p:cut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219833" y="-53554"/>
            <a:ext cx="6857999" cy="857400"/>
          </a:xfrm>
        </p:spPr>
        <p:txBody>
          <a:bodyPr>
            <a:normAutofit fontScale="90000"/>
          </a:bodyPr>
          <a:lstStyle/>
          <a:p>
            <a:r>
              <a:rPr lang="de-DE" sz="3600" dirty="0" err="1"/>
              <a:t>Generalizes</a:t>
            </a:r>
            <a:r>
              <a:rPr lang="de-DE" sz="3600" dirty="0"/>
              <a:t> </a:t>
            </a:r>
            <a:r>
              <a:rPr lang="de-DE" sz="3600" dirty="0" err="1"/>
              <a:t>to</a:t>
            </a:r>
            <a:r>
              <a:rPr lang="de-DE" sz="3600" dirty="0"/>
              <a:t> Quantitative Properties</a:t>
            </a:r>
            <a:endParaRPr lang="de-DE" sz="3600" dirty="0">
              <a:solidFill>
                <a:srgbClr val="C00000"/>
              </a:solidFill>
            </a:endParaRPr>
          </a:p>
        </p:txBody>
      </p:sp>
      <p:sp>
        <p:nvSpPr>
          <p:cNvPr id="17" name="Shape 45"/>
          <p:cNvSpPr txBox="1">
            <a:spLocks/>
          </p:cNvSpPr>
          <p:nvPr/>
        </p:nvSpPr>
        <p:spPr>
          <a:xfrm>
            <a:off x="179512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300038" lvl="1"/>
            <a:r>
              <a:rPr lang="de-DE" sz="2000" dirty="0" err="1">
                <a:solidFill>
                  <a:schemeClr val="tx1"/>
                </a:solidFill>
              </a:rPr>
              <a:t>AalWiNes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can</a:t>
            </a:r>
            <a:r>
              <a:rPr lang="de-DE" sz="2000" dirty="0">
                <a:solidFill>
                  <a:schemeClr val="tx1"/>
                </a:solidFill>
              </a:rPr>
              <a:t> also </a:t>
            </a:r>
            <a:r>
              <a:rPr lang="de-DE" sz="2000" dirty="0" err="1">
                <a:solidFill>
                  <a:schemeClr val="tx1"/>
                </a:solidFill>
              </a:rPr>
              <a:t>be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used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test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rgbClr val="3366FF"/>
                </a:solidFill>
                <a:cs typeface="Calibri" panose="020F0502020204030204" pitchFamily="34" charset="0"/>
              </a:rPr>
              <a:t>quantitative properties</a:t>
            </a:r>
            <a:endParaRPr lang="de-DE" sz="2000" dirty="0">
              <a:solidFill>
                <a:schemeClr val="tx1"/>
              </a:solidFill>
            </a:endParaRPr>
          </a:p>
          <a:p>
            <a:pPr marL="300038" lvl="1"/>
            <a:endParaRPr lang="de-DE" sz="2000" dirty="0">
              <a:solidFill>
                <a:schemeClr val="tx1"/>
              </a:solidFill>
            </a:endParaRPr>
          </a:p>
          <a:p>
            <a:pPr marL="300038" lvl="1"/>
            <a:r>
              <a:rPr lang="en-US" sz="2000" dirty="0">
                <a:solidFill>
                  <a:schemeClr val="tx1"/>
                </a:solidFill>
              </a:rPr>
              <a:t>If query is satisfied, find trace that minimizes:</a:t>
            </a:r>
          </a:p>
          <a:p>
            <a:pPr marL="700088" lvl="2"/>
            <a:r>
              <a:rPr lang="en-US" sz="1600" b="1" dirty="0">
                <a:solidFill>
                  <a:srgbClr val="3366FF"/>
                </a:solidFill>
                <a:cs typeface="Calibri" panose="020F0502020204030204" pitchFamily="34" charset="0"/>
              </a:rPr>
              <a:t>Hops</a:t>
            </a:r>
            <a:endParaRPr lang="en-US" sz="1600" dirty="0">
              <a:solidFill>
                <a:schemeClr val="tx1"/>
              </a:solidFill>
            </a:endParaRPr>
          </a:p>
          <a:p>
            <a:pPr marL="700088" lvl="2"/>
            <a:r>
              <a:rPr lang="en-US" sz="1600" dirty="0">
                <a:solidFill>
                  <a:schemeClr val="tx1"/>
                </a:solidFill>
              </a:rPr>
              <a:t>Latency (based on a latency value per link)</a:t>
            </a:r>
          </a:p>
          <a:p>
            <a:pPr marL="700088" lvl="2"/>
            <a:r>
              <a:rPr lang="en-US" sz="1600" dirty="0">
                <a:solidFill>
                  <a:schemeClr val="tx1"/>
                </a:solidFill>
              </a:rPr>
              <a:t>Tunnels</a:t>
            </a:r>
          </a:p>
          <a:p>
            <a:pPr marL="300038" lvl="1"/>
            <a:endParaRPr lang="de-DE" sz="2000" dirty="0">
              <a:solidFill>
                <a:schemeClr val="tx1"/>
              </a:solidFill>
            </a:endParaRPr>
          </a:p>
          <a:p>
            <a:pPr marL="300038" lvl="1"/>
            <a:r>
              <a:rPr lang="de-DE" sz="2000" dirty="0">
                <a:solidFill>
                  <a:schemeClr val="tx1"/>
                </a:solidFill>
              </a:rPr>
              <a:t>Approach: </a:t>
            </a:r>
            <a:r>
              <a:rPr lang="en-US" sz="2000" b="1" dirty="0">
                <a:solidFill>
                  <a:srgbClr val="3366FF"/>
                </a:solidFill>
                <a:cs typeface="Calibri" panose="020F0502020204030204" pitchFamily="34" charset="0"/>
              </a:rPr>
              <a:t>weighted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pushdown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automata</a:t>
            </a:r>
            <a:endParaRPr lang="de-DE" sz="2000" dirty="0">
              <a:solidFill>
                <a:schemeClr val="tx1"/>
              </a:solidFill>
            </a:endParaRPr>
          </a:p>
          <a:p>
            <a:pPr marL="700088" lvl="2"/>
            <a:r>
              <a:rPr lang="en-US" sz="1600" dirty="0">
                <a:solidFill>
                  <a:schemeClr val="tx1"/>
                </a:solidFill>
              </a:rPr>
              <a:t>Fast </a:t>
            </a:r>
            <a:r>
              <a:rPr lang="en-US" sz="1600" i="1" dirty="0">
                <a:solidFill>
                  <a:srgbClr val="C00000"/>
                </a:solidFill>
              </a:rPr>
              <a:t>poly-time algorithms </a:t>
            </a:r>
            <a:r>
              <a:rPr lang="en-US" sz="1600" dirty="0">
                <a:solidFill>
                  <a:schemeClr val="tx1"/>
                </a:solidFill>
              </a:rPr>
              <a:t>exist also for weighted pushdown automata (area of dataflow analysis) </a:t>
            </a:r>
          </a:p>
          <a:p>
            <a:pPr marL="700088" lvl="2"/>
            <a:r>
              <a:rPr lang="en-US" sz="1600" dirty="0">
                <a:solidFill>
                  <a:schemeClr val="tx1"/>
                </a:solidFill>
              </a:rPr>
              <a:t>Indeed, experiments show: </a:t>
            </a:r>
            <a:r>
              <a:rPr lang="en-US" sz="1600" i="1" dirty="0">
                <a:solidFill>
                  <a:srgbClr val="C00000"/>
                </a:solidFill>
              </a:rPr>
              <a:t>acceptable overhead </a:t>
            </a:r>
            <a:r>
              <a:rPr lang="en-US" sz="1600" dirty="0">
                <a:solidFill>
                  <a:schemeClr val="tx1"/>
                </a:solidFill>
              </a:rPr>
              <a:t>of weighted (quantitative) analysis</a:t>
            </a:r>
            <a:endParaRPr lang="de-DE" sz="1600" dirty="0">
              <a:solidFill>
                <a:schemeClr val="tx1"/>
              </a:solidFill>
            </a:endParaRPr>
          </a:p>
          <a:p>
            <a:pPr marL="300038" lvl="1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5" name="Cloud Callout 54"/>
          <p:cNvSpPr/>
          <p:nvPr/>
        </p:nvSpPr>
        <p:spPr bwMode="auto">
          <a:xfrm>
            <a:off x="2699792" y="2715766"/>
            <a:ext cx="2736304" cy="613270"/>
          </a:xfrm>
          <a:prstGeom prst="cloudCallout">
            <a:avLst>
              <a:gd name="adj1" fmla="val -55749"/>
              <a:gd name="adj2" fmla="val 45453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Calibri" pitchFamily="34" charset="0"/>
                <a:cs typeface="Calibri" pitchFamily="34" charset="0"/>
              </a:rPr>
              <a:t>Transitions annotated with weights.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1AF25A-A1D7-4914-99B7-C6CC90D0E78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80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662370"/>
      </p:ext>
    </p:extLst>
  </p:cSld>
  <p:clrMapOvr>
    <a:masterClrMapping/>
  </p:clrMapOvr>
  <p:transition spd="slow">
    <p:cut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323528" y="51470"/>
            <a:ext cx="8434466" cy="857250"/>
          </a:xfrm>
        </p:spPr>
        <p:txBody>
          <a:bodyPr>
            <a:normAutofit/>
          </a:bodyPr>
          <a:lstStyle/>
          <a:p>
            <a:r>
              <a:rPr lang="de-DE" sz="3400" dirty="0" err="1"/>
              <a:t>Conclusion</a:t>
            </a:r>
            <a:endParaRPr lang="de-DE" sz="3400" dirty="0"/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256285" y="771550"/>
            <a:ext cx="8132139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r>
              <a:rPr lang="de-DE" sz="2100" dirty="0"/>
              <a:t>Fast </a:t>
            </a:r>
            <a:r>
              <a:rPr lang="de-DE" sz="2100" dirty="0" err="1"/>
              <a:t>rerouting</a:t>
            </a:r>
            <a:r>
              <a:rPr lang="de-DE" sz="2100" dirty="0"/>
              <a:t> </a:t>
            </a:r>
            <a:r>
              <a:rPr lang="de-DE" sz="2100" dirty="0" err="1"/>
              <a:t>requires</a:t>
            </a:r>
            <a:r>
              <a:rPr lang="de-DE" sz="2100" dirty="0"/>
              <a:t> </a:t>
            </a:r>
            <a:r>
              <a:rPr lang="de-DE" sz="2100" i="1" dirty="0" err="1">
                <a:solidFill>
                  <a:srgbClr val="C00000"/>
                </a:solidFill>
              </a:rPr>
              <a:t>local</a:t>
            </a:r>
            <a:r>
              <a:rPr lang="de-DE" sz="2100" i="1" dirty="0">
                <a:solidFill>
                  <a:srgbClr val="C00000"/>
                </a:solidFill>
              </a:rPr>
              <a:t> </a:t>
            </a:r>
            <a:r>
              <a:rPr lang="de-DE" sz="2100" i="1" dirty="0" err="1">
                <a:solidFill>
                  <a:srgbClr val="C00000"/>
                </a:solidFill>
              </a:rPr>
              <a:t>decision</a:t>
            </a:r>
            <a:r>
              <a:rPr lang="de-DE" sz="2100" i="1" dirty="0">
                <a:solidFill>
                  <a:srgbClr val="C00000"/>
                </a:solidFill>
              </a:rPr>
              <a:t> </a:t>
            </a:r>
            <a:r>
              <a:rPr lang="de-DE" sz="2100" i="1" dirty="0" err="1">
                <a:solidFill>
                  <a:srgbClr val="C00000"/>
                </a:solidFill>
              </a:rPr>
              <a:t>making</a:t>
            </a:r>
            <a:endParaRPr lang="de-DE" sz="2100" i="1" dirty="0">
              <a:solidFill>
                <a:srgbClr val="C00000"/>
              </a:solidFill>
            </a:endParaRPr>
          </a:p>
          <a:p>
            <a:endParaRPr lang="de-DE" sz="2100" dirty="0"/>
          </a:p>
          <a:p>
            <a:r>
              <a:rPr lang="de-DE" sz="2100" dirty="0"/>
              <a:t>Different fault-</a:t>
            </a:r>
            <a:r>
              <a:rPr lang="de-DE" sz="2100" dirty="0" err="1"/>
              <a:t>tolerance</a:t>
            </a:r>
            <a:r>
              <a:rPr lang="de-DE" sz="2100" dirty="0"/>
              <a:t> </a:t>
            </a:r>
            <a:r>
              <a:rPr lang="de-DE" sz="2100" i="1" dirty="0" err="1">
                <a:solidFill>
                  <a:srgbClr val="C00000"/>
                </a:solidFill>
              </a:rPr>
              <a:t>metrics</a:t>
            </a:r>
            <a:r>
              <a:rPr lang="de-DE" sz="2100" dirty="0"/>
              <a:t>: ideal </a:t>
            </a:r>
            <a:r>
              <a:rPr lang="de-DE" sz="2100" dirty="0" err="1"/>
              <a:t>resilience</a:t>
            </a:r>
            <a:r>
              <a:rPr lang="de-DE" sz="2100" dirty="0"/>
              <a:t>, </a:t>
            </a:r>
            <a:r>
              <a:rPr lang="de-DE" sz="2100" dirty="0" err="1"/>
              <a:t>perfect</a:t>
            </a:r>
            <a:r>
              <a:rPr lang="de-DE" sz="2100" dirty="0"/>
              <a:t> </a:t>
            </a:r>
            <a:r>
              <a:rPr lang="de-DE" sz="2100" dirty="0" err="1"/>
              <a:t>resilience</a:t>
            </a:r>
            <a:endParaRPr lang="de-DE" sz="2100" dirty="0"/>
          </a:p>
          <a:p>
            <a:endParaRPr lang="de-DE" sz="2100" dirty="0"/>
          </a:p>
          <a:p>
            <a:r>
              <a:rPr lang="de-DE" sz="2100" dirty="0" err="1"/>
              <a:t>What</a:t>
            </a:r>
            <a:r>
              <a:rPr lang="de-DE" sz="2100" dirty="0"/>
              <a:t> </a:t>
            </a:r>
            <a:r>
              <a:rPr lang="de-DE" sz="2100" dirty="0" err="1"/>
              <a:t>can</a:t>
            </a:r>
            <a:r>
              <a:rPr lang="de-DE" sz="2100" dirty="0"/>
              <a:t> </a:t>
            </a:r>
            <a:r>
              <a:rPr lang="de-DE" sz="2100" dirty="0" err="1"/>
              <a:t>be</a:t>
            </a:r>
            <a:r>
              <a:rPr lang="de-DE" sz="2100" dirty="0"/>
              <a:t> </a:t>
            </a:r>
            <a:r>
              <a:rPr lang="de-DE" sz="2100" dirty="0" err="1"/>
              <a:t>achieved</a:t>
            </a:r>
            <a:r>
              <a:rPr lang="de-DE" sz="2100" dirty="0"/>
              <a:t> </a:t>
            </a:r>
            <a:r>
              <a:rPr lang="de-DE" sz="2100" dirty="0" err="1"/>
              <a:t>depends</a:t>
            </a:r>
            <a:r>
              <a:rPr lang="de-DE" sz="2100" dirty="0"/>
              <a:t> on </a:t>
            </a:r>
            <a:r>
              <a:rPr lang="de-DE" sz="2100" i="1" dirty="0" err="1">
                <a:solidFill>
                  <a:srgbClr val="C00000"/>
                </a:solidFill>
              </a:rPr>
              <a:t>what</a:t>
            </a:r>
            <a:r>
              <a:rPr lang="de-DE" sz="2100" i="1" dirty="0">
                <a:solidFill>
                  <a:srgbClr val="C00000"/>
                </a:solidFill>
              </a:rPr>
              <a:t> </a:t>
            </a:r>
            <a:r>
              <a:rPr lang="de-DE" sz="2100" i="1" dirty="0" err="1">
                <a:solidFill>
                  <a:srgbClr val="C00000"/>
                </a:solidFill>
              </a:rPr>
              <a:t>can</a:t>
            </a:r>
            <a:r>
              <a:rPr lang="de-DE" sz="2100" i="1" dirty="0">
                <a:solidFill>
                  <a:srgbClr val="C00000"/>
                </a:solidFill>
              </a:rPr>
              <a:t> </a:t>
            </a:r>
            <a:r>
              <a:rPr lang="de-DE" sz="2100" i="1" dirty="0" err="1">
                <a:solidFill>
                  <a:srgbClr val="C00000"/>
                </a:solidFill>
              </a:rPr>
              <a:t>be</a:t>
            </a:r>
            <a:r>
              <a:rPr lang="de-DE" sz="2100" i="1" dirty="0">
                <a:solidFill>
                  <a:srgbClr val="C00000"/>
                </a:solidFill>
              </a:rPr>
              <a:t> </a:t>
            </a:r>
            <a:r>
              <a:rPr lang="de-DE" sz="2100" i="1" dirty="0" err="1">
                <a:solidFill>
                  <a:srgbClr val="C00000"/>
                </a:solidFill>
              </a:rPr>
              <a:t>matched</a:t>
            </a:r>
            <a:r>
              <a:rPr lang="de-DE" sz="2100" i="1" dirty="0">
                <a:solidFill>
                  <a:srgbClr val="C00000"/>
                </a:solidFill>
              </a:rPr>
              <a:t> </a:t>
            </a:r>
            <a:r>
              <a:rPr lang="de-DE" sz="2100" dirty="0" err="1"/>
              <a:t>locally</a:t>
            </a:r>
            <a:endParaRPr lang="de-DE" sz="2100" dirty="0"/>
          </a:p>
          <a:p>
            <a:endParaRPr lang="de-DE" sz="2100" dirty="0"/>
          </a:p>
          <a:p>
            <a:r>
              <a:rPr lang="de-DE" sz="2100" dirty="0" err="1"/>
              <a:t>Locally</a:t>
            </a:r>
            <a:r>
              <a:rPr lang="de-DE" sz="2100" dirty="0"/>
              <a:t> </a:t>
            </a:r>
            <a:r>
              <a:rPr lang="de-DE" sz="2100" i="1" dirty="0" err="1">
                <a:solidFill>
                  <a:srgbClr val="C00000"/>
                </a:solidFill>
              </a:rPr>
              <a:t>balancing</a:t>
            </a:r>
            <a:r>
              <a:rPr lang="de-DE" sz="2100" i="1" dirty="0">
                <a:solidFill>
                  <a:srgbClr val="C00000"/>
                </a:solidFill>
              </a:rPr>
              <a:t> </a:t>
            </a:r>
            <a:r>
              <a:rPr lang="de-DE" sz="2100" i="1" dirty="0" err="1">
                <a:solidFill>
                  <a:srgbClr val="C00000"/>
                </a:solidFill>
              </a:rPr>
              <a:t>load</a:t>
            </a:r>
            <a:r>
              <a:rPr lang="de-DE" sz="2100" i="1" dirty="0">
                <a:solidFill>
                  <a:srgbClr val="C00000"/>
                </a:solidFill>
              </a:rPr>
              <a:t> </a:t>
            </a:r>
            <a:r>
              <a:rPr lang="de-DE" sz="2100" dirty="0" err="1"/>
              <a:t>under</a:t>
            </a:r>
            <a:r>
              <a:rPr lang="de-DE" sz="2100" dirty="0"/>
              <a:t> </a:t>
            </a:r>
            <a:r>
              <a:rPr lang="de-DE" sz="2100" dirty="0" err="1"/>
              <a:t>failures</a:t>
            </a:r>
            <a:r>
              <a:rPr lang="de-DE" sz="2100" dirty="0"/>
              <a:t> </a:t>
            </a:r>
            <a:r>
              <a:rPr lang="de-DE" sz="2100" dirty="0" err="1"/>
              <a:t>is</a:t>
            </a:r>
            <a:r>
              <a:rPr lang="de-DE" sz="2100" dirty="0"/>
              <a:t> </a:t>
            </a:r>
            <a:r>
              <a:rPr lang="de-DE" sz="2100" dirty="0" err="1"/>
              <a:t>hard</a:t>
            </a:r>
            <a:r>
              <a:rPr lang="de-DE" sz="2100" dirty="0"/>
              <a:t>, but </a:t>
            </a:r>
            <a:r>
              <a:rPr lang="de-DE" sz="2100" dirty="0" err="1"/>
              <a:t>randomization</a:t>
            </a:r>
            <a:r>
              <a:rPr lang="de-DE" sz="2100" dirty="0"/>
              <a:t> </a:t>
            </a:r>
            <a:r>
              <a:rPr lang="de-DE" sz="2100" dirty="0" err="1"/>
              <a:t>helps</a:t>
            </a:r>
            <a:endParaRPr lang="de-DE" sz="2100" dirty="0"/>
          </a:p>
          <a:p>
            <a:pPr marL="0" indent="0">
              <a:buNone/>
            </a:pPr>
            <a:endParaRPr lang="de-DE" sz="2100" dirty="0"/>
          </a:p>
          <a:p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4DA4A-7E33-4B1A-87B8-42DC0BE2646B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81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013286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57200" y="34510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The FRR Problem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323528" y="1419622"/>
            <a:ext cx="5060110" cy="338437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sz="1700" dirty="0">
              <a:latin typeface="+mj-lt"/>
            </a:endParaRPr>
          </a:p>
          <a:p>
            <a:r>
              <a:rPr lang="en-US" sz="1800" b="1" dirty="0">
                <a:solidFill>
                  <a:srgbClr val="3366FF"/>
                </a:solidFill>
                <a:cs typeface="Calibri" panose="020F0502020204030204" pitchFamily="34" charset="0"/>
              </a:rPr>
              <a:t>Pre-installed</a:t>
            </a:r>
            <a:r>
              <a:rPr lang="de-DE" sz="1800" dirty="0">
                <a:latin typeface="+mj-lt"/>
              </a:rPr>
              <a:t> </a:t>
            </a:r>
            <a:r>
              <a:rPr lang="de-DE" sz="1800" dirty="0" err="1">
                <a:latin typeface="+mj-lt"/>
              </a:rPr>
              <a:t>local</a:t>
            </a:r>
            <a:r>
              <a:rPr lang="de-DE" sz="1800" dirty="0">
                <a:latin typeface="+mj-lt"/>
              </a:rPr>
              <a:t>-fast </a:t>
            </a:r>
            <a:r>
              <a:rPr lang="de-DE" sz="1800" dirty="0" err="1">
                <a:latin typeface="+mj-lt"/>
              </a:rPr>
              <a:t>failover</a:t>
            </a:r>
            <a:r>
              <a:rPr lang="de-DE" sz="1800" dirty="0">
                <a:latin typeface="+mj-lt"/>
              </a:rPr>
              <a:t> </a:t>
            </a:r>
            <a:r>
              <a:rPr lang="de-DE" sz="1800" dirty="0" err="1">
                <a:latin typeface="+mj-lt"/>
              </a:rPr>
              <a:t>rules</a:t>
            </a:r>
            <a:endParaRPr lang="de-DE" sz="1800" dirty="0">
              <a:latin typeface="+mj-lt"/>
            </a:endParaRPr>
          </a:p>
          <a:p>
            <a:pPr lvl="1"/>
            <a:r>
              <a:rPr lang="de-DE" sz="1400" i="1" dirty="0">
                <a:latin typeface="+mj-lt"/>
              </a:rPr>
              <a:t>Can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1400" i="1" dirty="0" err="1">
                <a:solidFill>
                  <a:srgbClr val="C00000"/>
                </a:solidFill>
                <a:latin typeface="+mj-lt"/>
              </a:rPr>
              <a:t>depend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 on </a:t>
            </a:r>
            <a:r>
              <a:rPr lang="de-DE" sz="1400" i="1" dirty="0" err="1">
                <a:solidFill>
                  <a:srgbClr val="C00000"/>
                </a:solidFill>
                <a:latin typeface="+mj-lt"/>
              </a:rPr>
              <a:t>local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1400" i="1" dirty="0" err="1">
                <a:solidFill>
                  <a:srgbClr val="C00000"/>
                </a:solidFill>
                <a:latin typeface="+mj-lt"/>
              </a:rPr>
              <a:t>failures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1400" i="1" dirty="0">
                <a:latin typeface="+mj-lt"/>
              </a:rPr>
              <a:t>and, e.g., </a:t>
            </a:r>
            <a:r>
              <a:rPr lang="de-DE" sz="1400" i="1" dirty="0" err="1">
                <a:latin typeface="+mj-lt"/>
              </a:rPr>
              <a:t>destination</a:t>
            </a:r>
            <a:r>
              <a:rPr lang="de-DE" sz="1400" i="1" dirty="0">
                <a:latin typeface="+mj-lt"/>
              </a:rPr>
              <a:t>, </a:t>
            </a:r>
            <a:r>
              <a:rPr lang="de-DE" sz="1400" i="1" dirty="0" err="1">
                <a:solidFill>
                  <a:srgbClr val="C00000"/>
                </a:solidFill>
                <a:latin typeface="+mj-lt"/>
              </a:rPr>
              <a:t>inport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, source</a:t>
            </a:r>
          </a:p>
          <a:p>
            <a:endParaRPr lang="en-US" sz="1800" dirty="0">
              <a:latin typeface="+mj-lt"/>
            </a:endParaRPr>
          </a:p>
          <a:p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A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u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n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i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m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en-US" sz="1800" dirty="0">
                <a:latin typeface="+mj-lt"/>
              </a:rPr>
              <a:t>, rules are just </a:t>
            </a:r>
            <a:r>
              <a:rPr lang="en-AT" sz="1800" i="1" dirty="0">
                <a:solidFill>
                  <a:srgbClr val="C00000"/>
                </a:solidFill>
              </a:rPr>
              <a:t>”</a:t>
            </a:r>
            <a:r>
              <a:rPr lang="de-DE" sz="1800" i="1" dirty="0">
                <a:solidFill>
                  <a:srgbClr val="C00000"/>
                </a:solidFill>
              </a:rPr>
              <a:t>e</a:t>
            </a:r>
            <a:r>
              <a:rPr lang="en-US" sz="1800" i="1" dirty="0" err="1">
                <a:solidFill>
                  <a:srgbClr val="C00000"/>
                </a:solidFill>
              </a:rPr>
              <a:t>xecuted</a:t>
            </a:r>
            <a:r>
              <a:rPr lang="en-AT" sz="1800" i="1" dirty="0">
                <a:solidFill>
                  <a:srgbClr val="C00000"/>
                </a:solidFill>
              </a:rPr>
              <a:t>”</a:t>
            </a:r>
            <a:endParaRPr lang="de-DE" sz="1800" dirty="0">
              <a:latin typeface="+mj-lt"/>
            </a:endParaRPr>
          </a:p>
        </p:txBody>
      </p:sp>
      <p:cxnSp>
        <p:nvCxnSpPr>
          <p:cNvPr id="7" name="Gerade Verbindung mit Pfeil 88">
            <a:extLst>
              <a:ext uri="{FF2B5EF4-FFF2-40B4-BE49-F238E27FC236}">
                <a16:creationId xmlns:a16="http://schemas.microsoft.com/office/drawing/2014/main" id="{25E58E0A-9170-4E09-B1D7-428692CBA721}"/>
              </a:ext>
            </a:extLst>
          </p:cNvPr>
          <p:cNvCxnSpPr/>
          <p:nvPr/>
        </p:nvCxnSpPr>
        <p:spPr>
          <a:xfrm flipV="1">
            <a:off x="6729291" y="1898201"/>
            <a:ext cx="1282144" cy="19209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88">
            <a:extLst>
              <a:ext uri="{FF2B5EF4-FFF2-40B4-BE49-F238E27FC236}">
                <a16:creationId xmlns:a16="http://schemas.microsoft.com/office/drawing/2014/main" id="{82DA663C-CB87-4EC3-AF04-E23CD581681F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6908388" y="3769929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8">
            <a:extLst>
              <a:ext uri="{FF2B5EF4-FFF2-40B4-BE49-F238E27FC236}">
                <a16:creationId xmlns:a16="http://schemas.microsoft.com/office/drawing/2014/main" id="{2F79BE58-8854-409D-8EBE-9C3BF08776C6}"/>
              </a:ext>
            </a:extLst>
          </p:cNvPr>
          <p:cNvCxnSpPr/>
          <p:nvPr/>
        </p:nvCxnSpPr>
        <p:spPr>
          <a:xfrm flipV="1">
            <a:off x="6679788" y="3075237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88">
            <a:extLst>
              <a:ext uri="{FF2B5EF4-FFF2-40B4-BE49-F238E27FC236}">
                <a16:creationId xmlns:a16="http://schemas.microsoft.com/office/drawing/2014/main" id="{4C6E121D-684B-4713-AEA8-B19F0B1E6DEC}"/>
              </a:ext>
            </a:extLst>
          </p:cNvPr>
          <p:cNvCxnSpPr/>
          <p:nvPr/>
        </p:nvCxnSpPr>
        <p:spPr>
          <a:xfrm flipV="1">
            <a:off x="6647656" y="2129412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88">
            <a:extLst>
              <a:ext uri="{FF2B5EF4-FFF2-40B4-BE49-F238E27FC236}">
                <a16:creationId xmlns:a16="http://schemas.microsoft.com/office/drawing/2014/main" id="{F25BFD53-2018-4927-B639-D7299453CCD9}"/>
              </a:ext>
            </a:extLst>
          </p:cNvPr>
          <p:cNvCxnSpPr/>
          <p:nvPr/>
        </p:nvCxnSpPr>
        <p:spPr>
          <a:xfrm flipV="1">
            <a:off x="8043567" y="3075237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88">
            <a:extLst>
              <a:ext uri="{FF2B5EF4-FFF2-40B4-BE49-F238E27FC236}">
                <a16:creationId xmlns:a16="http://schemas.microsoft.com/office/drawing/2014/main" id="{3313DB0A-694C-433C-BC54-1F8737AE3FCC}"/>
              </a:ext>
            </a:extLst>
          </p:cNvPr>
          <p:cNvCxnSpPr/>
          <p:nvPr/>
        </p:nvCxnSpPr>
        <p:spPr>
          <a:xfrm flipV="1">
            <a:off x="8011435" y="2129412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88">
            <a:extLst>
              <a:ext uri="{FF2B5EF4-FFF2-40B4-BE49-F238E27FC236}">
                <a16:creationId xmlns:a16="http://schemas.microsoft.com/office/drawing/2014/main" id="{D3BBF168-1AE7-46B2-8C30-E63615A0FC22}"/>
              </a:ext>
            </a:extLst>
          </p:cNvPr>
          <p:cNvCxnSpPr/>
          <p:nvPr/>
        </p:nvCxnSpPr>
        <p:spPr>
          <a:xfrm>
            <a:off x="6858886" y="2841861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88">
            <a:extLst>
              <a:ext uri="{FF2B5EF4-FFF2-40B4-BE49-F238E27FC236}">
                <a16:creationId xmlns:a16="http://schemas.microsoft.com/office/drawing/2014/main" id="{1ADA0C11-45A2-4B88-B9CA-310CBFB404C7}"/>
              </a:ext>
            </a:extLst>
          </p:cNvPr>
          <p:cNvCxnSpPr/>
          <p:nvPr/>
        </p:nvCxnSpPr>
        <p:spPr>
          <a:xfrm>
            <a:off x="6876256" y="1923678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181">
            <a:extLst>
              <a:ext uri="{FF2B5EF4-FFF2-40B4-BE49-F238E27FC236}">
                <a16:creationId xmlns:a16="http://schemas.microsoft.com/office/drawing/2014/main" id="{698744EF-EE9C-473B-BD71-21702319D21F}"/>
              </a:ext>
            </a:extLst>
          </p:cNvPr>
          <p:cNvSpPr/>
          <p:nvPr/>
        </p:nvSpPr>
        <p:spPr>
          <a:xfrm>
            <a:off x="6451188" y="3553905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6" name="Shape 181">
            <a:extLst>
              <a:ext uri="{FF2B5EF4-FFF2-40B4-BE49-F238E27FC236}">
                <a16:creationId xmlns:a16="http://schemas.microsoft.com/office/drawing/2014/main" id="{C3005801-9F27-40A2-B391-19ABE2727277}"/>
              </a:ext>
            </a:extLst>
          </p:cNvPr>
          <p:cNvSpPr/>
          <p:nvPr/>
        </p:nvSpPr>
        <p:spPr>
          <a:xfrm>
            <a:off x="6451188" y="2628002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93F0387A-89FE-4E0D-9795-350CAE63C373}"/>
              </a:ext>
            </a:extLst>
          </p:cNvPr>
          <p:cNvSpPr txBox="1">
            <a:spLocks/>
          </p:cNvSpPr>
          <p:nvPr/>
        </p:nvSpPr>
        <p:spPr>
          <a:xfrm>
            <a:off x="6384312" y="3638374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2400" b="0" dirty="0">
                <a:latin typeface="Calibri" panose="020F0502020204030204" pitchFamily="34" charset="0"/>
              </a:rPr>
              <a:t>s</a:t>
            </a:r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" name="Shape 181">
            <a:extLst>
              <a:ext uri="{FF2B5EF4-FFF2-40B4-BE49-F238E27FC236}">
                <a16:creationId xmlns:a16="http://schemas.microsoft.com/office/drawing/2014/main" id="{400AFC93-4A0F-4E70-B680-E48C92E5933A}"/>
              </a:ext>
            </a:extLst>
          </p:cNvPr>
          <p:cNvSpPr/>
          <p:nvPr/>
        </p:nvSpPr>
        <p:spPr>
          <a:xfrm>
            <a:off x="6419056" y="1682177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9" name="Shape 181">
            <a:extLst>
              <a:ext uri="{FF2B5EF4-FFF2-40B4-BE49-F238E27FC236}">
                <a16:creationId xmlns:a16="http://schemas.microsoft.com/office/drawing/2014/main" id="{F5ED93FF-108D-42AD-A25D-2B85EA321271}"/>
              </a:ext>
            </a:extLst>
          </p:cNvPr>
          <p:cNvSpPr/>
          <p:nvPr/>
        </p:nvSpPr>
        <p:spPr>
          <a:xfrm>
            <a:off x="7814967" y="3553905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0" name="Shape 181">
            <a:extLst>
              <a:ext uri="{FF2B5EF4-FFF2-40B4-BE49-F238E27FC236}">
                <a16:creationId xmlns:a16="http://schemas.microsoft.com/office/drawing/2014/main" id="{A767EFD4-599F-40A3-8B26-9F48C7DED041}"/>
              </a:ext>
            </a:extLst>
          </p:cNvPr>
          <p:cNvSpPr/>
          <p:nvPr/>
        </p:nvSpPr>
        <p:spPr>
          <a:xfrm>
            <a:off x="7814967" y="2628002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1" name="Shape 181">
            <a:extLst>
              <a:ext uri="{FF2B5EF4-FFF2-40B4-BE49-F238E27FC236}">
                <a16:creationId xmlns:a16="http://schemas.microsoft.com/office/drawing/2014/main" id="{A393385E-265C-47F9-BB01-4E4856411A38}"/>
              </a:ext>
            </a:extLst>
          </p:cNvPr>
          <p:cNvSpPr/>
          <p:nvPr/>
        </p:nvSpPr>
        <p:spPr>
          <a:xfrm>
            <a:off x="7782835" y="1682177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2" name="Shape 42">
            <a:extLst>
              <a:ext uri="{FF2B5EF4-FFF2-40B4-BE49-F238E27FC236}">
                <a16:creationId xmlns:a16="http://schemas.microsoft.com/office/drawing/2014/main" id="{7479034C-2AA9-40B2-A3A4-08C8B0992F24}"/>
              </a:ext>
            </a:extLst>
          </p:cNvPr>
          <p:cNvSpPr txBox="1">
            <a:spLocks/>
          </p:cNvSpPr>
          <p:nvPr/>
        </p:nvSpPr>
        <p:spPr>
          <a:xfrm>
            <a:off x="7719964" y="1752652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2400" b="0" dirty="0">
                <a:latin typeface="Calibri" panose="020F0502020204030204" pitchFamily="34" charset="0"/>
              </a:rPr>
              <a:t>t</a:t>
            </a:r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6" name="Shape 181">
            <a:extLst>
              <a:ext uri="{FF2B5EF4-FFF2-40B4-BE49-F238E27FC236}">
                <a16:creationId xmlns:a16="http://schemas.microsoft.com/office/drawing/2014/main" id="{0495A1F2-F033-4D47-8B01-198AE66547AA}"/>
              </a:ext>
            </a:extLst>
          </p:cNvPr>
          <p:cNvSpPr/>
          <p:nvPr/>
        </p:nvSpPr>
        <p:spPr>
          <a:xfrm>
            <a:off x="7141763" y="2642656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B6DA22-B1EF-4622-AF2A-4653494F9012}"/>
              </a:ext>
            </a:extLst>
          </p:cNvPr>
          <p:cNvSpPr txBox="1"/>
          <p:nvPr/>
        </p:nvSpPr>
        <p:spPr>
          <a:xfrm>
            <a:off x="755576" y="3692170"/>
            <a:ext cx="2806176" cy="61555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Advantage: no need to wait for reconvergence.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48CDCA2-7F4E-4611-8C2B-19548668C07B}"/>
              </a:ext>
            </a:extLst>
          </p:cNvPr>
          <p:cNvSpPr/>
          <p:nvPr/>
        </p:nvSpPr>
        <p:spPr>
          <a:xfrm>
            <a:off x="6651306" y="1865710"/>
            <a:ext cx="1100094" cy="1672698"/>
          </a:xfrm>
          <a:custGeom>
            <a:avLst/>
            <a:gdLst>
              <a:gd name="connsiteX0" fmla="*/ 47601 w 1100094"/>
              <a:gd name="connsiteY0" fmla="*/ 1672698 h 1672698"/>
              <a:gd name="connsiteX1" fmla="*/ 122246 w 1100094"/>
              <a:gd name="connsiteY1" fmla="*/ 273107 h 1672698"/>
              <a:gd name="connsiteX2" fmla="*/ 1100094 w 1100094"/>
              <a:gd name="connsiteY2" fmla="*/ 653 h 167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094" h="1672698">
                <a:moveTo>
                  <a:pt x="47601" y="1672698"/>
                </a:moveTo>
                <a:cubicBezTo>
                  <a:pt x="-2784" y="1112239"/>
                  <a:pt x="-53169" y="551781"/>
                  <a:pt x="122246" y="273107"/>
                </a:cubicBezTo>
                <a:cubicBezTo>
                  <a:pt x="297661" y="-5567"/>
                  <a:pt x="698877" y="-2457"/>
                  <a:pt x="1100094" y="653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Cloud Callout 54">
            <a:extLst>
              <a:ext uri="{FF2B5EF4-FFF2-40B4-BE49-F238E27FC236}">
                <a16:creationId xmlns:a16="http://schemas.microsoft.com/office/drawing/2014/main" id="{1475A480-2B13-4635-854F-8B89FE4C9810}"/>
              </a:ext>
            </a:extLst>
          </p:cNvPr>
          <p:cNvSpPr/>
          <p:nvPr/>
        </p:nvSpPr>
        <p:spPr bwMode="auto">
          <a:xfrm>
            <a:off x="6419056" y="772876"/>
            <a:ext cx="2507657" cy="679950"/>
          </a:xfrm>
          <a:prstGeom prst="cloudCallout">
            <a:avLst>
              <a:gd name="adj1" fmla="val -19851"/>
              <a:gd name="adj2" fmla="val 90342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Default route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961645A6-2FE3-4457-8D1F-B6B2F7B33D03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</a:t>
            </a:r>
            <a:r>
              <a:rPr lang="de-DE" sz="1000" dirty="0"/>
              <a:t>Klaus-Tycho Förster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DE4BC222-EDCE-4BB5-82F3-DE88F2568E84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740214"/>
      </p:ext>
    </p:extLst>
  </p:cSld>
  <p:clrMapOvr>
    <a:masterClrMapping/>
  </p:clrMapOvr>
  <p:transition spd="slow">
    <p:cut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17439" y="162262"/>
            <a:ext cx="8229600" cy="857250"/>
          </a:xfrm>
        </p:spPr>
        <p:txBody>
          <a:bodyPr>
            <a:normAutofit/>
          </a:bodyPr>
          <a:lstStyle/>
          <a:p>
            <a:r>
              <a:rPr lang="en-AT" dirty="0"/>
              <a:t>W</a:t>
            </a:r>
            <a:r>
              <a:rPr lang="de-DE" dirty="0"/>
              <a:t>h</a:t>
            </a:r>
            <a:r>
              <a:rPr lang="en-AT" dirty="0"/>
              <a:t>a</a:t>
            </a:r>
            <a:r>
              <a:rPr lang="de-DE" dirty="0"/>
              <a:t>t</a:t>
            </a:r>
            <a:r>
              <a:rPr lang="en-AT" dirty="0"/>
              <a:t> </a:t>
            </a:r>
            <a:r>
              <a:rPr lang="de-DE" dirty="0"/>
              <a:t>A</a:t>
            </a:r>
            <a:r>
              <a:rPr lang="en-AT" dirty="0"/>
              <a:t>b</a:t>
            </a:r>
            <a:r>
              <a:rPr lang="de-DE" dirty="0"/>
              <a:t>o</a:t>
            </a:r>
            <a:r>
              <a:rPr lang="en-AT" dirty="0"/>
              <a:t>u</a:t>
            </a:r>
            <a:r>
              <a:rPr lang="de-DE" dirty="0"/>
              <a:t>t</a:t>
            </a:r>
            <a:r>
              <a:rPr lang="en-AT" dirty="0"/>
              <a:t> </a:t>
            </a:r>
            <a:r>
              <a:rPr lang="de-DE" dirty="0"/>
              <a:t>T</a:t>
            </a:r>
            <a:r>
              <a:rPr lang="en-AT" dirty="0"/>
              <a:t>h</a:t>
            </a:r>
            <a:r>
              <a:rPr lang="de-DE" dirty="0"/>
              <a:t>e</a:t>
            </a:r>
            <a:r>
              <a:rPr lang="en-AT" dirty="0"/>
              <a:t> </a:t>
            </a:r>
            <a:r>
              <a:rPr lang="de-DE" dirty="0"/>
              <a:t>C</a:t>
            </a:r>
            <a:r>
              <a:rPr lang="en-AT" dirty="0"/>
              <a:t>o</a:t>
            </a:r>
            <a:r>
              <a:rPr lang="de-DE" dirty="0"/>
              <a:t>n</a:t>
            </a:r>
            <a:r>
              <a:rPr lang="en-AT" dirty="0"/>
              <a:t>t</a:t>
            </a:r>
            <a:r>
              <a:rPr lang="de-DE" dirty="0"/>
              <a:t>r</a:t>
            </a:r>
            <a:r>
              <a:rPr lang="en-AT" dirty="0"/>
              <a:t>o</a:t>
            </a:r>
            <a:r>
              <a:rPr lang="de-DE" dirty="0"/>
              <a:t>l</a:t>
            </a:r>
            <a:r>
              <a:rPr lang="en-AT" dirty="0"/>
              <a:t> </a:t>
            </a:r>
            <a:r>
              <a:rPr lang="de-DE" dirty="0"/>
              <a:t>P</a:t>
            </a:r>
            <a:r>
              <a:rPr lang="en-AT" dirty="0"/>
              <a:t>l</a:t>
            </a:r>
            <a:r>
              <a:rPr lang="de-DE" dirty="0"/>
              <a:t>a</a:t>
            </a:r>
            <a:r>
              <a:rPr lang="en-AT" dirty="0"/>
              <a:t>n</a:t>
            </a:r>
            <a:r>
              <a:rPr lang="de-DE" dirty="0"/>
              <a:t>e</a:t>
            </a:r>
            <a:r>
              <a:rPr lang="en-AT" dirty="0"/>
              <a:t>?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9956D-B4BD-4F70-8CA9-49317FBBB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275606"/>
            <a:ext cx="3816424" cy="350422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8D991D0B-AB8F-4C6F-9F11-1742D761A559}"/>
              </a:ext>
            </a:extLst>
          </p:cNvPr>
          <p:cNvSpPr txBox="1">
            <a:spLocks/>
          </p:cNvSpPr>
          <p:nvPr/>
        </p:nvSpPr>
        <p:spPr>
          <a:xfrm>
            <a:off x="342644" y="2355726"/>
            <a:ext cx="396997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T" sz="2600" dirty="0"/>
              <a:t>S</a:t>
            </a:r>
            <a:r>
              <a:rPr lang="de-DE" sz="2600" dirty="0"/>
              <a:t>t</a:t>
            </a:r>
            <a:r>
              <a:rPr lang="en-AT" sz="2600" dirty="0"/>
              <a:t>i</a:t>
            </a:r>
            <a:r>
              <a:rPr lang="de-DE" sz="2600" dirty="0"/>
              <a:t>l</a:t>
            </a:r>
            <a:r>
              <a:rPr lang="en-AT" sz="2600" dirty="0"/>
              <a:t>l </a:t>
            </a:r>
            <a:r>
              <a:rPr lang="de-DE" sz="2600" dirty="0"/>
              <a:t>m</a:t>
            </a:r>
            <a:r>
              <a:rPr lang="en-AT" sz="2600" dirty="0"/>
              <a:t>a</a:t>
            </a:r>
            <a:r>
              <a:rPr lang="de-DE" sz="2600" dirty="0"/>
              <a:t>n</a:t>
            </a:r>
            <a:r>
              <a:rPr lang="en-AT" sz="2600" dirty="0"/>
              <a:t>y </a:t>
            </a:r>
            <a:r>
              <a:rPr lang="de-DE" sz="2600" dirty="0"/>
              <a:t>o</a:t>
            </a:r>
            <a:r>
              <a:rPr lang="en-AT" sz="2600" dirty="0"/>
              <a:t>pen questions too, see e.g., </a:t>
            </a:r>
            <a:r>
              <a:rPr lang="en-AT" sz="2600" i="1" dirty="0">
                <a:solidFill>
                  <a:srgbClr val="C00000"/>
                </a:solidFill>
              </a:rPr>
              <a:t>TACAS 2021</a:t>
            </a:r>
            <a:endParaRPr lang="de-DE" sz="2600" i="1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EEB475-8735-4C66-905E-07DDBE51C4E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82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978198"/>
      </p:ext>
    </p:extLst>
  </p:cSld>
  <p:clrMapOvr>
    <a:masterClrMapping/>
  </p:clrMapOvr>
  <p:transition spd="slow">
    <p:cut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17439" y="162262"/>
            <a:ext cx="8229600" cy="857250"/>
          </a:xfrm>
        </p:spPr>
        <p:txBody>
          <a:bodyPr>
            <a:normAutofit/>
          </a:bodyPr>
          <a:lstStyle/>
          <a:p>
            <a:r>
              <a:rPr lang="en-AT" dirty="0"/>
              <a:t>W</a:t>
            </a:r>
            <a:r>
              <a:rPr lang="de-DE" dirty="0"/>
              <a:t>h</a:t>
            </a:r>
            <a:r>
              <a:rPr lang="en-AT" dirty="0"/>
              <a:t>a</a:t>
            </a:r>
            <a:r>
              <a:rPr lang="de-DE" dirty="0"/>
              <a:t>t</a:t>
            </a:r>
            <a:r>
              <a:rPr lang="en-AT" dirty="0"/>
              <a:t> </a:t>
            </a:r>
            <a:r>
              <a:rPr lang="de-DE" dirty="0"/>
              <a:t>A</a:t>
            </a:r>
            <a:r>
              <a:rPr lang="en-AT" dirty="0"/>
              <a:t>b</a:t>
            </a:r>
            <a:r>
              <a:rPr lang="de-DE" dirty="0"/>
              <a:t>o</a:t>
            </a:r>
            <a:r>
              <a:rPr lang="en-AT" dirty="0"/>
              <a:t>u</a:t>
            </a:r>
            <a:r>
              <a:rPr lang="de-DE" dirty="0"/>
              <a:t>t</a:t>
            </a:r>
            <a:r>
              <a:rPr lang="en-AT" dirty="0"/>
              <a:t> Segment Routing?</a:t>
            </a:r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EEB475-8735-4C66-905E-07DDBE51C4E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82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D7ABF1-03A9-41B1-96D9-E6CCF20F7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7079">
            <a:off x="5313802" y="1153032"/>
            <a:ext cx="3272733" cy="27672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E95A5F-9182-4F36-8CFF-B52395E7C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55190">
            <a:off x="510372" y="1386336"/>
            <a:ext cx="4197011" cy="264633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AA069EA-E6E5-45F0-BAFB-223F3193E83F}"/>
              </a:ext>
            </a:extLst>
          </p:cNvPr>
          <p:cNvSpPr txBox="1">
            <a:spLocks/>
          </p:cNvSpPr>
          <p:nvPr/>
        </p:nvSpPr>
        <p:spPr>
          <a:xfrm>
            <a:off x="2699792" y="4101290"/>
            <a:ext cx="284111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600" dirty="0"/>
              <a:t>S</a:t>
            </a:r>
            <a:r>
              <a:rPr lang="en-AT" sz="2600" dirty="0"/>
              <a:t>e</a:t>
            </a:r>
            <a:r>
              <a:rPr lang="de-DE" sz="2600" dirty="0"/>
              <a:t>e</a:t>
            </a:r>
            <a:r>
              <a:rPr lang="en-AT" sz="2600" dirty="0"/>
              <a:t> e.g., </a:t>
            </a:r>
            <a:r>
              <a:rPr lang="en-AT" sz="2600" i="1" dirty="0">
                <a:solidFill>
                  <a:srgbClr val="C00000"/>
                </a:solidFill>
              </a:rPr>
              <a:t>GI 2018 </a:t>
            </a:r>
            <a:r>
              <a:rPr lang="en-AT" sz="2600" dirty="0"/>
              <a:t>and</a:t>
            </a:r>
            <a:r>
              <a:rPr lang="en-AT" sz="2600" i="1" dirty="0">
                <a:solidFill>
                  <a:srgbClr val="C00000"/>
                </a:solidFill>
              </a:rPr>
              <a:t> OPODIS 2020</a:t>
            </a:r>
            <a:endParaRPr lang="de-DE" sz="26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162342"/>
      </p:ext>
    </p:extLst>
  </p:cSld>
  <p:clrMapOvr>
    <a:masterClrMapping/>
  </p:clrMapOvr>
  <p:transition spd="slow">
    <p:cut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17439" y="162262"/>
            <a:ext cx="8229600" cy="857250"/>
          </a:xfrm>
        </p:spPr>
        <p:txBody>
          <a:bodyPr>
            <a:normAutofit/>
          </a:bodyPr>
          <a:lstStyle/>
          <a:p>
            <a:r>
              <a:rPr lang="en-AT" dirty="0"/>
              <a:t>W</a:t>
            </a:r>
            <a:r>
              <a:rPr lang="de-DE" dirty="0"/>
              <a:t>h</a:t>
            </a:r>
            <a:r>
              <a:rPr lang="en-AT" dirty="0"/>
              <a:t>a</a:t>
            </a:r>
            <a:r>
              <a:rPr lang="de-DE" dirty="0"/>
              <a:t>t</a:t>
            </a:r>
            <a:r>
              <a:rPr lang="en-AT" dirty="0"/>
              <a:t> </a:t>
            </a:r>
            <a:r>
              <a:rPr lang="de-DE" dirty="0"/>
              <a:t>A</a:t>
            </a:r>
            <a:r>
              <a:rPr lang="en-AT" dirty="0"/>
              <a:t>b</a:t>
            </a:r>
            <a:r>
              <a:rPr lang="de-DE" dirty="0"/>
              <a:t>o</a:t>
            </a:r>
            <a:r>
              <a:rPr lang="en-AT" dirty="0"/>
              <a:t>u</a:t>
            </a:r>
            <a:r>
              <a:rPr lang="de-DE" dirty="0"/>
              <a:t>t</a:t>
            </a:r>
            <a:r>
              <a:rPr lang="en-AT" dirty="0"/>
              <a:t> Segment Routing?</a:t>
            </a:r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EEB475-8735-4C66-905E-07DDBE51C4E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lang="de-DE" sz="20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Shape 181">
            <a:extLst>
              <a:ext uri="{FF2B5EF4-FFF2-40B4-BE49-F238E27FC236}">
                <a16:creationId xmlns:a16="http://schemas.microsoft.com/office/drawing/2014/main" id="{5FB13078-E53C-4217-87B8-A0F1917E99F2}"/>
              </a:ext>
            </a:extLst>
          </p:cNvPr>
          <p:cNvSpPr/>
          <p:nvPr/>
        </p:nvSpPr>
        <p:spPr>
          <a:xfrm>
            <a:off x="714818" y="3687456"/>
            <a:ext cx="270266" cy="25429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9" name="Shape 181">
            <a:extLst>
              <a:ext uri="{FF2B5EF4-FFF2-40B4-BE49-F238E27FC236}">
                <a16:creationId xmlns:a16="http://schemas.microsoft.com/office/drawing/2014/main" id="{C194F8F4-C8D0-4524-ABCC-3F3FCCD9DE7C}"/>
              </a:ext>
            </a:extLst>
          </p:cNvPr>
          <p:cNvSpPr/>
          <p:nvPr/>
        </p:nvSpPr>
        <p:spPr>
          <a:xfrm>
            <a:off x="1200561" y="2724633"/>
            <a:ext cx="270266" cy="25429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0" name="Shape 181">
            <a:extLst>
              <a:ext uri="{FF2B5EF4-FFF2-40B4-BE49-F238E27FC236}">
                <a16:creationId xmlns:a16="http://schemas.microsoft.com/office/drawing/2014/main" id="{E392C274-6F0A-4013-B2F4-3D662795FBEB}"/>
              </a:ext>
            </a:extLst>
          </p:cNvPr>
          <p:cNvSpPr/>
          <p:nvPr/>
        </p:nvSpPr>
        <p:spPr>
          <a:xfrm>
            <a:off x="2282269" y="3558501"/>
            <a:ext cx="270266" cy="25429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1" name="Shape 181">
            <a:extLst>
              <a:ext uri="{FF2B5EF4-FFF2-40B4-BE49-F238E27FC236}">
                <a16:creationId xmlns:a16="http://schemas.microsoft.com/office/drawing/2014/main" id="{6F0AAFCB-9423-4642-AA0F-10F1BA70C931}"/>
              </a:ext>
            </a:extLst>
          </p:cNvPr>
          <p:cNvSpPr/>
          <p:nvPr/>
        </p:nvSpPr>
        <p:spPr>
          <a:xfrm>
            <a:off x="2896268" y="2724633"/>
            <a:ext cx="270266" cy="25429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2" name="Freihandform 135">
            <a:extLst>
              <a:ext uri="{FF2B5EF4-FFF2-40B4-BE49-F238E27FC236}">
                <a16:creationId xmlns:a16="http://schemas.microsoft.com/office/drawing/2014/main" id="{D800DF19-AAC8-4F68-9BA4-626349F42B34}"/>
              </a:ext>
            </a:extLst>
          </p:cNvPr>
          <p:cNvSpPr/>
          <p:nvPr/>
        </p:nvSpPr>
        <p:spPr>
          <a:xfrm>
            <a:off x="812860" y="2852259"/>
            <a:ext cx="445930" cy="862885"/>
          </a:xfrm>
          <a:custGeom>
            <a:avLst/>
            <a:gdLst>
              <a:gd name="connsiteX0" fmla="*/ 57849 w 445930"/>
              <a:gd name="connsiteY0" fmla="*/ 862885 h 862885"/>
              <a:gd name="connsiteX1" fmla="*/ 32091 w 445930"/>
              <a:gd name="connsiteY1" fmla="*/ 695460 h 862885"/>
              <a:gd name="connsiteX2" fmla="*/ 444215 w 445930"/>
              <a:gd name="connsiteY2" fmla="*/ 734096 h 862885"/>
              <a:gd name="connsiteX3" fmla="*/ 186638 w 445930"/>
              <a:gd name="connsiteY3" fmla="*/ 257578 h 862885"/>
              <a:gd name="connsiteX4" fmla="*/ 379821 w 445930"/>
              <a:gd name="connsiteY4" fmla="*/ 0 h 86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930" h="862885">
                <a:moveTo>
                  <a:pt x="57849" y="862885"/>
                </a:moveTo>
                <a:cubicBezTo>
                  <a:pt x="12773" y="789905"/>
                  <a:pt x="-32303" y="716925"/>
                  <a:pt x="32091" y="695460"/>
                </a:cubicBezTo>
                <a:cubicBezTo>
                  <a:pt x="96485" y="673995"/>
                  <a:pt x="418457" y="807076"/>
                  <a:pt x="444215" y="734096"/>
                </a:cubicBezTo>
                <a:cubicBezTo>
                  <a:pt x="469973" y="661116"/>
                  <a:pt x="197370" y="379927"/>
                  <a:pt x="186638" y="257578"/>
                </a:cubicBezTo>
                <a:cubicBezTo>
                  <a:pt x="175906" y="135229"/>
                  <a:pt x="277863" y="67614"/>
                  <a:pt x="379821" y="0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136">
            <a:extLst>
              <a:ext uri="{FF2B5EF4-FFF2-40B4-BE49-F238E27FC236}">
                <a16:creationId xmlns:a16="http://schemas.microsoft.com/office/drawing/2014/main" id="{B60EA408-9DAC-4209-AC96-C7083338B81F}"/>
              </a:ext>
            </a:extLst>
          </p:cNvPr>
          <p:cNvSpPr/>
          <p:nvPr/>
        </p:nvSpPr>
        <p:spPr>
          <a:xfrm>
            <a:off x="1501774" y="2787865"/>
            <a:ext cx="785611" cy="927279"/>
          </a:xfrm>
          <a:custGeom>
            <a:avLst/>
            <a:gdLst>
              <a:gd name="connsiteX0" fmla="*/ 0 w 785611"/>
              <a:gd name="connsiteY0" fmla="*/ 0 h 927279"/>
              <a:gd name="connsiteX1" fmla="*/ 206062 w 785611"/>
              <a:gd name="connsiteY1" fmla="*/ 128789 h 927279"/>
              <a:gd name="connsiteX2" fmla="*/ 231820 w 785611"/>
              <a:gd name="connsiteY2" fmla="*/ 721217 h 927279"/>
              <a:gd name="connsiteX3" fmla="*/ 785611 w 785611"/>
              <a:gd name="connsiteY3" fmla="*/ 927279 h 9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611" h="927279">
                <a:moveTo>
                  <a:pt x="0" y="0"/>
                </a:moveTo>
                <a:cubicBezTo>
                  <a:pt x="83712" y="4293"/>
                  <a:pt x="167425" y="8586"/>
                  <a:pt x="206062" y="128789"/>
                </a:cubicBezTo>
                <a:cubicBezTo>
                  <a:pt x="244699" y="248992"/>
                  <a:pt x="135229" y="588135"/>
                  <a:pt x="231820" y="721217"/>
                </a:cubicBezTo>
                <a:cubicBezTo>
                  <a:pt x="328412" y="854299"/>
                  <a:pt x="557011" y="890789"/>
                  <a:pt x="785611" y="927279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ihandform 137">
            <a:extLst>
              <a:ext uri="{FF2B5EF4-FFF2-40B4-BE49-F238E27FC236}">
                <a16:creationId xmlns:a16="http://schemas.microsoft.com/office/drawing/2014/main" id="{CE7E4044-F97C-499D-9C24-4927FA9C25DD}"/>
              </a:ext>
            </a:extLst>
          </p:cNvPr>
          <p:cNvSpPr/>
          <p:nvPr/>
        </p:nvSpPr>
        <p:spPr>
          <a:xfrm>
            <a:off x="2609357" y="3032564"/>
            <a:ext cx="451331" cy="656822"/>
          </a:xfrm>
          <a:custGeom>
            <a:avLst/>
            <a:gdLst>
              <a:gd name="connsiteX0" fmla="*/ 0 w 451331"/>
              <a:gd name="connsiteY0" fmla="*/ 656822 h 656822"/>
              <a:gd name="connsiteX1" fmla="*/ 437882 w 451331"/>
              <a:gd name="connsiteY1" fmla="*/ 592428 h 656822"/>
              <a:gd name="connsiteX2" fmla="*/ 347729 w 451331"/>
              <a:gd name="connsiteY2" fmla="*/ 347729 h 656822"/>
              <a:gd name="connsiteX3" fmla="*/ 437882 w 451331"/>
              <a:gd name="connsiteY3" fmla="*/ 0 h 65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331" h="656822">
                <a:moveTo>
                  <a:pt x="0" y="656822"/>
                </a:moveTo>
                <a:cubicBezTo>
                  <a:pt x="189963" y="650382"/>
                  <a:pt x="379927" y="643943"/>
                  <a:pt x="437882" y="592428"/>
                </a:cubicBezTo>
                <a:cubicBezTo>
                  <a:pt x="495837" y="540913"/>
                  <a:pt x="347729" y="446467"/>
                  <a:pt x="347729" y="347729"/>
                </a:cubicBezTo>
                <a:cubicBezTo>
                  <a:pt x="347729" y="248991"/>
                  <a:pt x="392805" y="124495"/>
                  <a:pt x="437882" y="0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Cloud Callout 54">
            <a:extLst>
              <a:ext uri="{FF2B5EF4-FFF2-40B4-BE49-F238E27FC236}">
                <a16:creationId xmlns:a16="http://schemas.microsoft.com/office/drawing/2014/main" id="{FA3DD695-8D04-4F02-9A9D-53498B76F120}"/>
              </a:ext>
            </a:extLst>
          </p:cNvPr>
          <p:cNvSpPr/>
          <p:nvPr/>
        </p:nvSpPr>
        <p:spPr bwMode="auto">
          <a:xfrm>
            <a:off x="1619672" y="1577609"/>
            <a:ext cx="2114811" cy="994141"/>
          </a:xfrm>
          <a:prstGeom prst="cloudCallout">
            <a:avLst>
              <a:gd name="adj1" fmla="val -38157"/>
              <a:gd name="adj2" fmla="val 106728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IGP Segment</a:t>
            </a:r>
          </a:p>
        </p:txBody>
      </p:sp>
      <p:sp>
        <p:nvSpPr>
          <p:cNvPr id="16" name="Shape 45">
            <a:extLst>
              <a:ext uri="{FF2B5EF4-FFF2-40B4-BE49-F238E27FC236}">
                <a16:creationId xmlns:a16="http://schemas.microsoft.com/office/drawing/2014/main" id="{AD851ADC-02EC-4451-9765-F6C5579EF330}"/>
              </a:ext>
            </a:extLst>
          </p:cNvPr>
          <p:cNvSpPr txBox="1">
            <a:spLocks/>
          </p:cNvSpPr>
          <p:nvPr/>
        </p:nvSpPr>
        <p:spPr>
          <a:xfrm>
            <a:off x="1466445" y="3065006"/>
            <a:ext cx="859977" cy="4450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222250" lvl="1" indent="0">
              <a:buNone/>
            </a:pPr>
            <a:r>
              <a:rPr lang="de-CH" sz="2000" dirty="0">
                <a:solidFill>
                  <a:srgbClr val="00B050"/>
                </a:solidFill>
              </a:rPr>
              <a:t>s2</a:t>
            </a:r>
          </a:p>
        </p:txBody>
      </p:sp>
      <p:sp>
        <p:nvSpPr>
          <p:cNvPr id="17" name="Shape 45">
            <a:extLst>
              <a:ext uri="{FF2B5EF4-FFF2-40B4-BE49-F238E27FC236}">
                <a16:creationId xmlns:a16="http://schemas.microsoft.com/office/drawing/2014/main" id="{39B17A7B-05E5-4C4D-96D8-2A2E43903C0F}"/>
              </a:ext>
            </a:extLst>
          </p:cNvPr>
          <p:cNvSpPr txBox="1">
            <a:spLocks/>
          </p:cNvSpPr>
          <p:nvPr/>
        </p:nvSpPr>
        <p:spPr>
          <a:xfrm>
            <a:off x="505913" y="3128534"/>
            <a:ext cx="859977" cy="4450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222250" lvl="1" indent="0">
              <a:buNone/>
            </a:pPr>
            <a:r>
              <a:rPr lang="de-CH" sz="2000" dirty="0">
                <a:solidFill>
                  <a:srgbClr val="00B050"/>
                </a:solidFill>
              </a:rPr>
              <a:t>s1</a:t>
            </a:r>
          </a:p>
        </p:txBody>
      </p:sp>
      <p:sp>
        <p:nvSpPr>
          <p:cNvPr id="18" name="Shape 45">
            <a:extLst>
              <a:ext uri="{FF2B5EF4-FFF2-40B4-BE49-F238E27FC236}">
                <a16:creationId xmlns:a16="http://schemas.microsoft.com/office/drawing/2014/main" id="{D95C7439-8C47-4406-808A-C21233DBB18C}"/>
              </a:ext>
            </a:extLst>
          </p:cNvPr>
          <p:cNvSpPr txBox="1">
            <a:spLocks/>
          </p:cNvSpPr>
          <p:nvPr/>
        </p:nvSpPr>
        <p:spPr>
          <a:xfrm>
            <a:off x="2874507" y="3283701"/>
            <a:ext cx="859977" cy="4450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222250" lvl="1" indent="0">
              <a:buNone/>
            </a:pPr>
            <a:r>
              <a:rPr lang="de-CH" sz="2000" dirty="0">
                <a:solidFill>
                  <a:srgbClr val="00B050"/>
                </a:solidFill>
              </a:rPr>
              <a:t>s3</a:t>
            </a:r>
          </a:p>
        </p:txBody>
      </p:sp>
      <p:sp>
        <p:nvSpPr>
          <p:cNvPr id="19" name="Shape 42">
            <a:extLst>
              <a:ext uri="{FF2B5EF4-FFF2-40B4-BE49-F238E27FC236}">
                <a16:creationId xmlns:a16="http://schemas.microsoft.com/office/drawing/2014/main" id="{55970B71-1CBB-48B1-8E01-BFFB4E755958}"/>
              </a:ext>
            </a:extLst>
          </p:cNvPr>
          <p:cNvSpPr txBox="1">
            <a:spLocks/>
          </p:cNvSpPr>
          <p:nvPr/>
        </p:nvSpPr>
        <p:spPr>
          <a:xfrm>
            <a:off x="526288" y="3731319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2400" b="0" dirty="0">
                <a:latin typeface="Calibri" panose="020F0502020204030204" pitchFamily="34" charset="0"/>
              </a:rPr>
              <a:t>s</a:t>
            </a:r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0" name="Shape 42">
            <a:extLst>
              <a:ext uri="{FF2B5EF4-FFF2-40B4-BE49-F238E27FC236}">
                <a16:creationId xmlns:a16="http://schemas.microsoft.com/office/drawing/2014/main" id="{56D617EB-BE91-45D2-B4BE-709A38CE8F7D}"/>
              </a:ext>
            </a:extLst>
          </p:cNvPr>
          <p:cNvSpPr txBox="1">
            <a:spLocks/>
          </p:cNvSpPr>
          <p:nvPr/>
        </p:nvSpPr>
        <p:spPr>
          <a:xfrm>
            <a:off x="2707799" y="2739630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2400" b="0" dirty="0">
                <a:latin typeface="Calibri" panose="020F0502020204030204" pitchFamily="34" charset="0"/>
              </a:rPr>
              <a:t>t</a:t>
            </a:r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1" name="Shape 42">
            <a:extLst>
              <a:ext uri="{FF2B5EF4-FFF2-40B4-BE49-F238E27FC236}">
                <a16:creationId xmlns:a16="http://schemas.microsoft.com/office/drawing/2014/main" id="{F069D39E-83FE-48B9-833B-71894A9F91BB}"/>
              </a:ext>
            </a:extLst>
          </p:cNvPr>
          <p:cNvSpPr txBox="1">
            <a:spLocks/>
          </p:cNvSpPr>
          <p:nvPr/>
        </p:nvSpPr>
        <p:spPr>
          <a:xfrm>
            <a:off x="1027276" y="2752407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2000" b="0" dirty="0">
                <a:latin typeface="Calibri" panose="020F0502020204030204" pitchFamily="34" charset="0"/>
              </a:rPr>
              <a:t>w1</a:t>
            </a:r>
            <a:endParaRPr lang="en" sz="20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2" name="Shape 42">
            <a:extLst>
              <a:ext uri="{FF2B5EF4-FFF2-40B4-BE49-F238E27FC236}">
                <a16:creationId xmlns:a16="http://schemas.microsoft.com/office/drawing/2014/main" id="{0B88DED7-4ADB-4F5F-B8CF-E0DDCF673C98}"/>
              </a:ext>
            </a:extLst>
          </p:cNvPr>
          <p:cNvSpPr txBox="1">
            <a:spLocks/>
          </p:cNvSpPr>
          <p:nvPr/>
        </p:nvSpPr>
        <p:spPr>
          <a:xfrm>
            <a:off x="2110941" y="3600547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2000" b="0" dirty="0">
                <a:latin typeface="Calibri" panose="020F0502020204030204" pitchFamily="34" charset="0"/>
              </a:rPr>
              <a:t>w2</a:t>
            </a:r>
            <a:endParaRPr lang="en" sz="20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3" name="Shape 181">
            <a:extLst>
              <a:ext uri="{FF2B5EF4-FFF2-40B4-BE49-F238E27FC236}">
                <a16:creationId xmlns:a16="http://schemas.microsoft.com/office/drawing/2014/main" id="{3E2AB602-D565-40C0-8790-A0A077C45741}"/>
              </a:ext>
            </a:extLst>
          </p:cNvPr>
          <p:cNvSpPr/>
          <p:nvPr/>
        </p:nvSpPr>
        <p:spPr>
          <a:xfrm>
            <a:off x="4926938" y="2855125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24" name="Gerade Verbindung mit Pfeil 47">
            <a:extLst>
              <a:ext uri="{FF2B5EF4-FFF2-40B4-BE49-F238E27FC236}">
                <a16:creationId xmlns:a16="http://schemas.microsoft.com/office/drawing/2014/main" id="{3C760D77-4C13-42E9-B4E0-6CA7E7ED11F3}"/>
              </a:ext>
            </a:extLst>
          </p:cNvPr>
          <p:cNvCxnSpPr/>
          <p:nvPr/>
        </p:nvCxnSpPr>
        <p:spPr>
          <a:xfrm flipV="1">
            <a:off x="5155157" y="2311147"/>
            <a:ext cx="398512" cy="5383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ewitterblitz 1028">
            <a:extLst>
              <a:ext uri="{FF2B5EF4-FFF2-40B4-BE49-F238E27FC236}">
                <a16:creationId xmlns:a16="http://schemas.microsoft.com/office/drawing/2014/main" id="{5C5FE3EF-AE0F-41ED-A1D0-C41D1A111D88}"/>
              </a:ext>
            </a:extLst>
          </p:cNvPr>
          <p:cNvSpPr/>
          <p:nvPr/>
        </p:nvSpPr>
        <p:spPr>
          <a:xfrm>
            <a:off x="4849462" y="2285932"/>
            <a:ext cx="684203" cy="528890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 Verbindung mit Pfeil 47">
            <a:extLst>
              <a:ext uri="{FF2B5EF4-FFF2-40B4-BE49-F238E27FC236}">
                <a16:creationId xmlns:a16="http://schemas.microsoft.com/office/drawing/2014/main" id="{6054D259-213F-4FB8-8A69-6F388561DBB5}"/>
              </a:ext>
            </a:extLst>
          </p:cNvPr>
          <p:cNvCxnSpPr/>
          <p:nvPr/>
        </p:nvCxnSpPr>
        <p:spPr>
          <a:xfrm>
            <a:off x="5191564" y="3278399"/>
            <a:ext cx="152529" cy="5932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181">
            <a:extLst>
              <a:ext uri="{FF2B5EF4-FFF2-40B4-BE49-F238E27FC236}">
                <a16:creationId xmlns:a16="http://schemas.microsoft.com/office/drawing/2014/main" id="{5F3FD4F4-441F-40F4-BF46-44DA73DCD178}"/>
              </a:ext>
            </a:extLst>
          </p:cNvPr>
          <p:cNvSpPr/>
          <p:nvPr/>
        </p:nvSpPr>
        <p:spPr>
          <a:xfrm>
            <a:off x="6795108" y="1600427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8" name="Shape 45">
            <a:extLst>
              <a:ext uri="{FF2B5EF4-FFF2-40B4-BE49-F238E27FC236}">
                <a16:creationId xmlns:a16="http://schemas.microsoft.com/office/drawing/2014/main" id="{9BA54679-5B3F-44A5-9679-3A00AB29E3AF}"/>
              </a:ext>
            </a:extLst>
          </p:cNvPr>
          <p:cNvSpPr txBox="1">
            <a:spLocks/>
          </p:cNvSpPr>
          <p:nvPr/>
        </p:nvSpPr>
        <p:spPr>
          <a:xfrm>
            <a:off x="4751214" y="2763860"/>
            <a:ext cx="658524" cy="792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222250" lvl="1" indent="0">
              <a:buNone/>
            </a:pPr>
            <a:r>
              <a:rPr lang="de-CH" sz="24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9" name="Shape 45">
            <a:extLst>
              <a:ext uri="{FF2B5EF4-FFF2-40B4-BE49-F238E27FC236}">
                <a16:creationId xmlns:a16="http://schemas.microsoft.com/office/drawing/2014/main" id="{E2542395-CFB9-41E8-AA53-ECF4B29E2B4F}"/>
              </a:ext>
            </a:extLst>
          </p:cNvPr>
          <p:cNvSpPr txBox="1">
            <a:spLocks/>
          </p:cNvSpPr>
          <p:nvPr/>
        </p:nvSpPr>
        <p:spPr>
          <a:xfrm>
            <a:off x="6635888" y="1519059"/>
            <a:ext cx="658524" cy="792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222250" lvl="1" indent="0">
              <a:buNone/>
            </a:pPr>
            <a:r>
              <a:rPr lang="de-CH" sz="24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" name="Shape 181">
            <a:extLst>
              <a:ext uri="{FF2B5EF4-FFF2-40B4-BE49-F238E27FC236}">
                <a16:creationId xmlns:a16="http://schemas.microsoft.com/office/drawing/2014/main" id="{24BC979B-44AE-404F-AB43-54D124207768}"/>
              </a:ext>
            </a:extLst>
          </p:cNvPr>
          <p:cNvSpPr/>
          <p:nvPr/>
        </p:nvSpPr>
        <p:spPr>
          <a:xfrm>
            <a:off x="7124370" y="3730182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31" name="Shape 45">
            <a:extLst>
              <a:ext uri="{FF2B5EF4-FFF2-40B4-BE49-F238E27FC236}">
                <a16:creationId xmlns:a16="http://schemas.microsoft.com/office/drawing/2014/main" id="{DF347B0B-033A-41F4-B39E-2A4454336F9D}"/>
              </a:ext>
            </a:extLst>
          </p:cNvPr>
          <p:cNvSpPr txBox="1">
            <a:spLocks/>
          </p:cNvSpPr>
          <p:nvPr/>
        </p:nvSpPr>
        <p:spPr>
          <a:xfrm>
            <a:off x="6942563" y="3648814"/>
            <a:ext cx="658524" cy="792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222250" lvl="1" indent="0">
              <a:buNone/>
            </a:pPr>
            <a:r>
              <a:rPr lang="de-CH" sz="2400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32" name="Freihandform 2">
            <a:extLst>
              <a:ext uri="{FF2B5EF4-FFF2-40B4-BE49-F238E27FC236}">
                <a16:creationId xmlns:a16="http://schemas.microsoft.com/office/drawing/2014/main" id="{0F734244-1007-4DEC-ABEB-0313DAE47792}"/>
              </a:ext>
            </a:extLst>
          </p:cNvPr>
          <p:cNvSpPr/>
          <p:nvPr/>
        </p:nvSpPr>
        <p:spPr>
          <a:xfrm>
            <a:off x="5535360" y="1734993"/>
            <a:ext cx="1228299" cy="714563"/>
          </a:xfrm>
          <a:custGeom>
            <a:avLst/>
            <a:gdLst>
              <a:gd name="connsiteX0" fmla="*/ 0 w 1228299"/>
              <a:gd name="connsiteY0" fmla="*/ 614982 h 714563"/>
              <a:gd name="connsiteX1" fmla="*/ 518615 w 1228299"/>
              <a:gd name="connsiteY1" fmla="*/ 669573 h 714563"/>
              <a:gd name="connsiteX2" fmla="*/ 696036 w 1228299"/>
              <a:gd name="connsiteY2" fmla="*/ 41776 h 714563"/>
              <a:gd name="connsiteX3" fmla="*/ 1228299 w 1228299"/>
              <a:gd name="connsiteY3" fmla="*/ 110015 h 7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299" h="714563">
                <a:moveTo>
                  <a:pt x="0" y="614982"/>
                </a:moveTo>
                <a:cubicBezTo>
                  <a:pt x="201304" y="690044"/>
                  <a:pt x="402609" y="765107"/>
                  <a:pt x="518615" y="669573"/>
                </a:cubicBezTo>
                <a:cubicBezTo>
                  <a:pt x="634621" y="574039"/>
                  <a:pt x="577755" y="135036"/>
                  <a:pt x="696036" y="41776"/>
                </a:cubicBezTo>
                <a:cubicBezTo>
                  <a:pt x="814317" y="-51484"/>
                  <a:pt x="1021308" y="29265"/>
                  <a:pt x="1228299" y="110015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Freihandform 3">
            <a:extLst>
              <a:ext uri="{FF2B5EF4-FFF2-40B4-BE49-F238E27FC236}">
                <a16:creationId xmlns:a16="http://schemas.microsoft.com/office/drawing/2014/main" id="{CF3D7908-0D5C-4E53-87A2-CD7F08C8485B}"/>
              </a:ext>
            </a:extLst>
          </p:cNvPr>
          <p:cNvSpPr/>
          <p:nvPr/>
        </p:nvSpPr>
        <p:spPr>
          <a:xfrm>
            <a:off x="5371587" y="3851229"/>
            <a:ext cx="2016557" cy="883528"/>
          </a:xfrm>
          <a:custGeom>
            <a:avLst/>
            <a:gdLst>
              <a:gd name="connsiteX0" fmla="*/ 0 w 2016557"/>
              <a:gd name="connsiteY0" fmla="*/ 0 h 883528"/>
              <a:gd name="connsiteX1" fmla="*/ 532263 w 2016557"/>
              <a:gd name="connsiteY1" fmla="*/ 777923 h 883528"/>
              <a:gd name="connsiteX2" fmla="*/ 1842448 w 2016557"/>
              <a:gd name="connsiteY2" fmla="*/ 832514 h 883528"/>
              <a:gd name="connsiteX3" fmla="*/ 1965278 w 2016557"/>
              <a:gd name="connsiteY3" fmla="*/ 368490 h 88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6557" h="883528">
                <a:moveTo>
                  <a:pt x="0" y="0"/>
                </a:moveTo>
                <a:cubicBezTo>
                  <a:pt x="112594" y="319585"/>
                  <a:pt x="225188" y="639171"/>
                  <a:pt x="532263" y="777923"/>
                </a:cubicBezTo>
                <a:cubicBezTo>
                  <a:pt x="839338" y="916675"/>
                  <a:pt x="1603612" y="900753"/>
                  <a:pt x="1842448" y="832514"/>
                </a:cubicBezTo>
                <a:cubicBezTo>
                  <a:pt x="2081284" y="764275"/>
                  <a:pt x="2023281" y="566382"/>
                  <a:pt x="1965278" y="36849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Freihandform 4">
            <a:extLst>
              <a:ext uri="{FF2B5EF4-FFF2-40B4-BE49-F238E27FC236}">
                <a16:creationId xmlns:a16="http://schemas.microsoft.com/office/drawing/2014/main" id="{CDB771E3-FC86-44D1-B3D2-C8FCE6F1697C}"/>
              </a:ext>
            </a:extLst>
          </p:cNvPr>
          <p:cNvSpPr/>
          <p:nvPr/>
        </p:nvSpPr>
        <p:spPr>
          <a:xfrm>
            <a:off x="7091205" y="2077020"/>
            <a:ext cx="567182" cy="1610436"/>
          </a:xfrm>
          <a:custGeom>
            <a:avLst/>
            <a:gdLst>
              <a:gd name="connsiteX0" fmla="*/ 272955 w 567182"/>
              <a:gd name="connsiteY0" fmla="*/ 1610436 h 1610436"/>
              <a:gd name="connsiteX1" fmla="*/ 559558 w 567182"/>
              <a:gd name="connsiteY1" fmla="*/ 859809 h 1610436"/>
              <a:gd name="connsiteX2" fmla="*/ 0 w 567182"/>
              <a:gd name="connsiteY2" fmla="*/ 0 h 161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7182" h="1610436">
                <a:moveTo>
                  <a:pt x="272955" y="1610436"/>
                </a:moveTo>
                <a:cubicBezTo>
                  <a:pt x="439003" y="1369325"/>
                  <a:pt x="605051" y="1128215"/>
                  <a:pt x="559558" y="859809"/>
                </a:cubicBezTo>
                <a:cubicBezTo>
                  <a:pt x="514065" y="591403"/>
                  <a:pt x="257032" y="29570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Shape 45">
            <a:extLst>
              <a:ext uri="{FF2B5EF4-FFF2-40B4-BE49-F238E27FC236}">
                <a16:creationId xmlns:a16="http://schemas.microsoft.com/office/drawing/2014/main" id="{E55C1B03-69C9-4221-B38B-6763356030BE}"/>
              </a:ext>
            </a:extLst>
          </p:cNvPr>
          <p:cNvSpPr txBox="1">
            <a:spLocks/>
          </p:cNvSpPr>
          <p:nvPr/>
        </p:nvSpPr>
        <p:spPr>
          <a:xfrm>
            <a:off x="5379389" y="1686537"/>
            <a:ext cx="773161" cy="792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222250" lvl="1" indent="0">
              <a:buNone/>
            </a:pPr>
            <a:r>
              <a:rPr lang="de-CH" dirty="0">
                <a:solidFill>
                  <a:schemeClr val="tx1"/>
                </a:solidFill>
              </a:rPr>
              <a:t>s1</a:t>
            </a:r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36" name="Shape 45">
            <a:extLst>
              <a:ext uri="{FF2B5EF4-FFF2-40B4-BE49-F238E27FC236}">
                <a16:creationId xmlns:a16="http://schemas.microsoft.com/office/drawing/2014/main" id="{EA95C28E-9AEC-4DDC-8275-09A4A66D1A46}"/>
              </a:ext>
            </a:extLst>
          </p:cNvPr>
          <p:cNvSpPr txBox="1">
            <a:spLocks/>
          </p:cNvSpPr>
          <p:nvPr/>
        </p:nvSpPr>
        <p:spPr>
          <a:xfrm>
            <a:off x="7361148" y="2185377"/>
            <a:ext cx="773161" cy="792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222250" lvl="1" indent="0">
              <a:buNone/>
            </a:pPr>
            <a:r>
              <a:rPr lang="de-CH" dirty="0">
                <a:solidFill>
                  <a:schemeClr val="tx1"/>
                </a:solidFill>
              </a:rPr>
              <a:t>s3</a:t>
            </a:r>
            <a:endParaRPr lang="de-CH" sz="2000" dirty="0">
              <a:solidFill>
                <a:schemeClr val="tx1"/>
              </a:solidFill>
            </a:endParaRPr>
          </a:p>
        </p:txBody>
      </p:sp>
      <p:pic>
        <p:nvPicPr>
          <p:cNvPr id="37" name="Picture 2" descr="Image result for packet transparent clipart">
            <a:extLst>
              <a:ext uri="{FF2B5EF4-FFF2-40B4-BE49-F238E27FC236}">
                <a16:creationId xmlns:a16="http://schemas.microsoft.com/office/drawing/2014/main" id="{70BA043B-1ADB-4BA1-91F4-AE21FBAA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040" y="4234906"/>
            <a:ext cx="809625" cy="84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loud Callout 54">
            <a:extLst>
              <a:ext uri="{FF2B5EF4-FFF2-40B4-BE49-F238E27FC236}">
                <a16:creationId xmlns:a16="http://schemas.microsoft.com/office/drawing/2014/main" id="{7FD6CF7A-B033-4B22-B860-6E7A8DC31A0E}"/>
              </a:ext>
            </a:extLst>
          </p:cNvPr>
          <p:cNvSpPr/>
          <p:nvPr/>
        </p:nvSpPr>
        <p:spPr bwMode="auto">
          <a:xfrm>
            <a:off x="4518648" y="1200514"/>
            <a:ext cx="1123656" cy="473416"/>
          </a:xfrm>
          <a:prstGeom prst="cloudCallout">
            <a:avLst>
              <a:gd name="adj1" fmla="val 44374"/>
              <a:gd name="adj2" fmla="val 68009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IGP</a:t>
            </a:r>
            <a:endParaRPr lang="en-US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Cloud Callout 54">
            <a:extLst>
              <a:ext uri="{FF2B5EF4-FFF2-40B4-BE49-F238E27FC236}">
                <a16:creationId xmlns:a16="http://schemas.microsoft.com/office/drawing/2014/main" id="{EEE1F2DB-5C49-432B-B212-44B028905293}"/>
              </a:ext>
            </a:extLst>
          </p:cNvPr>
          <p:cNvSpPr/>
          <p:nvPr/>
        </p:nvSpPr>
        <p:spPr bwMode="auto">
          <a:xfrm>
            <a:off x="6229314" y="2647489"/>
            <a:ext cx="1123656" cy="473416"/>
          </a:xfrm>
          <a:prstGeom prst="cloudCallout">
            <a:avLst>
              <a:gd name="adj1" fmla="val 41945"/>
              <a:gd name="adj2" fmla="val -93429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IGP</a:t>
            </a:r>
            <a:endParaRPr lang="en-US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Cloud Callout 54">
            <a:extLst>
              <a:ext uri="{FF2B5EF4-FFF2-40B4-BE49-F238E27FC236}">
                <a16:creationId xmlns:a16="http://schemas.microsoft.com/office/drawing/2014/main" id="{47FFFE8B-12B0-4A76-9611-0D5B5FDB58E5}"/>
              </a:ext>
            </a:extLst>
          </p:cNvPr>
          <p:cNvSpPr/>
          <p:nvPr/>
        </p:nvSpPr>
        <p:spPr bwMode="auto">
          <a:xfrm>
            <a:off x="5642304" y="3925522"/>
            <a:ext cx="1123656" cy="473416"/>
          </a:xfrm>
          <a:prstGeom prst="cloudCallout">
            <a:avLst>
              <a:gd name="adj1" fmla="val 24941"/>
              <a:gd name="adj2" fmla="val 93954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IGP</a:t>
            </a:r>
            <a:endParaRPr lang="en-US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Shape 45">
            <a:extLst>
              <a:ext uri="{FF2B5EF4-FFF2-40B4-BE49-F238E27FC236}">
                <a16:creationId xmlns:a16="http://schemas.microsoft.com/office/drawing/2014/main" id="{E484ABD6-C9BA-4437-99EF-067F2596B9E2}"/>
              </a:ext>
            </a:extLst>
          </p:cNvPr>
          <p:cNvSpPr txBox="1">
            <a:spLocks/>
          </p:cNvSpPr>
          <p:nvPr/>
        </p:nvSpPr>
        <p:spPr>
          <a:xfrm>
            <a:off x="4724040" y="4400241"/>
            <a:ext cx="917228" cy="792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222250" lvl="1" indent="0">
              <a:buNone/>
            </a:pPr>
            <a:r>
              <a:rPr lang="de-CH" dirty="0" err="1">
                <a:solidFill>
                  <a:schemeClr val="tx1"/>
                </a:solidFill>
              </a:rPr>
              <a:t>wt</a:t>
            </a:r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42" name="Cloud Callout 54">
            <a:extLst>
              <a:ext uri="{FF2B5EF4-FFF2-40B4-BE49-F238E27FC236}">
                <a16:creationId xmlns:a16="http://schemas.microsoft.com/office/drawing/2014/main" id="{B16A7256-8168-4B16-B6D2-4C26B75729E1}"/>
              </a:ext>
            </a:extLst>
          </p:cNvPr>
          <p:cNvSpPr/>
          <p:nvPr/>
        </p:nvSpPr>
        <p:spPr bwMode="auto">
          <a:xfrm>
            <a:off x="7415638" y="4356275"/>
            <a:ext cx="1123656" cy="473416"/>
          </a:xfrm>
          <a:prstGeom prst="cloudCallout">
            <a:avLst>
              <a:gd name="adj1" fmla="val -34574"/>
              <a:gd name="adj2" fmla="val -64602"/>
            </a:avLst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pop</a:t>
            </a:r>
            <a:endParaRPr lang="en-US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3" name="Picture 2" descr="Image result for packet transparent clipart">
            <a:extLst>
              <a:ext uri="{FF2B5EF4-FFF2-40B4-BE49-F238E27FC236}">
                <a16:creationId xmlns:a16="http://schemas.microsoft.com/office/drawing/2014/main" id="{FDB92FC3-63C3-48E6-8B4B-20A170151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932" y="2717020"/>
            <a:ext cx="809625" cy="84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Shape 45">
            <a:extLst>
              <a:ext uri="{FF2B5EF4-FFF2-40B4-BE49-F238E27FC236}">
                <a16:creationId xmlns:a16="http://schemas.microsoft.com/office/drawing/2014/main" id="{81DD4725-BA83-45E4-9980-782F1C6DF0B3}"/>
              </a:ext>
            </a:extLst>
          </p:cNvPr>
          <p:cNvSpPr txBox="1">
            <a:spLocks/>
          </p:cNvSpPr>
          <p:nvPr/>
        </p:nvSpPr>
        <p:spPr>
          <a:xfrm>
            <a:off x="7833011" y="2895368"/>
            <a:ext cx="917228" cy="792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222250" lvl="1" indent="0">
              <a:buNone/>
            </a:pPr>
            <a:r>
              <a:rPr lang="de-CH" dirty="0">
                <a:solidFill>
                  <a:schemeClr val="tx1"/>
                </a:solidFill>
              </a:rPr>
              <a:t>t</a:t>
            </a:r>
            <a:endParaRPr lang="de-CH" sz="2000" dirty="0">
              <a:solidFill>
                <a:schemeClr val="tx1"/>
              </a:solidFill>
            </a:endParaRPr>
          </a:p>
        </p:txBody>
      </p:sp>
      <p:pic>
        <p:nvPicPr>
          <p:cNvPr id="45" name="Picture 2" descr="Image result for packet transparent clipart">
            <a:extLst>
              <a:ext uri="{FF2B5EF4-FFF2-40B4-BE49-F238E27FC236}">
                <a16:creationId xmlns:a16="http://schemas.microsoft.com/office/drawing/2014/main" id="{EF4268FC-01F9-4436-9A4C-8B0D9C9E3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01" y="915598"/>
            <a:ext cx="809625" cy="84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hape 45">
            <a:extLst>
              <a:ext uri="{FF2B5EF4-FFF2-40B4-BE49-F238E27FC236}">
                <a16:creationId xmlns:a16="http://schemas.microsoft.com/office/drawing/2014/main" id="{C85BB8FD-49C1-47A6-AB2B-A9B81A373634}"/>
              </a:ext>
            </a:extLst>
          </p:cNvPr>
          <p:cNvSpPr txBox="1">
            <a:spLocks/>
          </p:cNvSpPr>
          <p:nvPr/>
        </p:nvSpPr>
        <p:spPr>
          <a:xfrm>
            <a:off x="5877880" y="1093946"/>
            <a:ext cx="917228" cy="792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222250" lvl="1" indent="0">
              <a:buNone/>
            </a:pPr>
            <a:r>
              <a:rPr lang="de-CH" dirty="0">
                <a:solidFill>
                  <a:schemeClr val="tx1"/>
                </a:solidFill>
              </a:rPr>
              <a:t>t</a:t>
            </a:r>
            <a:endParaRPr lang="de-CH" sz="2000" dirty="0">
              <a:solidFill>
                <a:schemeClr val="tx1"/>
              </a:solidFill>
            </a:endParaRPr>
          </a:p>
        </p:txBody>
      </p:sp>
      <p:sp>
        <p:nvSpPr>
          <p:cNvPr id="47" name="Shape 45">
            <a:extLst>
              <a:ext uri="{FF2B5EF4-FFF2-40B4-BE49-F238E27FC236}">
                <a16:creationId xmlns:a16="http://schemas.microsoft.com/office/drawing/2014/main" id="{FC30B2AC-BDB2-4C1A-91F8-723141259D4A}"/>
              </a:ext>
            </a:extLst>
          </p:cNvPr>
          <p:cNvSpPr txBox="1">
            <a:spLocks/>
          </p:cNvSpPr>
          <p:nvPr/>
        </p:nvSpPr>
        <p:spPr>
          <a:xfrm>
            <a:off x="5194546" y="2374668"/>
            <a:ext cx="779631" cy="792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222250" lvl="1" indent="0">
              <a:buNone/>
            </a:pPr>
            <a:r>
              <a:rPr lang="de-CH" dirty="0">
                <a:solidFill>
                  <a:srgbClr val="FF0000"/>
                </a:solidFill>
              </a:rPr>
              <a:t>L</a:t>
            </a:r>
            <a:endParaRPr lang="de-CH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51157"/>
      </p:ext>
    </p:extLst>
  </p:cSld>
  <p:clrMapOvr>
    <a:masterClrMapping/>
  </p:clrMapOvr>
  <p:transition spd="slow">
    <p:cut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17439" y="162262"/>
            <a:ext cx="8229600" cy="857250"/>
          </a:xfrm>
        </p:spPr>
        <p:txBody>
          <a:bodyPr>
            <a:normAutofit/>
          </a:bodyPr>
          <a:lstStyle/>
          <a:p>
            <a:r>
              <a:rPr lang="en-AT" dirty="0"/>
              <a:t>W</a:t>
            </a:r>
            <a:r>
              <a:rPr lang="de-DE" dirty="0"/>
              <a:t>h</a:t>
            </a:r>
            <a:r>
              <a:rPr lang="en-AT" dirty="0"/>
              <a:t>a</a:t>
            </a:r>
            <a:r>
              <a:rPr lang="de-DE" dirty="0"/>
              <a:t>t</a:t>
            </a:r>
            <a:r>
              <a:rPr lang="en-AT" dirty="0"/>
              <a:t> </a:t>
            </a:r>
            <a:r>
              <a:rPr lang="de-DE" dirty="0"/>
              <a:t>A</a:t>
            </a:r>
            <a:r>
              <a:rPr lang="en-AT" dirty="0"/>
              <a:t>b</a:t>
            </a:r>
            <a:r>
              <a:rPr lang="de-DE" dirty="0"/>
              <a:t>o</a:t>
            </a:r>
            <a:r>
              <a:rPr lang="en-AT" dirty="0"/>
              <a:t>u</a:t>
            </a:r>
            <a:r>
              <a:rPr lang="de-DE" dirty="0"/>
              <a:t>t</a:t>
            </a:r>
            <a:r>
              <a:rPr lang="en-AT" dirty="0"/>
              <a:t> Segment Routing?</a:t>
            </a:r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EEB475-8735-4C66-905E-07DDBE51C4E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lang="de-DE" sz="20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Shape 45">
            <a:extLst>
              <a:ext uri="{FF2B5EF4-FFF2-40B4-BE49-F238E27FC236}">
                <a16:creationId xmlns:a16="http://schemas.microsoft.com/office/drawing/2014/main" id="{8EDAF253-7CED-4BD8-A938-9A2F9637E7EE}"/>
              </a:ext>
            </a:extLst>
          </p:cNvPr>
          <p:cNvSpPr txBox="1">
            <a:spLocks/>
          </p:cNvSpPr>
          <p:nvPr/>
        </p:nvSpPr>
        <p:spPr>
          <a:xfrm>
            <a:off x="300772" y="1079649"/>
            <a:ext cx="8363380" cy="35446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400050" lvl="1"/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DE" sz="2200" dirty="0" err="1">
                <a:solidFill>
                  <a:schemeClr val="tx1"/>
                </a:solidFill>
              </a:rPr>
              <a:t>We</a:t>
            </a:r>
            <a:r>
              <a:rPr lang="de-DE" sz="2200" dirty="0">
                <a:solidFill>
                  <a:schemeClr val="tx1"/>
                </a:solidFill>
              </a:rPr>
              <a:t> </a:t>
            </a:r>
            <a:r>
              <a:rPr lang="de-DE" sz="2200" dirty="0" err="1">
                <a:solidFill>
                  <a:schemeClr val="tx1"/>
                </a:solidFill>
              </a:rPr>
              <a:t>need</a:t>
            </a:r>
            <a:r>
              <a:rPr lang="de-DE" sz="2200" dirty="0">
                <a:solidFill>
                  <a:schemeClr val="tx1"/>
                </a:solidFill>
              </a:rPr>
              <a:t> </a:t>
            </a:r>
            <a:r>
              <a:rPr lang="de-DE" sz="2200" dirty="0" err="1">
                <a:solidFill>
                  <a:schemeClr val="tx1"/>
                </a:solidFill>
              </a:rPr>
              <a:t>two</a:t>
            </a:r>
            <a:r>
              <a:rPr lang="de-DE" sz="2200" dirty="0">
                <a:solidFill>
                  <a:schemeClr val="tx1"/>
                </a:solidFill>
              </a:rPr>
              <a:t> </a:t>
            </a:r>
            <a:r>
              <a:rPr lang="de-DE" sz="2200" dirty="0" err="1">
                <a:solidFill>
                  <a:schemeClr val="tx1"/>
                </a:solidFill>
              </a:rPr>
              <a:t>definitions</a:t>
            </a:r>
            <a:r>
              <a:rPr lang="de-DE" sz="2200" dirty="0">
                <a:solidFill>
                  <a:schemeClr val="tx1"/>
                </a:solidFill>
              </a:rPr>
              <a:t>: </a:t>
            </a:r>
          </a:p>
          <a:p>
            <a:pPr marL="800100" lvl="2"/>
            <a:r>
              <a:rPr lang="en-US" sz="18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P-Space</a:t>
            </a:r>
            <a:r>
              <a:rPr lang="en-US" sz="1800" dirty="0"/>
              <a:t>: the nodes whose shortest path from S </a:t>
            </a:r>
            <a:r>
              <a:rPr lang="en-US" sz="1800" dirty="0">
                <a:solidFill>
                  <a:srgbClr val="C00000"/>
                </a:solidFill>
              </a:rPr>
              <a:t>does not use L</a:t>
            </a:r>
          </a:p>
          <a:p>
            <a:pPr marL="800100" lvl="2"/>
            <a:r>
              <a:rPr lang="en-US" sz="18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Q-Space</a:t>
            </a:r>
            <a:r>
              <a:rPr lang="en-US" sz="1800" dirty="0"/>
              <a:t>: the nodes whose shortest path to T </a:t>
            </a:r>
            <a:r>
              <a:rPr lang="en-US" sz="1800" dirty="0">
                <a:solidFill>
                  <a:srgbClr val="C00000"/>
                </a:solidFill>
              </a:rPr>
              <a:t>does not use L</a:t>
            </a:r>
            <a:endParaRPr lang="de-DE" sz="1800" dirty="0">
              <a:solidFill>
                <a:srgbClr val="C00000"/>
              </a:solidFill>
            </a:endParaRPr>
          </a:p>
          <a:p>
            <a:pPr marL="663575" lvl="2" indent="0">
              <a:buNone/>
            </a:pPr>
            <a:endParaRPr lang="de-DE" sz="1800" dirty="0">
              <a:solidFill>
                <a:srgbClr val="FF0000"/>
              </a:solidFill>
            </a:endParaRPr>
          </a:p>
          <a:p>
            <a:pPr marL="400050" lvl="1"/>
            <a:endParaRPr lang="de-DE" sz="2200" dirty="0">
              <a:solidFill>
                <a:srgbClr val="FF0000"/>
              </a:solidFill>
            </a:endParaRPr>
          </a:p>
          <a:p>
            <a:pPr marL="400050" lvl="1"/>
            <a:endParaRPr lang="de-DE" sz="2200" dirty="0">
              <a:solidFill>
                <a:srgbClr val="FF0000"/>
              </a:solidFill>
            </a:endParaRPr>
          </a:p>
          <a:p>
            <a:pPr marL="400050" lvl="1"/>
            <a:endParaRPr lang="de-DE" sz="2200" dirty="0">
              <a:solidFill>
                <a:schemeClr val="tx1"/>
              </a:solidFill>
            </a:endParaRPr>
          </a:p>
          <a:p>
            <a:pPr marL="222250" lvl="1" indent="0">
              <a:buNone/>
            </a:pPr>
            <a:endParaRPr lang="de-DE" sz="2200" dirty="0">
              <a:solidFill>
                <a:schemeClr val="tx1"/>
              </a:solidFill>
            </a:endParaRPr>
          </a:p>
        </p:txBody>
      </p:sp>
      <p:grpSp>
        <p:nvGrpSpPr>
          <p:cNvPr id="24" name="Group">
            <a:extLst>
              <a:ext uri="{FF2B5EF4-FFF2-40B4-BE49-F238E27FC236}">
                <a16:creationId xmlns:a16="http://schemas.microsoft.com/office/drawing/2014/main" id="{84DF33AD-52A3-4183-9E2B-9D98214DCCE9}"/>
              </a:ext>
            </a:extLst>
          </p:cNvPr>
          <p:cNvGrpSpPr/>
          <p:nvPr/>
        </p:nvGrpSpPr>
        <p:grpSpPr>
          <a:xfrm>
            <a:off x="1763688" y="2416682"/>
            <a:ext cx="2601265" cy="1655470"/>
            <a:chOff x="0" y="0"/>
            <a:chExt cx="3699575" cy="2354445"/>
          </a:xfrm>
        </p:grpSpPr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702B950E-66C7-458E-980B-CC53C70E6F3A}"/>
                </a:ext>
              </a:extLst>
            </p:cNvPr>
            <p:cNvSpPr/>
            <p:nvPr/>
          </p:nvSpPr>
          <p:spPr>
            <a:xfrm>
              <a:off x="0" y="0"/>
              <a:ext cx="3699575" cy="235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480" extrusionOk="0">
                  <a:moveTo>
                    <a:pt x="0" y="10299"/>
                  </a:moveTo>
                  <a:cubicBezTo>
                    <a:pt x="3190" y="8194"/>
                    <a:pt x="6432" y="6290"/>
                    <a:pt x="9718" y="4589"/>
                  </a:cubicBezTo>
                  <a:cubicBezTo>
                    <a:pt x="13097" y="2841"/>
                    <a:pt x="16519" y="1310"/>
                    <a:pt x="19977" y="0"/>
                  </a:cubicBezTo>
                  <a:cubicBezTo>
                    <a:pt x="21130" y="3324"/>
                    <a:pt x="21600" y="7130"/>
                    <a:pt x="21323" y="10893"/>
                  </a:cubicBezTo>
                  <a:cubicBezTo>
                    <a:pt x="21060" y="14472"/>
                    <a:pt x="20131" y="17848"/>
                    <a:pt x="18654" y="20597"/>
                  </a:cubicBezTo>
                  <a:cubicBezTo>
                    <a:pt x="15729" y="21320"/>
                    <a:pt x="12765" y="21600"/>
                    <a:pt x="9806" y="21434"/>
                  </a:cubicBezTo>
                  <a:cubicBezTo>
                    <a:pt x="6825" y="21267"/>
                    <a:pt x="3862" y="20648"/>
                    <a:pt x="957" y="19587"/>
                  </a:cubicBezTo>
                  <a:lnTo>
                    <a:pt x="0" y="10299"/>
                  </a:lnTo>
                  <a:close/>
                </a:path>
              </a:pathLst>
            </a:custGeom>
            <a:solidFill>
              <a:schemeClr val="accent4">
                <a:hueOff val="366961"/>
                <a:satOff val="4172"/>
                <a:lumOff val="11129"/>
                <a:alpha val="4620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26" name="P-Space">
              <a:extLst>
                <a:ext uri="{FF2B5EF4-FFF2-40B4-BE49-F238E27FC236}">
                  <a16:creationId xmlns:a16="http://schemas.microsoft.com/office/drawing/2014/main" id="{5DEF7375-DF3A-4248-BE38-DC00C3E73620}"/>
                </a:ext>
              </a:extLst>
            </p:cNvPr>
            <p:cNvSpPr txBox="1"/>
            <p:nvPr/>
          </p:nvSpPr>
          <p:spPr>
            <a:xfrm rot="20867999">
              <a:off x="680526" y="157451"/>
              <a:ext cx="1187790" cy="441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200"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</a:defRPr>
              </a:lvl1pPr>
            </a:lstStyle>
            <a:p>
              <a:r>
                <a:rPr sz="1547"/>
                <a:t>P-Space</a:t>
              </a:r>
            </a:p>
          </p:txBody>
        </p:sp>
      </p:grpSp>
      <p:sp>
        <p:nvSpPr>
          <p:cNvPr id="27" name="S">
            <a:extLst>
              <a:ext uri="{FF2B5EF4-FFF2-40B4-BE49-F238E27FC236}">
                <a16:creationId xmlns:a16="http://schemas.microsoft.com/office/drawing/2014/main" id="{CB2BAD86-7BFB-445C-AE6B-B85BD0782DAC}"/>
              </a:ext>
            </a:extLst>
          </p:cNvPr>
          <p:cNvSpPr/>
          <p:nvPr/>
        </p:nvSpPr>
        <p:spPr>
          <a:xfrm>
            <a:off x="1827985" y="3214726"/>
            <a:ext cx="457490" cy="45749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547" dirty="0"/>
              <a:t>S</a:t>
            </a:r>
          </a:p>
        </p:txBody>
      </p:sp>
      <p:sp>
        <p:nvSpPr>
          <p:cNvPr id="28" name="T">
            <a:extLst>
              <a:ext uri="{FF2B5EF4-FFF2-40B4-BE49-F238E27FC236}">
                <a16:creationId xmlns:a16="http://schemas.microsoft.com/office/drawing/2014/main" id="{FE6B8C67-9FBD-4A85-B60B-EC26CF128652}"/>
              </a:ext>
            </a:extLst>
          </p:cNvPr>
          <p:cNvSpPr/>
          <p:nvPr/>
        </p:nvSpPr>
        <p:spPr>
          <a:xfrm>
            <a:off x="6123165" y="3214726"/>
            <a:ext cx="457490" cy="45749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547"/>
              <a:t>T</a:t>
            </a:r>
          </a:p>
        </p:txBody>
      </p:sp>
      <p:sp>
        <p:nvSpPr>
          <p:cNvPr id="29" name="W">
            <a:extLst>
              <a:ext uri="{FF2B5EF4-FFF2-40B4-BE49-F238E27FC236}">
                <a16:creationId xmlns:a16="http://schemas.microsoft.com/office/drawing/2014/main" id="{F5F3B7E0-0428-4D97-AC1F-46B22ADD287E}"/>
              </a:ext>
            </a:extLst>
          </p:cNvPr>
          <p:cNvSpPr/>
          <p:nvPr/>
        </p:nvSpPr>
        <p:spPr>
          <a:xfrm>
            <a:off x="3801446" y="2759312"/>
            <a:ext cx="457490" cy="45749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endParaRPr sz="1547" dirty="0"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DB0B52F5-A35A-4430-B5F6-C7FD9D013303}"/>
              </a:ext>
            </a:extLst>
          </p:cNvPr>
          <p:cNvSpPr/>
          <p:nvPr/>
        </p:nvSpPr>
        <p:spPr>
          <a:xfrm rot="30608">
            <a:off x="2642677" y="3604036"/>
            <a:ext cx="3594760" cy="345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14" extrusionOk="0">
                <a:moveTo>
                  <a:pt x="0" y="12169"/>
                </a:moveTo>
                <a:cubicBezTo>
                  <a:pt x="442" y="13688"/>
                  <a:pt x="899" y="14769"/>
                  <a:pt x="1363" y="15396"/>
                </a:cubicBezTo>
                <a:cubicBezTo>
                  <a:pt x="1634" y="15762"/>
                  <a:pt x="1916" y="15959"/>
                  <a:pt x="2169" y="14933"/>
                </a:cubicBezTo>
                <a:cubicBezTo>
                  <a:pt x="2381" y="14077"/>
                  <a:pt x="2543" y="12442"/>
                  <a:pt x="2749" y="11480"/>
                </a:cubicBezTo>
                <a:cubicBezTo>
                  <a:pt x="3655" y="7244"/>
                  <a:pt x="4651" y="15893"/>
                  <a:pt x="5612" y="13520"/>
                </a:cubicBezTo>
                <a:cubicBezTo>
                  <a:pt x="5908" y="12789"/>
                  <a:pt x="6125" y="11108"/>
                  <a:pt x="6421" y="10347"/>
                </a:cubicBezTo>
                <a:cubicBezTo>
                  <a:pt x="6581" y="9937"/>
                  <a:pt x="6756" y="9824"/>
                  <a:pt x="6926" y="10021"/>
                </a:cubicBezTo>
                <a:cubicBezTo>
                  <a:pt x="7645" y="10852"/>
                  <a:pt x="7995" y="16498"/>
                  <a:pt x="8733" y="16914"/>
                </a:cubicBezTo>
                <a:cubicBezTo>
                  <a:pt x="9650" y="17431"/>
                  <a:pt x="10181" y="9526"/>
                  <a:pt x="11106" y="10383"/>
                </a:cubicBezTo>
                <a:cubicBezTo>
                  <a:pt x="12053" y="11260"/>
                  <a:pt x="12308" y="21600"/>
                  <a:pt x="13373" y="20180"/>
                </a:cubicBezTo>
                <a:cubicBezTo>
                  <a:pt x="14360" y="18865"/>
                  <a:pt x="14071" y="9647"/>
                  <a:pt x="14845" y="6761"/>
                </a:cubicBezTo>
                <a:cubicBezTo>
                  <a:pt x="15416" y="4632"/>
                  <a:pt x="16084" y="7284"/>
                  <a:pt x="16725" y="7958"/>
                </a:cubicBezTo>
                <a:cubicBezTo>
                  <a:pt x="17070" y="8320"/>
                  <a:pt x="17418" y="8057"/>
                  <a:pt x="17767" y="7910"/>
                </a:cubicBezTo>
                <a:cubicBezTo>
                  <a:pt x="18111" y="7765"/>
                  <a:pt x="18457" y="7734"/>
                  <a:pt x="18797" y="7429"/>
                </a:cubicBezTo>
                <a:cubicBezTo>
                  <a:pt x="19797" y="6531"/>
                  <a:pt x="20730" y="3407"/>
                  <a:pt x="21600" y="0"/>
                </a:cubicBezTo>
              </a:path>
            </a:pathLst>
          </a:custGeom>
          <a:ln w="38100">
            <a:solidFill>
              <a:schemeClr val="accent1">
                <a:lumOff val="-13575"/>
              </a:schemeClr>
            </a:solidFill>
            <a:prstDash val="sysDot"/>
            <a:miter lim="400000"/>
            <a:tailEnd type="arrow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A1F7C9FA-4B7D-46E7-B15D-58E191547108}"/>
              </a:ext>
            </a:extLst>
          </p:cNvPr>
          <p:cNvSpPr/>
          <p:nvPr/>
        </p:nvSpPr>
        <p:spPr>
          <a:xfrm rot="20869651">
            <a:off x="2202732" y="2883418"/>
            <a:ext cx="1615416" cy="31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92" extrusionOk="0">
                <a:moveTo>
                  <a:pt x="0" y="11799"/>
                </a:moveTo>
                <a:cubicBezTo>
                  <a:pt x="786" y="5389"/>
                  <a:pt x="2977" y="3944"/>
                  <a:pt x="4263" y="8999"/>
                </a:cubicBezTo>
                <a:cubicBezTo>
                  <a:pt x="5791" y="15005"/>
                  <a:pt x="8141" y="19524"/>
                  <a:pt x="8124" y="13656"/>
                </a:cubicBezTo>
                <a:cubicBezTo>
                  <a:pt x="8115" y="10657"/>
                  <a:pt x="6702" y="9205"/>
                  <a:pt x="7090" y="5892"/>
                </a:cubicBezTo>
                <a:cubicBezTo>
                  <a:pt x="7625" y="1331"/>
                  <a:pt x="13073" y="12773"/>
                  <a:pt x="11128" y="3554"/>
                </a:cubicBezTo>
                <a:cubicBezTo>
                  <a:pt x="11008" y="2985"/>
                  <a:pt x="10811" y="2782"/>
                  <a:pt x="10675" y="2270"/>
                </a:cubicBezTo>
                <a:cubicBezTo>
                  <a:pt x="9523" y="-2076"/>
                  <a:pt x="12915" y="-81"/>
                  <a:pt x="14324" y="7389"/>
                </a:cubicBezTo>
                <a:cubicBezTo>
                  <a:pt x="15017" y="11060"/>
                  <a:pt x="16371" y="10153"/>
                  <a:pt x="17580" y="10622"/>
                </a:cubicBezTo>
                <a:cubicBezTo>
                  <a:pt x="18963" y="11160"/>
                  <a:pt x="20211" y="11982"/>
                  <a:pt x="21600" y="11799"/>
                </a:cubicBezTo>
              </a:path>
            </a:pathLst>
          </a:custGeom>
          <a:ln w="50800">
            <a:solidFill>
              <a:schemeClr val="accent3">
                <a:hueOff val="362282"/>
                <a:satOff val="31803"/>
                <a:lumOff val="-18242"/>
              </a:schemeClr>
            </a:solidFill>
            <a:prstDash val="sysDot"/>
            <a:miter lim="400000"/>
            <a:tailEnd type="arrow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01635737-30BC-40FF-A6E7-4510C8B1A119}"/>
              </a:ext>
            </a:extLst>
          </p:cNvPr>
          <p:cNvSpPr/>
          <p:nvPr/>
        </p:nvSpPr>
        <p:spPr>
          <a:xfrm rot="20869651">
            <a:off x="4266402" y="2579877"/>
            <a:ext cx="1839654" cy="934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12" h="18962" extrusionOk="0">
                <a:moveTo>
                  <a:pt x="291" y="4860"/>
                </a:moveTo>
                <a:cubicBezTo>
                  <a:pt x="-1988" y="-2638"/>
                  <a:pt x="9977" y="-805"/>
                  <a:pt x="7097" y="5903"/>
                </a:cubicBezTo>
                <a:cubicBezTo>
                  <a:pt x="6023" y="8404"/>
                  <a:pt x="2651" y="8761"/>
                  <a:pt x="3818" y="12327"/>
                </a:cubicBezTo>
                <a:cubicBezTo>
                  <a:pt x="5389" y="17124"/>
                  <a:pt x="7568" y="8394"/>
                  <a:pt x="9160" y="10026"/>
                </a:cubicBezTo>
                <a:cubicBezTo>
                  <a:pt x="10215" y="11107"/>
                  <a:pt x="9765" y="14012"/>
                  <a:pt x="10417" y="15729"/>
                </a:cubicBezTo>
                <a:cubicBezTo>
                  <a:pt x="11547" y="18704"/>
                  <a:pt x="13648" y="16116"/>
                  <a:pt x="15540" y="15284"/>
                </a:cubicBezTo>
                <a:cubicBezTo>
                  <a:pt x="15959" y="15100"/>
                  <a:pt x="16397" y="15042"/>
                  <a:pt x="16809" y="15279"/>
                </a:cubicBezTo>
                <a:cubicBezTo>
                  <a:pt x="17925" y="15918"/>
                  <a:pt x="18479" y="18411"/>
                  <a:pt x="19612" y="18962"/>
                </a:cubicBezTo>
              </a:path>
            </a:pathLst>
          </a:custGeom>
          <a:ln w="50800">
            <a:solidFill>
              <a:schemeClr val="accent3">
                <a:hueOff val="362282"/>
                <a:satOff val="31803"/>
                <a:lumOff val="-18242"/>
              </a:schemeClr>
            </a:solidFill>
            <a:prstDash val="sysDot"/>
            <a:miter lim="400000"/>
            <a:tailEnd type="arrow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grpSp>
        <p:nvGrpSpPr>
          <p:cNvPr id="33" name="Group">
            <a:extLst>
              <a:ext uri="{FF2B5EF4-FFF2-40B4-BE49-F238E27FC236}">
                <a16:creationId xmlns:a16="http://schemas.microsoft.com/office/drawing/2014/main" id="{953D6564-CBE6-4AC4-972B-7B624D28C2D3}"/>
              </a:ext>
            </a:extLst>
          </p:cNvPr>
          <p:cNvGrpSpPr/>
          <p:nvPr/>
        </p:nvGrpSpPr>
        <p:grpSpPr>
          <a:xfrm rot="1740000">
            <a:off x="2119678" y="3671759"/>
            <a:ext cx="457491" cy="291448"/>
            <a:chOff x="0" y="21651"/>
            <a:chExt cx="650652" cy="414503"/>
          </a:xfrm>
        </p:grpSpPr>
        <p:sp>
          <p:nvSpPr>
            <p:cNvPr id="34" name="Line">
              <a:extLst>
                <a:ext uri="{FF2B5EF4-FFF2-40B4-BE49-F238E27FC236}">
                  <a16:creationId xmlns:a16="http://schemas.microsoft.com/office/drawing/2014/main" id="{D4721448-D515-4218-B3AA-144C9F67C8DA}"/>
                </a:ext>
              </a:extLst>
            </p:cNvPr>
            <p:cNvSpPr/>
            <p:nvPr/>
          </p:nvSpPr>
          <p:spPr>
            <a:xfrm>
              <a:off x="0" y="21651"/>
              <a:ext cx="650652" cy="1"/>
            </a:xfrm>
            <a:prstGeom prst="line">
              <a:avLst/>
            </a:prstGeom>
            <a:noFill/>
            <a:ln w="508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5" name="L">
              <a:extLst>
                <a:ext uri="{FF2B5EF4-FFF2-40B4-BE49-F238E27FC236}">
                  <a16:creationId xmlns:a16="http://schemas.microsoft.com/office/drawing/2014/main" id="{78A7F02F-95C4-423D-A178-91C10F5C5B0A}"/>
                </a:ext>
              </a:extLst>
            </p:cNvPr>
            <p:cNvSpPr txBox="1"/>
            <p:nvPr/>
          </p:nvSpPr>
          <p:spPr>
            <a:xfrm rot="19860000">
              <a:off x="189861" y="118164"/>
              <a:ext cx="102684" cy="317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chemeClr val="accent1">
                      <a:lumOff val="-13575"/>
                    </a:schemeClr>
                  </a:solidFill>
                </a:defRPr>
              </a:lvl1pPr>
            </a:lstStyle>
            <a:p>
              <a:endParaRPr sz="984" dirty="0"/>
            </a:p>
          </p:txBody>
        </p:sp>
      </p:grpSp>
      <p:grpSp>
        <p:nvGrpSpPr>
          <p:cNvPr id="36" name="Group">
            <a:extLst>
              <a:ext uri="{FF2B5EF4-FFF2-40B4-BE49-F238E27FC236}">
                <a16:creationId xmlns:a16="http://schemas.microsoft.com/office/drawing/2014/main" id="{08A50168-1126-407D-8D9D-52CA1E3F6EF2}"/>
              </a:ext>
            </a:extLst>
          </p:cNvPr>
          <p:cNvGrpSpPr/>
          <p:nvPr/>
        </p:nvGrpSpPr>
        <p:grpSpPr>
          <a:xfrm>
            <a:off x="3639552" y="2500445"/>
            <a:ext cx="3093354" cy="1649248"/>
            <a:chOff x="0" y="115573"/>
            <a:chExt cx="4399435" cy="2345595"/>
          </a:xfrm>
        </p:grpSpPr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710985C0-2E8E-4FFB-874D-89B84420C451}"/>
                </a:ext>
              </a:extLst>
            </p:cNvPr>
            <p:cNvSpPr/>
            <p:nvPr/>
          </p:nvSpPr>
          <p:spPr>
            <a:xfrm>
              <a:off x="0" y="216327"/>
              <a:ext cx="4399435" cy="2244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600" extrusionOk="0">
                  <a:moveTo>
                    <a:pt x="21285" y="7648"/>
                  </a:moveTo>
                  <a:cubicBezTo>
                    <a:pt x="19016" y="5868"/>
                    <a:pt x="16698" y="4337"/>
                    <a:pt x="14343" y="3063"/>
                  </a:cubicBezTo>
                  <a:cubicBezTo>
                    <a:pt x="11965" y="1777"/>
                    <a:pt x="9552" y="754"/>
                    <a:pt x="7115" y="0"/>
                  </a:cubicBezTo>
                  <a:lnTo>
                    <a:pt x="10" y="1887"/>
                  </a:lnTo>
                  <a:cubicBezTo>
                    <a:pt x="-74" y="5746"/>
                    <a:pt x="357" y="9581"/>
                    <a:pt x="1261" y="13011"/>
                  </a:cubicBezTo>
                  <a:cubicBezTo>
                    <a:pt x="2189" y="16533"/>
                    <a:pt x="3581" y="19499"/>
                    <a:pt x="5292" y="21600"/>
                  </a:cubicBezTo>
                  <a:cubicBezTo>
                    <a:pt x="8014" y="20856"/>
                    <a:pt x="10721" y="19923"/>
                    <a:pt x="13409" y="18805"/>
                  </a:cubicBezTo>
                  <a:cubicBezTo>
                    <a:pt x="16138" y="17670"/>
                    <a:pt x="18845" y="16343"/>
                    <a:pt x="21526" y="14829"/>
                  </a:cubicBezTo>
                  <a:lnTo>
                    <a:pt x="21285" y="7648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  <a:alpha val="3071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8" name="Q-Space">
              <a:extLst>
                <a:ext uri="{FF2B5EF4-FFF2-40B4-BE49-F238E27FC236}">
                  <a16:creationId xmlns:a16="http://schemas.microsoft.com/office/drawing/2014/main" id="{9604781D-3967-4327-A21E-B7B0FD6E0722}"/>
                </a:ext>
              </a:extLst>
            </p:cNvPr>
            <p:cNvSpPr txBox="1"/>
            <p:nvPr/>
          </p:nvSpPr>
          <p:spPr>
            <a:xfrm rot="660000">
              <a:off x="2528908" y="115573"/>
              <a:ext cx="1249346" cy="441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2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>
                <a:defRPr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sz="1547" b="1">
                  <a:latin typeface="Helvetica Neue"/>
                  <a:ea typeface="Helvetica Neue"/>
                  <a:cs typeface="Helvetica Neue"/>
                  <a:sym typeface="Helvetica Neue"/>
                </a:rPr>
                <a:t>Q-Space</a:t>
              </a:r>
            </a:p>
          </p:txBody>
        </p:sp>
      </p:grpSp>
      <p:sp>
        <p:nvSpPr>
          <p:cNvPr id="39" name="Shape 45">
            <a:extLst>
              <a:ext uri="{FF2B5EF4-FFF2-40B4-BE49-F238E27FC236}">
                <a16:creationId xmlns:a16="http://schemas.microsoft.com/office/drawing/2014/main" id="{EAF894A9-492A-4023-89EE-DEF718959198}"/>
              </a:ext>
            </a:extLst>
          </p:cNvPr>
          <p:cNvSpPr txBox="1">
            <a:spLocks/>
          </p:cNvSpPr>
          <p:nvPr/>
        </p:nvSpPr>
        <p:spPr>
          <a:xfrm>
            <a:off x="1827985" y="4405064"/>
            <a:ext cx="6416423" cy="1460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222250" lvl="1" indent="0">
              <a:buNone/>
            </a:pPr>
            <a:r>
              <a:rPr lang="de-DE" sz="2200" dirty="0" err="1">
                <a:solidFill>
                  <a:schemeClr val="tx1"/>
                </a:solidFill>
              </a:rPr>
              <a:t>Idea</a:t>
            </a:r>
            <a:r>
              <a:rPr lang="de-DE" sz="2200" dirty="0">
                <a:solidFill>
                  <a:schemeClr val="tx1"/>
                </a:solidFill>
              </a:rPr>
              <a:t>: </a:t>
            </a:r>
            <a:r>
              <a:rPr lang="de-DE" sz="2200" dirty="0" err="1">
                <a:solidFill>
                  <a:schemeClr val="tx1"/>
                </a:solidFill>
              </a:rPr>
              <a:t>choose</a:t>
            </a:r>
            <a:r>
              <a:rPr lang="de-DE" sz="2200" dirty="0">
                <a:solidFill>
                  <a:schemeClr val="tx1"/>
                </a:solidFill>
              </a:rPr>
              <a:t> </a:t>
            </a:r>
            <a:r>
              <a:rPr lang="de-DE" sz="2200" dirty="0" err="1">
                <a:solidFill>
                  <a:schemeClr val="tx1"/>
                </a:solidFill>
              </a:rPr>
              <a:t>segment</a:t>
            </a:r>
            <a:r>
              <a:rPr lang="de-DE" sz="2200" dirty="0">
                <a:solidFill>
                  <a:schemeClr val="tx1"/>
                </a:solidFill>
              </a:rPr>
              <a:t> </a:t>
            </a:r>
            <a:r>
              <a:rPr lang="de-DE" sz="2200" dirty="0" err="1">
                <a:solidFill>
                  <a:schemeClr val="tx1"/>
                </a:solidFill>
              </a:rPr>
              <a:t>endpoint</a:t>
            </a:r>
            <a:r>
              <a:rPr lang="de-DE" sz="2200" dirty="0">
                <a:solidFill>
                  <a:schemeClr val="tx1"/>
                </a:solidFill>
              </a:rPr>
              <a:t> </a:t>
            </a:r>
            <a:r>
              <a:rPr lang="de-DE" sz="2200" dirty="0">
                <a:solidFill>
                  <a:srgbClr val="FF0000"/>
                </a:solidFill>
              </a:rPr>
              <a:t>w</a:t>
            </a:r>
            <a:r>
              <a:rPr lang="de-DE" sz="2200" dirty="0">
                <a:solidFill>
                  <a:schemeClr val="tx1"/>
                </a:solidFill>
              </a:rPr>
              <a:t> at </a:t>
            </a:r>
            <a:r>
              <a:rPr lang="de-DE" sz="2200" dirty="0" err="1">
                <a:solidFill>
                  <a:schemeClr val="tx1"/>
                </a:solidFill>
              </a:rPr>
              <a:t>intersection</a:t>
            </a:r>
            <a:r>
              <a:rPr lang="de-DE" sz="2200" dirty="0">
                <a:solidFill>
                  <a:schemeClr val="tx1"/>
                </a:solidFill>
              </a:rPr>
              <a:t>!</a:t>
            </a:r>
            <a:endParaRPr lang="de-DE" sz="2200" dirty="0">
              <a:solidFill>
                <a:srgbClr val="FF0000"/>
              </a:solidFill>
            </a:endParaRPr>
          </a:p>
          <a:p>
            <a:pPr marL="400050" lvl="1"/>
            <a:endParaRPr lang="de-DE" sz="2200" dirty="0">
              <a:solidFill>
                <a:schemeClr val="tx1"/>
              </a:solidFill>
            </a:endParaRPr>
          </a:p>
          <a:p>
            <a:pPr marL="222250" lvl="1" indent="0">
              <a:buNone/>
            </a:pPr>
            <a:endParaRPr lang="de-DE" sz="2200" dirty="0">
              <a:solidFill>
                <a:schemeClr val="tx1"/>
              </a:solidFill>
            </a:endParaRPr>
          </a:p>
        </p:txBody>
      </p:sp>
      <p:sp>
        <p:nvSpPr>
          <p:cNvPr id="40" name="S">
            <a:extLst>
              <a:ext uri="{FF2B5EF4-FFF2-40B4-BE49-F238E27FC236}">
                <a16:creationId xmlns:a16="http://schemas.microsoft.com/office/drawing/2014/main" id="{6513EB69-9CBA-43B5-965A-A5E76E806840}"/>
              </a:ext>
            </a:extLst>
          </p:cNvPr>
          <p:cNvSpPr/>
          <p:nvPr/>
        </p:nvSpPr>
        <p:spPr>
          <a:xfrm>
            <a:off x="3798406" y="2751969"/>
            <a:ext cx="457490" cy="45749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de-DE" sz="1547" dirty="0"/>
              <a:t> w</a:t>
            </a:r>
            <a:endParaRPr sz="1547" dirty="0"/>
          </a:p>
        </p:txBody>
      </p:sp>
      <p:sp>
        <p:nvSpPr>
          <p:cNvPr id="41" name="L">
            <a:extLst>
              <a:ext uri="{FF2B5EF4-FFF2-40B4-BE49-F238E27FC236}">
                <a16:creationId xmlns:a16="http://schemas.microsoft.com/office/drawing/2014/main" id="{9D666CA7-ACAB-4094-BE35-7CAC2F86FEF6}"/>
              </a:ext>
            </a:extLst>
          </p:cNvPr>
          <p:cNvSpPr txBox="1"/>
          <p:nvPr/>
        </p:nvSpPr>
        <p:spPr>
          <a:xfrm>
            <a:off x="2173666" y="3659366"/>
            <a:ext cx="272512" cy="5030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rPr sz="28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42" name="Gewitterblitz 1028">
            <a:extLst>
              <a:ext uri="{FF2B5EF4-FFF2-40B4-BE49-F238E27FC236}">
                <a16:creationId xmlns:a16="http://schemas.microsoft.com/office/drawing/2014/main" id="{6F1DA580-66F2-48CC-815B-9C95FFE492F8}"/>
              </a:ext>
            </a:extLst>
          </p:cNvPr>
          <p:cNvSpPr/>
          <p:nvPr/>
        </p:nvSpPr>
        <p:spPr>
          <a:xfrm rot="2380700">
            <a:off x="2344939" y="3506771"/>
            <a:ext cx="241076" cy="379588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469403"/>
      </p:ext>
    </p:extLst>
  </p:cSld>
  <p:clrMapOvr>
    <a:masterClrMapping/>
  </p:clrMapOvr>
  <p:transition spd="slow">
    <p:cut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17439" y="162262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 err="1"/>
              <a:t>Two</a:t>
            </a:r>
            <a:r>
              <a:rPr lang="de-DE" dirty="0"/>
              <a:t> Cases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EEB475-8735-4C66-905E-07DDBE51C4E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lang="de-DE" sz="20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Shape 45">
            <a:extLst>
              <a:ext uri="{FF2B5EF4-FFF2-40B4-BE49-F238E27FC236}">
                <a16:creationId xmlns:a16="http://schemas.microsoft.com/office/drawing/2014/main" id="{E3C7514E-B7CA-4183-BFB4-BCAE24241121}"/>
              </a:ext>
            </a:extLst>
          </p:cNvPr>
          <p:cNvSpPr txBox="1">
            <a:spLocks/>
          </p:cNvSpPr>
          <p:nvPr/>
        </p:nvSpPr>
        <p:spPr>
          <a:xfrm>
            <a:off x="179512" y="1019512"/>
            <a:ext cx="7211252" cy="35446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222250" lvl="1" indent="0">
              <a:buNone/>
            </a:pPr>
            <a:r>
              <a:rPr lang="de-DE" sz="2200" dirty="0">
                <a:solidFill>
                  <a:schemeClr val="tx1"/>
                </a:solidFill>
              </a:rPr>
              <a:t>P-Space and Q-Space: Are </a:t>
            </a:r>
            <a:r>
              <a:rPr lang="en-US" sz="22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connected </a:t>
            </a:r>
            <a:r>
              <a:rPr lang="de-DE" sz="2200" dirty="0" err="1">
                <a:solidFill>
                  <a:schemeClr val="tx1"/>
                </a:solidFill>
              </a:rPr>
              <a:t>subgraphs</a:t>
            </a:r>
            <a:r>
              <a:rPr lang="de-DE" sz="2200" dirty="0">
                <a:solidFill>
                  <a:schemeClr val="tx1"/>
                </a:solidFill>
              </a:rPr>
              <a:t>, </a:t>
            </a:r>
            <a:r>
              <a:rPr lang="en-US" sz="22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cover </a:t>
            </a:r>
            <a:r>
              <a:rPr lang="de-DE" sz="2200" dirty="0">
                <a:solidFill>
                  <a:schemeClr val="tx1"/>
                </a:solidFill>
              </a:rPr>
              <a:t>all </a:t>
            </a:r>
            <a:r>
              <a:rPr lang="de-DE" sz="2200" dirty="0" err="1">
                <a:solidFill>
                  <a:schemeClr val="tx1"/>
                </a:solidFill>
              </a:rPr>
              <a:t>nodes</a:t>
            </a:r>
            <a:r>
              <a:rPr lang="de-DE" sz="2200" dirty="0">
                <a:solidFill>
                  <a:schemeClr val="tx1"/>
                </a:solidFill>
              </a:rPr>
              <a:t>, </a:t>
            </a:r>
            <a:r>
              <a:rPr lang="de-DE" sz="2200" dirty="0" err="1">
                <a:solidFill>
                  <a:srgbClr val="FF0000"/>
                </a:solidFill>
              </a:rPr>
              <a:t>overlap</a:t>
            </a:r>
            <a:r>
              <a:rPr lang="de-DE" sz="2200" dirty="0">
                <a:solidFill>
                  <a:srgbClr val="FF0000"/>
                </a:solidFill>
              </a:rPr>
              <a:t> </a:t>
            </a:r>
            <a:r>
              <a:rPr lang="de-DE" sz="2200" dirty="0" err="1">
                <a:solidFill>
                  <a:schemeClr val="tx1"/>
                </a:solidFill>
              </a:rPr>
              <a:t>or</a:t>
            </a:r>
            <a:r>
              <a:rPr lang="de-DE" sz="2200" dirty="0">
                <a:solidFill>
                  <a:schemeClr val="tx1"/>
                </a:solidFill>
              </a:rPr>
              <a:t> </a:t>
            </a:r>
            <a:r>
              <a:rPr lang="de-DE" sz="2200" dirty="0" err="1">
                <a:solidFill>
                  <a:schemeClr val="tx1"/>
                </a:solidFill>
              </a:rPr>
              <a:t>are</a:t>
            </a:r>
            <a:r>
              <a:rPr lang="de-DE" sz="2200" dirty="0">
                <a:solidFill>
                  <a:schemeClr val="tx1"/>
                </a:solidFill>
              </a:rPr>
              <a:t> </a:t>
            </a:r>
            <a:r>
              <a:rPr lang="de-DE" sz="2200" dirty="0" err="1">
                <a:solidFill>
                  <a:srgbClr val="FF0000"/>
                </a:solidFill>
              </a:rPr>
              <a:t>adjacent</a:t>
            </a:r>
            <a:endParaRPr lang="de-DE" sz="2200" dirty="0">
              <a:solidFill>
                <a:srgbClr val="FF0000"/>
              </a:solidFill>
            </a:endParaRPr>
          </a:p>
          <a:p>
            <a:pPr marL="222250" lvl="1" indent="0">
              <a:buNone/>
            </a:pPr>
            <a:endParaRPr lang="de-DE" sz="2200" dirty="0">
              <a:solidFill>
                <a:schemeClr val="tx1"/>
              </a:solidFill>
            </a:endParaRPr>
          </a:p>
          <a:p>
            <a:pPr marL="222250" lvl="1" indent="0">
              <a:buNone/>
            </a:pPr>
            <a:endParaRPr lang="de-DE" sz="2200" dirty="0">
              <a:solidFill>
                <a:schemeClr val="tx1"/>
              </a:solidFill>
            </a:endParaRPr>
          </a:p>
        </p:txBody>
      </p:sp>
      <p:grpSp>
        <p:nvGrpSpPr>
          <p:cNvPr id="44" name="Group">
            <a:extLst>
              <a:ext uri="{FF2B5EF4-FFF2-40B4-BE49-F238E27FC236}">
                <a16:creationId xmlns:a16="http://schemas.microsoft.com/office/drawing/2014/main" id="{D2F45167-A159-466E-B4CC-291CCE10CA8A}"/>
              </a:ext>
            </a:extLst>
          </p:cNvPr>
          <p:cNvGrpSpPr/>
          <p:nvPr/>
        </p:nvGrpSpPr>
        <p:grpSpPr>
          <a:xfrm>
            <a:off x="755576" y="1913146"/>
            <a:ext cx="2601265" cy="1655470"/>
            <a:chOff x="0" y="0"/>
            <a:chExt cx="3699575" cy="2354445"/>
          </a:xfrm>
        </p:grpSpPr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D864FA1D-5D02-4090-B1A6-FD0C1F330B4A}"/>
                </a:ext>
              </a:extLst>
            </p:cNvPr>
            <p:cNvSpPr/>
            <p:nvPr/>
          </p:nvSpPr>
          <p:spPr>
            <a:xfrm>
              <a:off x="0" y="0"/>
              <a:ext cx="3699575" cy="235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480" extrusionOk="0">
                  <a:moveTo>
                    <a:pt x="0" y="10299"/>
                  </a:moveTo>
                  <a:cubicBezTo>
                    <a:pt x="3190" y="8194"/>
                    <a:pt x="6432" y="6290"/>
                    <a:pt x="9718" y="4589"/>
                  </a:cubicBezTo>
                  <a:cubicBezTo>
                    <a:pt x="13097" y="2841"/>
                    <a:pt x="16519" y="1310"/>
                    <a:pt x="19977" y="0"/>
                  </a:cubicBezTo>
                  <a:cubicBezTo>
                    <a:pt x="21130" y="3324"/>
                    <a:pt x="21600" y="7130"/>
                    <a:pt x="21323" y="10893"/>
                  </a:cubicBezTo>
                  <a:cubicBezTo>
                    <a:pt x="21060" y="14472"/>
                    <a:pt x="20131" y="17848"/>
                    <a:pt x="18654" y="20597"/>
                  </a:cubicBezTo>
                  <a:cubicBezTo>
                    <a:pt x="15729" y="21320"/>
                    <a:pt x="12765" y="21600"/>
                    <a:pt x="9806" y="21434"/>
                  </a:cubicBezTo>
                  <a:cubicBezTo>
                    <a:pt x="6825" y="21267"/>
                    <a:pt x="3862" y="20648"/>
                    <a:pt x="957" y="19587"/>
                  </a:cubicBezTo>
                  <a:lnTo>
                    <a:pt x="0" y="10299"/>
                  </a:lnTo>
                  <a:close/>
                </a:path>
              </a:pathLst>
            </a:custGeom>
            <a:solidFill>
              <a:schemeClr val="accent4">
                <a:hueOff val="366961"/>
                <a:satOff val="4172"/>
                <a:lumOff val="11129"/>
                <a:alpha val="4620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46" name="P-Space">
              <a:extLst>
                <a:ext uri="{FF2B5EF4-FFF2-40B4-BE49-F238E27FC236}">
                  <a16:creationId xmlns:a16="http://schemas.microsoft.com/office/drawing/2014/main" id="{8B44491F-44AB-4450-8CB5-C281B500BF37}"/>
                </a:ext>
              </a:extLst>
            </p:cNvPr>
            <p:cNvSpPr txBox="1"/>
            <p:nvPr/>
          </p:nvSpPr>
          <p:spPr>
            <a:xfrm rot="20867999">
              <a:off x="680526" y="157451"/>
              <a:ext cx="1187790" cy="441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200"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</a:defRPr>
              </a:lvl1pPr>
            </a:lstStyle>
            <a:p>
              <a:r>
                <a:rPr sz="1547"/>
                <a:t>P-Space</a:t>
              </a:r>
            </a:p>
          </p:txBody>
        </p:sp>
      </p:grpSp>
      <p:sp>
        <p:nvSpPr>
          <p:cNvPr id="47" name="S">
            <a:extLst>
              <a:ext uri="{FF2B5EF4-FFF2-40B4-BE49-F238E27FC236}">
                <a16:creationId xmlns:a16="http://schemas.microsoft.com/office/drawing/2014/main" id="{AB966C2B-A416-4556-895C-2DE245AE60C5}"/>
              </a:ext>
            </a:extLst>
          </p:cNvPr>
          <p:cNvSpPr/>
          <p:nvPr/>
        </p:nvSpPr>
        <p:spPr>
          <a:xfrm>
            <a:off x="819873" y="2711190"/>
            <a:ext cx="457490" cy="45749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547" dirty="0"/>
              <a:t>S</a:t>
            </a:r>
          </a:p>
        </p:txBody>
      </p:sp>
      <p:sp>
        <p:nvSpPr>
          <p:cNvPr id="48" name="T">
            <a:extLst>
              <a:ext uri="{FF2B5EF4-FFF2-40B4-BE49-F238E27FC236}">
                <a16:creationId xmlns:a16="http://schemas.microsoft.com/office/drawing/2014/main" id="{811F026D-B836-4F01-8FC4-CCDEB27CE6A4}"/>
              </a:ext>
            </a:extLst>
          </p:cNvPr>
          <p:cNvSpPr/>
          <p:nvPr/>
        </p:nvSpPr>
        <p:spPr>
          <a:xfrm>
            <a:off x="5115053" y="2711190"/>
            <a:ext cx="457490" cy="45749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547"/>
              <a:t>T</a:t>
            </a:r>
          </a:p>
        </p:txBody>
      </p:sp>
      <p:sp>
        <p:nvSpPr>
          <p:cNvPr id="49" name="W">
            <a:extLst>
              <a:ext uri="{FF2B5EF4-FFF2-40B4-BE49-F238E27FC236}">
                <a16:creationId xmlns:a16="http://schemas.microsoft.com/office/drawing/2014/main" id="{B5D44E32-47C7-4B34-AD3F-39EA312136D8}"/>
              </a:ext>
            </a:extLst>
          </p:cNvPr>
          <p:cNvSpPr/>
          <p:nvPr/>
        </p:nvSpPr>
        <p:spPr>
          <a:xfrm>
            <a:off x="2793334" y="2255776"/>
            <a:ext cx="457490" cy="45749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endParaRPr sz="1547" dirty="0"/>
          </a:p>
        </p:txBody>
      </p:sp>
      <p:sp>
        <p:nvSpPr>
          <p:cNvPr id="50" name="Line">
            <a:extLst>
              <a:ext uri="{FF2B5EF4-FFF2-40B4-BE49-F238E27FC236}">
                <a16:creationId xmlns:a16="http://schemas.microsoft.com/office/drawing/2014/main" id="{E6CB4B45-735C-4305-BE53-BFED055106EE}"/>
              </a:ext>
            </a:extLst>
          </p:cNvPr>
          <p:cNvSpPr/>
          <p:nvPr/>
        </p:nvSpPr>
        <p:spPr>
          <a:xfrm rot="30608">
            <a:off x="1634565" y="3100500"/>
            <a:ext cx="3594760" cy="345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14" extrusionOk="0">
                <a:moveTo>
                  <a:pt x="0" y="12169"/>
                </a:moveTo>
                <a:cubicBezTo>
                  <a:pt x="442" y="13688"/>
                  <a:pt x="899" y="14769"/>
                  <a:pt x="1363" y="15396"/>
                </a:cubicBezTo>
                <a:cubicBezTo>
                  <a:pt x="1634" y="15762"/>
                  <a:pt x="1916" y="15959"/>
                  <a:pt x="2169" y="14933"/>
                </a:cubicBezTo>
                <a:cubicBezTo>
                  <a:pt x="2381" y="14077"/>
                  <a:pt x="2543" y="12442"/>
                  <a:pt x="2749" y="11480"/>
                </a:cubicBezTo>
                <a:cubicBezTo>
                  <a:pt x="3655" y="7244"/>
                  <a:pt x="4651" y="15893"/>
                  <a:pt x="5612" y="13520"/>
                </a:cubicBezTo>
                <a:cubicBezTo>
                  <a:pt x="5908" y="12789"/>
                  <a:pt x="6125" y="11108"/>
                  <a:pt x="6421" y="10347"/>
                </a:cubicBezTo>
                <a:cubicBezTo>
                  <a:pt x="6581" y="9937"/>
                  <a:pt x="6756" y="9824"/>
                  <a:pt x="6926" y="10021"/>
                </a:cubicBezTo>
                <a:cubicBezTo>
                  <a:pt x="7645" y="10852"/>
                  <a:pt x="7995" y="16498"/>
                  <a:pt x="8733" y="16914"/>
                </a:cubicBezTo>
                <a:cubicBezTo>
                  <a:pt x="9650" y="17431"/>
                  <a:pt x="10181" y="9526"/>
                  <a:pt x="11106" y="10383"/>
                </a:cubicBezTo>
                <a:cubicBezTo>
                  <a:pt x="12053" y="11260"/>
                  <a:pt x="12308" y="21600"/>
                  <a:pt x="13373" y="20180"/>
                </a:cubicBezTo>
                <a:cubicBezTo>
                  <a:pt x="14360" y="18865"/>
                  <a:pt x="14071" y="9647"/>
                  <a:pt x="14845" y="6761"/>
                </a:cubicBezTo>
                <a:cubicBezTo>
                  <a:pt x="15416" y="4632"/>
                  <a:pt x="16084" y="7284"/>
                  <a:pt x="16725" y="7958"/>
                </a:cubicBezTo>
                <a:cubicBezTo>
                  <a:pt x="17070" y="8320"/>
                  <a:pt x="17418" y="8057"/>
                  <a:pt x="17767" y="7910"/>
                </a:cubicBezTo>
                <a:cubicBezTo>
                  <a:pt x="18111" y="7765"/>
                  <a:pt x="18457" y="7734"/>
                  <a:pt x="18797" y="7429"/>
                </a:cubicBezTo>
                <a:cubicBezTo>
                  <a:pt x="19797" y="6531"/>
                  <a:pt x="20730" y="3407"/>
                  <a:pt x="21600" y="0"/>
                </a:cubicBezTo>
              </a:path>
            </a:pathLst>
          </a:custGeom>
          <a:ln w="38100">
            <a:solidFill>
              <a:schemeClr val="accent1">
                <a:lumOff val="-13575"/>
              </a:schemeClr>
            </a:solidFill>
            <a:prstDash val="sysDot"/>
            <a:miter lim="400000"/>
            <a:tailEnd type="arrow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51" name="Line">
            <a:extLst>
              <a:ext uri="{FF2B5EF4-FFF2-40B4-BE49-F238E27FC236}">
                <a16:creationId xmlns:a16="http://schemas.microsoft.com/office/drawing/2014/main" id="{C1B720B8-1096-4689-965C-55FCAD0FF2FE}"/>
              </a:ext>
            </a:extLst>
          </p:cNvPr>
          <p:cNvSpPr/>
          <p:nvPr/>
        </p:nvSpPr>
        <p:spPr>
          <a:xfrm rot="20869651">
            <a:off x="1194620" y="2379882"/>
            <a:ext cx="1615416" cy="31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92" extrusionOk="0">
                <a:moveTo>
                  <a:pt x="0" y="11799"/>
                </a:moveTo>
                <a:cubicBezTo>
                  <a:pt x="786" y="5389"/>
                  <a:pt x="2977" y="3944"/>
                  <a:pt x="4263" y="8999"/>
                </a:cubicBezTo>
                <a:cubicBezTo>
                  <a:pt x="5791" y="15005"/>
                  <a:pt x="8141" y="19524"/>
                  <a:pt x="8124" y="13656"/>
                </a:cubicBezTo>
                <a:cubicBezTo>
                  <a:pt x="8115" y="10657"/>
                  <a:pt x="6702" y="9205"/>
                  <a:pt x="7090" y="5892"/>
                </a:cubicBezTo>
                <a:cubicBezTo>
                  <a:pt x="7625" y="1331"/>
                  <a:pt x="13073" y="12773"/>
                  <a:pt x="11128" y="3554"/>
                </a:cubicBezTo>
                <a:cubicBezTo>
                  <a:pt x="11008" y="2985"/>
                  <a:pt x="10811" y="2782"/>
                  <a:pt x="10675" y="2270"/>
                </a:cubicBezTo>
                <a:cubicBezTo>
                  <a:pt x="9523" y="-2076"/>
                  <a:pt x="12915" y="-81"/>
                  <a:pt x="14324" y="7389"/>
                </a:cubicBezTo>
                <a:cubicBezTo>
                  <a:pt x="15017" y="11060"/>
                  <a:pt x="16371" y="10153"/>
                  <a:pt x="17580" y="10622"/>
                </a:cubicBezTo>
                <a:cubicBezTo>
                  <a:pt x="18963" y="11160"/>
                  <a:pt x="20211" y="11982"/>
                  <a:pt x="21600" y="11799"/>
                </a:cubicBezTo>
              </a:path>
            </a:pathLst>
          </a:custGeom>
          <a:ln w="50800">
            <a:solidFill>
              <a:schemeClr val="accent3">
                <a:hueOff val="362282"/>
                <a:satOff val="31803"/>
                <a:lumOff val="-18242"/>
              </a:schemeClr>
            </a:solidFill>
            <a:prstDash val="sysDot"/>
            <a:miter lim="400000"/>
            <a:tailEnd type="arrow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52" name="Line">
            <a:extLst>
              <a:ext uri="{FF2B5EF4-FFF2-40B4-BE49-F238E27FC236}">
                <a16:creationId xmlns:a16="http://schemas.microsoft.com/office/drawing/2014/main" id="{CBEF108F-D2FC-495B-AB4C-67016367A13F}"/>
              </a:ext>
            </a:extLst>
          </p:cNvPr>
          <p:cNvSpPr/>
          <p:nvPr/>
        </p:nvSpPr>
        <p:spPr>
          <a:xfrm rot="20869651">
            <a:off x="3258290" y="2076341"/>
            <a:ext cx="1839654" cy="934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12" h="18962" extrusionOk="0">
                <a:moveTo>
                  <a:pt x="291" y="4860"/>
                </a:moveTo>
                <a:cubicBezTo>
                  <a:pt x="-1988" y="-2638"/>
                  <a:pt x="9977" y="-805"/>
                  <a:pt x="7097" y="5903"/>
                </a:cubicBezTo>
                <a:cubicBezTo>
                  <a:pt x="6023" y="8404"/>
                  <a:pt x="2651" y="8761"/>
                  <a:pt x="3818" y="12327"/>
                </a:cubicBezTo>
                <a:cubicBezTo>
                  <a:pt x="5389" y="17124"/>
                  <a:pt x="7568" y="8394"/>
                  <a:pt x="9160" y="10026"/>
                </a:cubicBezTo>
                <a:cubicBezTo>
                  <a:pt x="10215" y="11107"/>
                  <a:pt x="9765" y="14012"/>
                  <a:pt x="10417" y="15729"/>
                </a:cubicBezTo>
                <a:cubicBezTo>
                  <a:pt x="11547" y="18704"/>
                  <a:pt x="13648" y="16116"/>
                  <a:pt x="15540" y="15284"/>
                </a:cubicBezTo>
                <a:cubicBezTo>
                  <a:pt x="15959" y="15100"/>
                  <a:pt x="16397" y="15042"/>
                  <a:pt x="16809" y="15279"/>
                </a:cubicBezTo>
                <a:cubicBezTo>
                  <a:pt x="17925" y="15918"/>
                  <a:pt x="18479" y="18411"/>
                  <a:pt x="19612" y="18962"/>
                </a:cubicBezTo>
              </a:path>
            </a:pathLst>
          </a:custGeom>
          <a:ln w="50800">
            <a:solidFill>
              <a:schemeClr val="accent3">
                <a:hueOff val="362282"/>
                <a:satOff val="31803"/>
                <a:lumOff val="-18242"/>
              </a:schemeClr>
            </a:solidFill>
            <a:prstDash val="sysDot"/>
            <a:miter lim="400000"/>
            <a:tailEnd type="arrow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grpSp>
        <p:nvGrpSpPr>
          <p:cNvPr id="53" name="Group">
            <a:extLst>
              <a:ext uri="{FF2B5EF4-FFF2-40B4-BE49-F238E27FC236}">
                <a16:creationId xmlns:a16="http://schemas.microsoft.com/office/drawing/2014/main" id="{764ECE13-B41E-464E-963C-C91A4A1B04D1}"/>
              </a:ext>
            </a:extLst>
          </p:cNvPr>
          <p:cNvGrpSpPr/>
          <p:nvPr/>
        </p:nvGrpSpPr>
        <p:grpSpPr>
          <a:xfrm rot="1740000">
            <a:off x="1111566" y="3168223"/>
            <a:ext cx="457491" cy="291448"/>
            <a:chOff x="0" y="21651"/>
            <a:chExt cx="650652" cy="414503"/>
          </a:xfrm>
        </p:grpSpPr>
        <p:sp>
          <p:nvSpPr>
            <p:cNvPr id="54" name="Line">
              <a:extLst>
                <a:ext uri="{FF2B5EF4-FFF2-40B4-BE49-F238E27FC236}">
                  <a16:creationId xmlns:a16="http://schemas.microsoft.com/office/drawing/2014/main" id="{1EB320E5-E957-4D73-8C09-D6246BAE7177}"/>
                </a:ext>
              </a:extLst>
            </p:cNvPr>
            <p:cNvSpPr/>
            <p:nvPr/>
          </p:nvSpPr>
          <p:spPr>
            <a:xfrm>
              <a:off x="0" y="21651"/>
              <a:ext cx="650652" cy="1"/>
            </a:xfrm>
            <a:prstGeom prst="line">
              <a:avLst/>
            </a:prstGeom>
            <a:noFill/>
            <a:ln w="508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55" name="L">
              <a:extLst>
                <a:ext uri="{FF2B5EF4-FFF2-40B4-BE49-F238E27FC236}">
                  <a16:creationId xmlns:a16="http://schemas.microsoft.com/office/drawing/2014/main" id="{C90998A0-85E1-4EF4-AC3A-C61A0ECD0811}"/>
                </a:ext>
              </a:extLst>
            </p:cNvPr>
            <p:cNvSpPr txBox="1"/>
            <p:nvPr/>
          </p:nvSpPr>
          <p:spPr>
            <a:xfrm rot="19860000">
              <a:off x="189861" y="118164"/>
              <a:ext cx="102684" cy="317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chemeClr val="accent1">
                      <a:lumOff val="-13575"/>
                    </a:schemeClr>
                  </a:solidFill>
                </a:defRPr>
              </a:lvl1pPr>
            </a:lstStyle>
            <a:p>
              <a:endParaRPr sz="984" dirty="0"/>
            </a:p>
          </p:txBody>
        </p:sp>
      </p:grpSp>
      <p:grpSp>
        <p:nvGrpSpPr>
          <p:cNvPr id="56" name="Group">
            <a:extLst>
              <a:ext uri="{FF2B5EF4-FFF2-40B4-BE49-F238E27FC236}">
                <a16:creationId xmlns:a16="http://schemas.microsoft.com/office/drawing/2014/main" id="{2997B2A5-AA31-4A75-9268-9E4BD0FADEAE}"/>
              </a:ext>
            </a:extLst>
          </p:cNvPr>
          <p:cNvGrpSpPr/>
          <p:nvPr/>
        </p:nvGrpSpPr>
        <p:grpSpPr>
          <a:xfrm>
            <a:off x="2631440" y="1996909"/>
            <a:ext cx="3093354" cy="1649248"/>
            <a:chOff x="0" y="115573"/>
            <a:chExt cx="4399435" cy="2345595"/>
          </a:xfrm>
        </p:grpSpPr>
        <p:sp>
          <p:nvSpPr>
            <p:cNvPr id="57" name="Shape">
              <a:extLst>
                <a:ext uri="{FF2B5EF4-FFF2-40B4-BE49-F238E27FC236}">
                  <a16:creationId xmlns:a16="http://schemas.microsoft.com/office/drawing/2014/main" id="{F02ED947-CF04-43ED-8E86-35B70F156E3F}"/>
                </a:ext>
              </a:extLst>
            </p:cNvPr>
            <p:cNvSpPr/>
            <p:nvPr/>
          </p:nvSpPr>
          <p:spPr>
            <a:xfrm>
              <a:off x="0" y="216327"/>
              <a:ext cx="4399435" cy="2244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600" extrusionOk="0">
                  <a:moveTo>
                    <a:pt x="21285" y="7648"/>
                  </a:moveTo>
                  <a:cubicBezTo>
                    <a:pt x="19016" y="5868"/>
                    <a:pt x="16698" y="4337"/>
                    <a:pt x="14343" y="3063"/>
                  </a:cubicBezTo>
                  <a:cubicBezTo>
                    <a:pt x="11965" y="1777"/>
                    <a:pt x="9552" y="754"/>
                    <a:pt x="7115" y="0"/>
                  </a:cubicBezTo>
                  <a:lnTo>
                    <a:pt x="10" y="1887"/>
                  </a:lnTo>
                  <a:cubicBezTo>
                    <a:pt x="-74" y="5746"/>
                    <a:pt x="357" y="9581"/>
                    <a:pt x="1261" y="13011"/>
                  </a:cubicBezTo>
                  <a:cubicBezTo>
                    <a:pt x="2189" y="16533"/>
                    <a:pt x="3581" y="19499"/>
                    <a:pt x="5292" y="21600"/>
                  </a:cubicBezTo>
                  <a:cubicBezTo>
                    <a:pt x="8014" y="20856"/>
                    <a:pt x="10721" y="19923"/>
                    <a:pt x="13409" y="18805"/>
                  </a:cubicBezTo>
                  <a:cubicBezTo>
                    <a:pt x="16138" y="17670"/>
                    <a:pt x="18845" y="16343"/>
                    <a:pt x="21526" y="14829"/>
                  </a:cubicBezTo>
                  <a:lnTo>
                    <a:pt x="21285" y="7648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  <a:alpha val="3071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58" name="Q-Space">
              <a:extLst>
                <a:ext uri="{FF2B5EF4-FFF2-40B4-BE49-F238E27FC236}">
                  <a16:creationId xmlns:a16="http://schemas.microsoft.com/office/drawing/2014/main" id="{663F418E-50F5-4F7D-99BE-9567CD9AB635}"/>
                </a:ext>
              </a:extLst>
            </p:cNvPr>
            <p:cNvSpPr txBox="1"/>
            <p:nvPr/>
          </p:nvSpPr>
          <p:spPr>
            <a:xfrm rot="660000">
              <a:off x="2528908" y="115573"/>
              <a:ext cx="1249346" cy="441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2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>
                <a:defRPr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sz="1547" b="1">
                  <a:latin typeface="Helvetica Neue"/>
                  <a:ea typeface="Helvetica Neue"/>
                  <a:cs typeface="Helvetica Neue"/>
                  <a:sym typeface="Helvetica Neue"/>
                </a:rPr>
                <a:t>Q-Space</a:t>
              </a:r>
            </a:p>
          </p:txBody>
        </p:sp>
      </p:grpSp>
      <p:sp>
        <p:nvSpPr>
          <p:cNvPr id="60" name="S">
            <a:extLst>
              <a:ext uri="{FF2B5EF4-FFF2-40B4-BE49-F238E27FC236}">
                <a16:creationId xmlns:a16="http://schemas.microsoft.com/office/drawing/2014/main" id="{71C38862-B170-4268-8932-F60328F83921}"/>
              </a:ext>
            </a:extLst>
          </p:cNvPr>
          <p:cNvSpPr/>
          <p:nvPr/>
        </p:nvSpPr>
        <p:spPr>
          <a:xfrm>
            <a:off x="2790294" y="2248433"/>
            <a:ext cx="457490" cy="45749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de-DE" sz="1547" dirty="0"/>
              <a:t> w</a:t>
            </a:r>
            <a:endParaRPr sz="1547" dirty="0"/>
          </a:p>
        </p:txBody>
      </p:sp>
      <p:grpSp>
        <p:nvGrpSpPr>
          <p:cNvPr id="61" name="Group">
            <a:extLst>
              <a:ext uri="{FF2B5EF4-FFF2-40B4-BE49-F238E27FC236}">
                <a16:creationId xmlns:a16="http://schemas.microsoft.com/office/drawing/2014/main" id="{DDEA4827-2FA0-40EF-9334-EB8D5CF8935D}"/>
              </a:ext>
            </a:extLst>
          </p:cNvPr>
          <p:cNvGrpSpPr/>
          <p:nvPr/>
        </p:nvGrpSpPr>
        <p:grpSpPr>
          <a:xfrm>
            <a:off x="3603174" y="3381302"/>
            <a:ext cx="5317286" cy="1616590"/>
            <a:chOff x="0" y="0"/>
            <a:chExt cx="7562361" cy="2299149"/>
          </a:xfrm>
        </p:grpSpPr>
        <p:sp>
          <p:nvSpPr>
            <p:cNvPr id="62" name="Shape">
              <a:extLst>
                <a:ext uri="{FF2B5EF4-FFF2-40B4-BE49-F238E27FC236}">
                  <a16:creationId xmlns:a16="http://schemas.microsoft.com/office/drawing/2014/main" id="{B06E20F5-AD3F-4ADE-AF4A-E81F121B2E05}"/>
                </a:ext>
              </a:extLst>
            </p:cNvPr>
            <p:cNvSpPr/>
            <p:nvPr/>
          </p:nvSpPr>
          <p:spPr>
            <a:xfrm>
              <a:off x="3999862" y="0"/>
              <a:ext cx="3562499" cy="2299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6" y="7688"/>
                  </a:moveTo>
                  <a:cubicBezTo>
                    <a:pt x="18031" y="5986"/>
                    <a:pt x="14781" y="4491"/>
                    <a:pt x="11496" y="3207"/>
                  </a:cubicBezTo>
                  <a:cubicBezTo>
                    <a:pt x="8217" y="1926"/>
                    <a:pt x="4905" y="856"/>
                    <a:pt x="1569" y="0"/>
                  </a:cubicBezTo>
                  <a:cubicBezTo>
                    <a:pt x="1230" y="3383"/>
                    <a:pt x="934" y="6776"/>
                    <a:pt x="682" y="10178"/>
                  </a:cubicBezTo>
                  <a:cubicBezTo>
                    <a:pt x="401" y="13977"/>
                    <a:pt x="173" y="17785"/>
                    <a:pt x="0" y="21600"/>
                  </a:cubicBezTo>
                  <a:cubicBezTo>
                    <a:pt x="3679" y="20943"/>
                    <a:pt x="7337" y="20026"/>
                    <a:pt x="10963" y="18852"/>
                  </a:cubicBezTo>
                  <a:cubicBezTo>
                    <a:pt x="14548" y="17691"/>
                    <a:pt x="18097" y="16279"/>
                    <a:pt x="21600" y="14620"/>
                  </a:cubicBezTo>
                  <a:lnTo>
                    <a:pt x="21236" y="7688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  <a:alpha val="1895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63" name="Shape">
              <a:extLst>
                <a:ext uri="{FF2B5EF4-FFF2-40B4-BE49-F238E27FC236}">
                  <a16:creationId xmlns:a16="http://schemas.microsoft.com/office/drawing/2014/main" id="{9A1FF042-AC57-4437-B118-70928B29751F}"/>
                </a:ext>
              </a:extLst>
            </p:cNvPr>
            <p:cNvSpPr/>
            <p:nvPr/>
          </p:nvSpPr>
          <p:spPr>
            <a:xfrm>
              <a:off x="0" y="146349"/>
              <a:ext cx="3975194" cy="2002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148" extrusionOk="0">
                  <a:moveTo>
                    <a:pt x="59" y="8038"/>
                  </a:moveTo>
                  <a:cubicBezTo>
                    <a:pt x="3460" y="5069"/>
                    <a:pt x="7031" y="2895"/>
                    <a:pt x="10695" y="1562"/>
                  </a:cubicBezTo>
                  <a:cubicBezTo>
                    <a:pt x="14180" y="295"/>
                    <a:pt x="17727" y="-204"/>
                    <a:pt x="21269" y="76"/>
                  </a:cubicBezTo>
                  <a:cubicBezTo>
                    <a:pt x="20934" y="3232"/>
                    <a:pt x="20785" y="6451"/>
                    <a:pt x="20824" y="9673"/>
                  </a:cubicBezTo>
                  <a:cubicBezTo>
                    <a:pt x="20864" y="12986"/>
                    <a:pt x="21103" y="16279"/>
                    <a:pt x="21537" y="19484"/>
                  </a:cubicBezTo>
                  <a:cubicBezTo>
                    <a:pt x="17552" y="20874"/>
                    <a:pt x="13500" y="21396"/>
                    <a:pt x="9455" y="21039"/>
                  </a:cubicBezTo>
                  <a:cubicBezTo>
                    <a:pt x="6737" y="20800"/>
                    <a:pt x="4032" y="20164"/>
                    <a:pt x="1363" y="19137"/>
                  </a:cubicBezTo>
                  <a:cubicBezTo>
                    <a:pt x="855" y="17584"/>
                    <a:pt x="480" y="15879"/>
                    <a:pt x="253" y="14091"/>
                  </a:cubicBezTo>
                  <a:cubicBezTo>
                    <a:pt x="3" y="12112"/>
                    <a:pt x="-63" y="10062"/>
                    <a:pt x="59" y="8038"/>
                  </a:cubicBezTo>
                  <a:close/>
                </a:path>
              </a:pathLst>
            </a:custGeom>
            <a:solidFill>
              <a:schemeClr val="accent4">
                <a:alpha val="549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64" name="S">
              <a:extLst>
                <a:ext uri="{FF2B5EF4-FFF2-40B4-BE49-F238E27FC236}">
                  <a16:creationId xmlns:a16="http://schemas.microsoft.com/office/drawing/2014/main" id="{A11C1058-484B-4E84-BAD3-44180B232587}"/>
                </a:ext>
              </a:extLst>
            </p:cNvPr>
            <p:cNvSpPr/>
            <p:nvPr/>
          </p:nvSpPr>
          <p:spPr>
            <a:xfrm>
              <a:off x="80471" y="903963"/>
              <a:ext cx="706356" cy="706357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547"/>
                <a:t>S</a:t>
              </a:r>
            </a:p>
          </p:txBody>
        </p:sp>
        <p:sp>
          <p:nvSpPr>
            <p:cNvPr id="65" name="T">
              <a:extLst>
                <a:ext uri="{FF2B5EF4-FFF2-40B4-BE49-F238E27FC236}">
                  <a16:creationId xmlns:a16="http://schemas.microsoft.com/office/drawing/2014/main" id="{3042C566-2F11-4CAE-BBE9-B365075B5158}"/>
                </a:ext>
              </a:extLst>
            </p:cNvPr>
            <p:cNvSpPr/>
            <p:nvPr/>
          </p:nvSpPr>
          <p:spPr>
            <a:xfrm>
              <a:off x="6712153" y="903963"/>
              <a:ext cx="706356" cy="706357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547"/>
                <a:t>T</a:t>
              </a:r>
            </a:p>
          </p:txBody>
        </p:sp>
        <p:sp>
          <p:nvSpPr>
            <p:cNvPr id="66" name="W">
              <a:extLst>
                <a:ext uri="{FF2B5EF4-FFF2-40B4-BE49-F238E27FC236}">
                  <a16:creationId xmlns:a16="http://schemas.microsoft.com/office/drawing/2014/main" id="{6160DA9D-AE54-44C6-A652-AE5ECED2D79A}"/>
                </a:ext>
              </a:extLst>
            </p:cNvPr>
            <p:cNvSpPr/>
            <p:nvPr/>
          </p:nvSpPr>
          <p:spPr>
            <a:xfrm>
              <a:off x="3127460" y="200812"/>
              <a:ext cx="539845" cy="53984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547"/>
                <a:t>W</a:t>
              </a:r>
            </a:p>
          </p:txBody>
        </p:sp>
        <p:sp>
          <p:nvSpPr>
            <p:cNvPr id="67" name="Line">
              <a:extLst>
                <a:ext uri="{FF2B5EF4-FFF2-40B4-BE49-F238E27FC236}">
                  <a16:creationId xmlns:a16="http://schemas.microsoft.com/office/drawing/2014/main" id="{E1510BAC-4528-486F-AAEF-F1B274F72B23}"/>
                </a:ext>
              </a:extLst>
            </p:cNvPr>
            <p:cNvSpPr/>
            <p:nvPr/>
          </p:nvSpPr>
          <p:spPr>
            <a:xfrm rot="30608">
              <a:off x="726486" y="1494012"/>
              <a:ext cx="6158908" cy="541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77" extrusionOk="0">
                  <a:moveTo>
                    <a:pt x="0" y="0"/>
                  </a:moveTo>
                  <a:cubicBezTo>
                    <a:pt x="510" y="4458"/>
                    <a:pt x="1012" y="8972"/>
                    <a:pt x="1504" y="13562"/>
                  </a:cubicBezTo>
                  <a:cubicBezTo>
                    <a:pt x="1892" y="17175"/>
                    <a:pt x="2365" y="20897"/>
                    <a:pt x="2984" y="20213"/>
                  </a:cubicBezTo>
                  <a:cubicBezTo>
                    <a:pt x="3702" y="19419"/>
                    <a:pt x="3946" y="13286"/>
                    <a:pt x="4612" y="11657"/>
                  </a:cubicBezTo>
                  <a:cubicBezTo>
                    <a:pt x="5450" y="9606"/>
                    <a:pt x="6330" y="16197"/>
                    <a:pt x="7192" y="13673"/>
                  </a:cubicBezTo>
                  <a:cubicBezTo>
                    <a:pt x="7458" y="12895"/>
                    <a:pt x="7653" y="11275"/>
                    <a:pt x="7921" y="10538"/>
                  </a:cubicBezTo>
                  <a:cubicBezTo>
                    <a:pt x="8066" y="10141"/>
                    <a:pt x="8223" y="10025"/>
                    <a:pt x="8376" y="10215"/>
                  </a:cubicBezTo>
                  <a:cubicBezTo>
                    <a:pt x="9025" y="11021"/>
                    <a:pt x="9339" y="16609"/>
                    <a:pt x="10004" y="17027"/>
                  </a:cubicBezTo>
                  <a:cubicBezTo>
                    <a:pt x="10831" y="17546"/>
                    <a:pt x="11309" y="9741"/>
                    <a:pt x="12143" y="10573"/>
                  </a:cubicBezTo>
                  <a:cubicBezTo>
                    <a:pt x="12997" y="11425"/>
                    <a:pt x="13226" y="21600"/>
                    <a:pt x="14186" y="20255"/>
                  </a:cubicBezTo>
                  <a:cubicBezTo>
                    <a:pt x="15080" y="19003"/>
                    <a:pt x="14818" y="9947"/>
                    <a:pt x="15513" y="6994"/>
                  </a:cubicBezTo>
                  <a:cubicBezTo>
                    <a:pt x="16024" y="4822"/>
                    <a:pt x="16630" y="7150"/>
                    <a:pt x="17207" y="8176"/>
                  </a:cubicBezTo>
                  <a:cubicBezTo>
                    <a:pt x="17821" y="9269"/>
                    <a:pt x="18461" y="8693"/>
                    <a:pt x="19074" y="7654"/>
                  </a:cubicBezTo>
                  <a:cubicBezTo>
                    <a:pt x="19966" y="6143"/>
                    <a:pt x="20819" y="3667"/>
                    <a:pt x="21600" y="312"/>
                  </a:cubicBezTo>
                </a:path>
              </a:pathLst>
            </a:custGeom>
            <a:noFill/>
            <a:ln w="50800" cap="flat">
              <a:solidFill>
                <a:schemeClr val="accent1">
                  <a:lumOff val="-13575"/>
                </a:schemeClr>
              </a:solidFill>
              <a:prstDash val="sysDot"/>
              <a:miter lim="400000"/>
              <a:tail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68" name="Line">
              <a:extLst>
                <a:ext uri="{FF2B5EF4-FFF2-40B4-BE49-F238E27FC236}">
                  <a16:creationId xmlns:a16="http://schemas.microsoft.com/office/drawing/2014/main" id="{936D557E-7854-4212-A873-93E1A87B8915}"/>
                </a:ext>
              </a:extLst>
            </p:cNvPr>
            <p:cNvSpPr/>
            <p:nvPr/>
          </p:nvSpPr>
          <p:spPr>
            <a:xfrm rot="20869651">
              <a:off x="659074" y="392428"/>
              <a:ext cx="2494173" cy="489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392" extrusionOk="0">
                  <a:moveTo>
                    <a:pt x="0" y="11799"/>
                  </a:moveTo>
                  <a:cubicBezTo>
                    <a:pt x="786" y="5389"/>
                    <a:pt x="2977" y="3944"/>
                    <a:pt x="4263" y="8999"/>
                  </a:cubicBezTo>
                  <a:cubicBezTo>
                    <a:pt x="5791" y="15005"/>
                    <a:pt x="8141" y="19524"/>
                    <a:pt x="8124" y="13656"/>
                  </a:cubicBezTo>
                  <a:cubicBezTo>
                    <a:pt x="8115" y="10657"/>
                    <a:pt x="6702" y="9205"/>
                    <a:pt x="7090" y="5892"/>
                  </a:cubicBezTo>
                  <a:cubicBezTo>
                    <a:pt x="7625" y="1331"/>
                    <a:pt x="13073" y="12773"/>
                    <a:pt x="11128" y="3554"/>
                  </a:cubicBezTo>
                  <a:cubicBezTo>
                    <a:pt x="11008" y="2985"/>
                    <a:pt x="10811" y="2782"/>
                    <a:pt x="10675" y="2270"/>
                  </a:cubicBezTo>
                  <a:cubicBezTo>
                    <a:pt x="9523" y="-2076"/>
                    <a:pt x="12915" y="-81"/>
                    <a:pt x="14324" y="7389"/>
                  </a:cubicBezTo>
                  <a:cubicBezTo>
                    <a:pt x="15017" y="11060"/>
                    <a:pt x="16371" y="10153"/>
                    <a:pt x="17580" y="10622"/>
                  </a:cubicBezTo>
                  <a:cubicBezTo>
                    <a:pt x="18963" y="11160"/>
                    <a:pt x="20211" y="11982"/>
                    <a:pt x="21600" y="11799"/>
                  </a:cubicBezTo>
                </a:path>
              </a:pathLst>
            </a:custGeom>
            <a:noFill/>
            <a:ln w="508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ysDot"/>
              <a:miter lim="400000"/>
              <a:tail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69" name="Line">
              <a:extLst>
                <a:ext uri="{FF2B5EF4-FFF2-40B4-BE49-F238E27FC236}">
                  <a16:creationId xmlns:a16="http://schemas.microsoft.com/office/drawing/2014/main" id="{84D00AC9-49CA-46AE-B818-5053C5AD9E61}"/>
                </a:ext>
              </a:extLst>
            </p:cNvPr>
            <p:cNvSpPr/>
            <p:nvPr/>
          </p:nvSpPr>
          <p:spPr>
            <a:xfrm rot="20869651">
              <a:off x="4852632" y="258887"/>
              <a:ext cx="1868838" cy="100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6" extrusionOk="0">
                  <a:moveTo>
                    <a:pt x="0" y="515"/>
                  </a:moveTo>
                  <a:cubicBezTo>
                    <a:pt x="1035" y="638"/>
                    <a:pt x="2066" y="394"/>
                    <a:pt x="3097" y="156"/>
                  </a:cubicBezTo>
                  <a:cubicBezTo>
                    <a:pt x="5489" y="-394"/>
                    <a:pt x="8029" y="379"/>
                    <a:pt x="7490" y="4494"/>
                  </a:cubicBezTo>
                  <a:cubicBezTo>
                    <a:pt x="7005" y="8204"/>
                    <a:pt x="2646" y="7555"/>
                    <a:pt x="3794" y="12715"/>
                  </a:cubicBezTo>
                  <a:cubicBezTo>
                    <a:pt x="5376" y="19829"/>
                    <a:pt x="8109" y="7885"/>
                    <a:pt x="9817" y="9771"/>
                  </a:cubicBezTo>
                  <a:cubicBezTo>
                    <a:pt x="11026" y="11106"/>
                    <a:pt x="10505" y="14859"/>
                    <a:pt x="11233" y="17069"/>
                  </a:cubicBezTo>
                  <a:cubicBezTo>
                    <a:pt x="12497" y="20901"/>
                    <a:pt x="14872" y="17569"/>
                    <a:pt x="17009" y="16499"/>
                  </a:cubicBezTo>
                  <a:cubicBezTo>
                    <a:pt x="17481" y="16262"/>
                    <a:pt x="17975" y="16189"/>
                    <a:pt x="18440" y="16492"/>
                  </a:cubicBezTo>
                  <a:cubicBezTo>
                    <a:pt x="19698" y="17311"/>
                    <a:pt x="20322" y="20500"/>
                    <a:pt x="21600" y="21206"/>
                  </a:cubicBezTo>
                </a:path>
              </a:pathLst>
            </a:custGeom>
            <a:noFill/>
            <a:ln w="508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ysDot"/>
              <a:miter lim="400000"/>
              <a:tail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70" name="N">
              <a:extLst>
                <a:ext uri="{FF2B5EF4-FFF2-40B4-BE49-F238E27FC236}">
                  <a16:creationId xmlns:a16="http://schemas.microsoft.com/office/drawing/2014/main" id="{D4486E87-EBE7-450B-BF5D-077A61A0B986}"/>
                </a:ext>
              </a:extLst>
            </p:cNvPr>
            <p:cNvSpPr/>
            <p:nvPr/>
          </p:nvSpPr>
          <p:spPr>
            <a:xfrm>
              <a:off x="4254640" y="200812"/>
              <a:ext cx="539846" cy="53984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547"/>
                <a:t>N</a:t>
              </a:r>
            </a:p>
          </p:txBody>
        </p:sp>
        <p:cxnSp>
          <p:nvCxnSpPr>
            <p:cNvPr id="71" name="Connection Line">
              <a:extLst>
                <a:ext uri="{FF2B5EF4-FFF2-40B4-BE49-F238E27FC236}">
                  <a16:creationId xmlns:a16="http://schemas.microsoft.com/office/drawing/2014/main" id="{4B34A13A-B35B-4E15-93BA-641614FDF782}"/>
                </a:ext>
              </a:extLst>
            </p:cNvPr>
            <p:cNvCxnSpPr>
              <a:stCxn id="66" idx="6"/>
              <a:endCxn id="70" idx="2"/>
            </p:cNvCxnSpPr>
            <p:nvPr/>
          </p:nvCxnSpPr>
          <p:spPr>
            <a:xfrm>
              <a:off x="3667306" y="470735"/>
              <a:ext cx="587334" cy="0"/>
            </a:xfrm>
            <a:prstGeom prst="straightConnector1">
              <a:avLst/>
            </a:prstGeom>
            <a:ln w="635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olid"/>
              <a:miter lim="400000"/>
            </a:ln>
            <a:effectLst/>
          </p:spPr>
        </p:cxnSp>
        <p:sp>
          <p:nvSpPr>
            <p:cNvPr id="72" name="∞">
              <a:extLst>
                <a:ext uri="{FF2B5EF4-FFF2-40B4-BE49-F238E27FC236}">
                  <a16:creationId xmlns:a16="http://schemas.microsoft.com/office/drawing/2014/main" id="{128DB7CB-5E9A-4D53-BBFA-CC1FD777AA32}"/>
                </a:ext>
              </a:extLst>
            </p:cNvPr>
            <p:cNvSpPr txBox="1"/>
            <p:nvPr/>
          </p:nvSpPr>
          <p:spPr>
            <a:xfrm>
              <a:off x="3854227" y="56763"/>
              <a:ext cx="359978" cy="510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984"/>
                <a:t>∞</a:t>
              </a:r>
            </a:p>
          </p:txBody>
        </p: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72B02F40-09FD-4E93-BA06-AFEFAA60F238}"/>
                </a:ext>
              </a:extLst>
            </p:cNvPr>
            <p:cNvSpPr/>
            <p:nvPr/>
          </p:nvSpPr>
          <p:spPr>
            <a:xfrm>
              <a:off x="707040" y="1452526"/>
              <a:ext cx="541101" cy="454038"/>
            </a:xfrm>
            <a:prstGeom prst="line">
              <a:avLst/>
            </a:prstGeom>
            <a:noFill/>
            <a:ln w="508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</p:grpSp>
      <p:sp>
        <p:nvSpPr>
          <p:cNvPr id="74" name="Shape 45">
            <a:extLst>
              <a:ext uri="{FF2B5EF4-FFF2-40B4-BE49-F238E27FC236}">
                <a16:creationId xmlns:a16="http://schemas.microsoft.com/office/drawing/2014/main" id="{04DCF274-878A-4AF0-8314-A98E64F4BABF}"/>
              </a:ext>
            </a:extLst>
          </p:cNvPr>
          <p:cNvSpPr txBox="1">
            <a:spLocks/>
          </p:cNvSpPr>
          <p:nvPr/>
        </p:nvSpPr>
        <p:spPr>
          <a:xfrm>
            <a:off x="5942425" y="2034564"/>
            <a:ext cx="2608425" cy="7684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222250" lvl="1" indent="0">
              <a:buNone/>
            </a:pPr>
            <a:r>
              <a:rPr lang="de-DE" sz="2200" b="1" dirty="0">
                <a:solidFill>
                  <a:schemeClr val="tx1"/>
                </a:solidFill>
              </a:rPr>
              <a:t>Case 1: </a:t>
            </a:r>
            <a:r>
              <a:rPr lang="de-DE" sz="2200" dirty="0">
                <a:solidFill>
                  <a:schemeClr val="tx1"/>
                </a:solidFill>
              </a:rPr>
              <a:t>S </a:t>
            </a:r>
            <a:r>
              <a:rPr lang="de-DE" sz="2200" dirty="0" err="1">
                <a:solidFill>
                  <a:schemeClr val="tx1"/>
                </a:solidFill>
              </a:rPr>
              <a:t>can</a:t>
            </a:r>
            <a:r>
              <a:rPr lang="de-DE" sz="2200" dirty="0">
                <a:solidFill>
                  <a:schemeClr val="tx1"/>
                </a:solidFill>
              </a:rPr>
              <a:t> </a:t>
            </a:r>
            <a:r>
              <a:rPr lang="de-DE" sz="2200" dirty="0" err="1">
                <a:solidFill>
                  <a:schemeClr val="tx1"/>
                </a:solidFill>
              </a:rPr>
              <a:t>simply</a:t>
            </a:r>
            <a:r>
              <a:rPr lang="de-DE" sz="2200" dirty="0">
                <a:solidFill>
                  <a:schemeClr val="tx1"/>
                </a:solidFill>
              </a:rPr>
              <a:t> </a:t>
            </a:r>
            <a:r>
              <a:rPr lang="de-DE" sz="2200" dirty="0">
                <a:solidFill>
                  <a:srgbClr val="FF0000"/>
                </a:solidFill>
              </a:rPr>
              <a:t>push W </a:t>
            </a:r>
          </a:p>
          <a:p>
            <a:pPr marL="222250" lvl="1" indent="0">
              <a:buNone/>
            </a:pPr>
            <a:endParaRPr lang="de-DE" sz="2200" dirty="0">
              <a:solidFill>
                <a:schemeClr val="tx1"/>
              </a:solidFill>
            </a:endParaRPr>
          </a:p>
          <a:p>
            <a:pPr marL="222250" lvl="1" indent="0">
              <a:buNone/>
            </a:pPr>
            <a:endParaRPr lang="de-DE" sz="2200" dirty="0">
              <a:solidFill>
                <a:schemeClr val="tx1"/>
              </a:solidFill>
            </a:endParaRPr>
          </a:p>
        </p:txBody>
      </p:sp>
      <p:sp>
        <p:nvSpPr>
          <p:cNvPr id="75" name="Shape 45">
            <a:extLst>
              <a:ext uri="{FF2B5EF4-FFF2-40B4-BE49-F238E27FC236}">
                <a16:creationId xmlns:a16="http://schemas.microsoft.com/office/drawing/2014/main" id="{08FB8372-1482-4A65-A11A-63A279A50305}"/>
              </a:ext>
            </a:extLst>
          </p:cNvPr>
          <p:cNvSpPr txBox="1">
            <a:spLocks/>
          </p:cNvSpPr>
          <p:nvPr/>
        </p:nvSpPr>
        <p:spPr>
          <a:xfrm>
            <a:off x="179253" y="3887456"/>
            <a:ext cx="3153823" cy="7684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222250" lvl="1" indent="0">
              <a:buNone/>
            </a:pPr>
            <a:r>
              <a:rPr lang="de-DE" sz="2200" b="1" dirty="0">
                <a:solidFill>
                  <a:schemeClr val="tx1"/>
                </a:solidFill>
              </a:rPr>
              <a:t>Case 2: </a:t>
            </a:r>
            <a:r>
              <a:rPr lang="de-DE" sz="2200" dirty="0">
                <a:solidFill>
                  <a:schemeClr val="tx1"/>
                </a:solidFill>
              </a:rPr>
              <a:t>S </a:t>
            </a:r>
            <a:r>
              <a:rPr lang="de-DE" sz="2200" dirty="0" err="1">
                <a:solidFill>
                  <a:srgbClr val="FF0000"/>
                </a:solidFill>
              </a:rPr>
              <a:t>pushes</a:t>
            </a:r>
            <a:r>
              <a:rPr lang="de-DE" sz="2200" dirty="0">
                <a:solidFill>
                  <a:srgbClr val="FF0000"/>
                </a:solidFill>
              </a:rPr>
              <a:t> W and (W,N)</a:t>
            </a:r>
            <a:r>
              <a:rPr lang="de-DE" sz="2200" dirty="0">
                <a:solidFill>
                  <a:schemeClr val="tx1"/>
                </a:solidFill>
              </a:rPr>
              <a:t>, </a:t>
            </a:r>
            <a:r>
              <a:rPr lang="de-DE" sz="2200" dirty="0" err="1">
                <a:solidFill>
                  <a:schemeClr val="tx1"/>
                </a:solidFill>
              </a:rPr>
              <a:t>forces</a:t>
            </a:r>
            <a:r>
              <a:rPr lang="de-DE" sz="2200" dirty="0">
                <a:solidFill>
                  <a:schemeClr val="tx1"/>
                </a:solidFill>
              </a:rPr>
              <a:t> packet </a:t>
            </a:r>
            <a:r>
              <a:rPr lang="de-DE" sz="2200" dirty="0" err="1">
                <a:solidFill>
                  <a:schemeClr val="tx1"/>
                </a:solidFill>
              </a:rPr>
              <a:t>to</a:t>
            </a:r>
            <a:r>
              <a:rPr lang="de-DE" sz="2200" dirty="0">
                <a:solidFill>
                  <a:schemeClr val="tx1"/>
                </a:solidFill>
              </a:rPr>
              <a:t> </a:t>
            </a:r>
            <a:r>
              <a:rPr lang="de-DE" sz="2200" dirty="0" err="1">
                <a:solidFill>
                  <a:schemeClr val="tx1"/>
                </a:solidFill>
              </a:rPr>
              <a:t>enter</a:t>
            </a:r>
            <a:r>
              <a:rPr lang="de-DE" sz="2200" dirty="0">
                <a:solidFill>
                  <a:schemeClr val="tx1"/>
                </a:solidFill>
              </a:rPr>
              <a:t> Q-</a:t>
            </a:r>
            <a:r>
              <a:rPr lang="de-DE" sz="2200" dirty="0" err="1">
                <a:solidFill>
                  <a:schemeClr val="tx1"/>
                </a:solidFill>
              </a:rPr>
              <a:t>space</a:t>
            </a:r>
            <a:endParaRPr lang="de-DE" sz="2200" dirty="0">
              <a:solidFill>
                <a:srgbClr val="FF0000"/>
              </a:solidFill>
            </a:endParaRPr>
          </a:p>
          <a:p>
            <a:pPr marL="222250" lvl="1" indent="0">
              <a:buNone/>
            </a:pPr>
            <a:endParaRPr lang="de-DE" sz="2200" dirty="0">
              <a:solidFill>
                <a:schemeClr val="tx1"/>
              </a:solidFill>
            </a:endParaRPr>
          </a:p>
          <a:p>
            <a:pPr marL="222250" lvl="1" indent="0">
              <a:buNone/>
            </a:pPr>
            <a:endParaRPr lang="de-DE" sz="2200" dirty="0">
              <a:solidFill>
                <a:schemeClr val="tx1"/>
              </a:solidFill>
            </a:endParaRPr>
          </a:p>
        </p:txBody>
      </p:sp>
      <p:sp>
        <p:nvSpPr>
          <p:cNvPr id="76" name="L">
            <a:extLst>
              <a:ext uri="{FF2B5EF4-FFF2-40B4-BE49-F238E27FC236}">
                <a16:creationId xmlns:a16="http://schemas.microsoft.com/office/drawing/2014/main" id="{A789DE37-9140-4A3E-AE86-D73432921E17}"/>
              </a:ext>
            </a:extLst>
          </p:cNvPr>
          <p:cNvSpPr txBox="1"/>
          <p:nvPr/>
        </p:nvSpPr>
        <p:spPr>
          <a:xfrm>
            <a:off x="1113455" y="3126239"/>
            <a:ext cx="272512" cy="5030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rPr sz="28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77" name="Gewitterblitz 1028">
            <a:extLst>
              <a:ext uri="{FF2B5EF4-FFF2-40B4-BE49-F238E27FC236}">
                <a16:creationId xmlns:a16="http://schemas.microsoft.com/office/drawing/2014/main" id="{1F071C74-BEED-4D1C-99B7-2B07C4089DD0}"/>
              </a:ext>
            </a:extLst>
          </p:cNvPr>
          <p:cNvSpPr/>
          <p:nvPr/>
        </p:nvSpPr>
        <p:spPr>
          <a:xfrm rot="2380700">
            <a:off x="1284728" y="2973644"/>
            <a:ext cx="241076" cy="379588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L">
            <a:extLst>
              <a:ext uri="{FF2B5EF4-FFF2-40B4-BE49-F238E27FC236}">
                <a16:creationId xmlns:a16="http://schemas.microsoft.com/office/drawing/2014/main" id="{3CDE87E7-7DA4-4408-A734-69F457ACA476}"/>
              </a:ext>
            </a:extLst>
          </p:cNvPr>
          <p:cNvSpPr txBox="1"/>
          <p:nvPr/>
        </p:nvSpPr>
        <p:spPr>
          <a:xfrm>
            <a:off x="3979750" y="4498339"/>
            <a:ext cx="272512" cy="5030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rPr sz="28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79" name="Gewitterblitz 1028">
            <a:extLst>
              <a:ext uri="{FF2B5EF4-FFF2-40B4-BE49-F238E27FC236}">
                <a16:creationId xmlns:a16="http://schemas.microsoft.com/office/drawing/2014/main" id="{D382B936-FFD0-42DD-A1C9-236E28F5C7A8}"/>
              </a:ext>
            </a:extLst>
          </p:cNvPr>
          <p:cNvSpPr/>
          <p:nvPr/>
        </p:nvSpPr>
        <p:spPr>
          <a:xfrm rot="2380700">
            <a:off x="4151023" y="4345744"/>
            <a:ext cx="241076" cy="379588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195943"/>
      </p:ext>
    </p:extLst>
  </p:cSld>
  <p:clrMapOvr>
    <a:masterClrMapping/>
  </p:clrMapOvr>
  <p:transition spd="slow">
    <p:cut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17439" y="162262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TI-LFA </a:t>
            </a:r>
            <a:r>
              <a:rPr lang="de-DE" dirty="0" err="1"/>
              <a:t>Under</a:t>
            </a:r>
            <a:r>
              <a:rPr lang="de-DE" dirty="0"/>
              <a:t> Double </a:t>
            </a:r>
            <a:r>
              <a:rPr lang="de-DE" dirty="0" err="1"/>
              <a:t>Failure</a:t>
            </a:r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EEB475-8735-4C66-905E-07DDBE51C4E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lang="de-DE" sz="2000" dirty="0">
                <a:solidFill>
                  <a:schemeClr val="bg1">
                    <a:lumMod val="75000"/>
                  </a:schemeClr>
                </a:solidFill>
              </a:rPr>
              <a:t>7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Connection Line">
            <a:extLst>
              <a:ext uri="{FF2B5EF4-FFF2-40B4-BE49-F238E27FC236}">
                <a16:creationId xmlns:a16="http://schemas.microsoft.com/office/drawing/2014/main" id="{49A21C7D-F451-4FC7-97B1-F04817C8EA42}"/>
              </a:ext>
            </a:extLst>
          </p:cNvPr>
          <p:cNvSpPr/>
          <p:nvPr/>
        </p:nvSpPr>
        <p:spPr>
          <a:xfrm>
            <a:off x="4303467" y="4157469"/>
            <a:ext cx="222082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21600"/>
                  <a:pt x="7200" y="21600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 sz="984"/>
          </a:p>
        </p:txBody>
      </p:sp>
      <p:sp>
        <p:nvSpPr>
          <p:cNvPr id="41" name="Connection Line">
            <a:extLst>
              <a:ext uri="{FF2B5EF4-FFF2-40B4-BE49-F238E27FC236}">
                <a16:creationId xmlns:a16="http://schemas.microsoft.com/office/drawing/2014/main" id="{B2B3FCC8-78BE-4B4B-93FD-0C613AC90304}"/>
              </a:ext>
            </a:extLst>
          </p:cNvPr>
          <p:cNvSpPr/>
          <p:nvPr/>
        </p:nvSpPr>
        <p:spPr>
          <a:xfrm>
            <a:off x="4303467" y="1704622"/>
            <a:ext cx="1" cy="2452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 sz="984"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07EBD83B-CA15-4E86-A73E-523DE4C27773}"/>
              </a:ext>
            </a:extLst>
          </p:cNvPr>
          <p:cNvSpPr/>
          <p:nvPr/>
        </p:nvSpPr>
        <p:spPr>
          <a:xfrm flipH="1" flipV="1">
            <a:off x="4776771" y="1757038"/>
            <a:ext cx="1717642" cy="1900540"/>
          </a:xfrm>
          <a:prstGeom prst="line">
            <a:avLst/>
          </a:prstGeom>
          <a:ln w="50800">
            <a:solidFill>
              <a:schemeClr val="accent1"/>
            </a:solidFill>
            <a:prstDash val="sysDot"/>
            <a:miter lim="400000"/>
            <a:tailEnd type="arrow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81" name="Dingbat X">
            <a:extLst>
              <a:ext uri="{FF2B5EF4-FFF2-40B4-BE49-F238E27FC236}">
                <a16:creationId xmlns:a16="http://schemas.microsoft.com/office/drawing/2014/main" id="{C03C03CB-460C-416B-AF4D-5990FEACB8A5}"/>
              </a:ext>
            </a:extLst>
          </p:cNvPr>
          <p:cNvSpPr/>
          <p:nvPr/>
        </p:nvSpPr>
        <p:spPr>
          <a:xfrm>
            <a:off x="4110540" y="2704719"/>
            <a:ext cx="442117" cy="522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82" name="Line">
            <a:extLst>
              <a:ext uri="{FF2B5EF4-FFF2-40B4-BE49-F238E27FC236}">
                <a16:creationId xmlns:a16="http://schemas.microsoft.com/office/drawing/2014/main" id="{2FADE995-0EDD-4640-AC22-050A3655559E}"/>
              </a:ext>
            </a:extLst>
          </p:cNvPr>
          <p:cNvSpPr/>
          <p:nvPr/>
        </p:nvSpPr>
        <p:spPr>
          <a:xfrm rot="16370903">
            <a:off x="4357738" y="1899820"/>
            <a:ext cx="3001061" cy="2346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0" h="20653" extrusionOk="0">
                <a:moveTo>
                  <a:pt x="766" y="142"/>
                </a:moveTo>
                <a:cubicBezTo>
                  <a:pt x="897" y="1379"/>
                  <a:pt x="978" y="2623"/>
                  <a:pt x="1009" y="3870"/>
                </a:cubicBezTo>
                <a:cubicBezTo>
                  <a:pt x="1038" y="5015"/>
                  <a:pt x="1025" y="6162"/>
                  <a:pt x="1084" y="7306"/>
                </a:cubicBezTo>
                <a:cubicBezTo>
                  <a:pt x="1157" y="8716"/>
                  <a:pt x="1339" y="10137"/>
                  <a:pt x="1116" y="11526"/>
                </a:cubicBezTo>
                <a:cubicBezTo>
                  <a:pt x="921" y="12735"/>
                  <a:pt x="429" y="13834"/>
                  <a:pt x="174" y="15024"/>
                </a:cubicBezTo>
                <a:cubicBezTo>
                  <a:pt x="-240" y="16957"/>
                  <a:pt x="51" y="19113"/>
                  <a:pt x="1401" y="20137"/>
                </a:cubicBezTo>
                <a:cubicBezTo>
                  <a:pt x="3330" y="21600"/>
                  <a:pt x="5548" y="19701"/>
                  <a:pt x="7261" y="17578"/>
                </a:cubicBezTo>
                <a:cubicBezTo>
                  <a:pt x="11971" y="11742"/>
                  <a:pt x="16653" y="5871"/>
                  <a:pt x="21360" y="0"/>
                </a:cubicBezTo>
              </a:path>
            </a:pathLst>
          </a:custGeom>
          <a:ln w="50800">
            <a:solidFill>
              <a:schemeClr val="accent1"/>
            </a:solidFill>
            <a:prstDash val="sysDot"/>
            <a:miter lim="400000"/>
            <a:tailEnd type="arrow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grpSp>
        <p:nvGrpSpPr>
          <p:cNvPr id="83" name="Group">
            <a:extLst>
              <a:ext uri="{FF2B5EF4-FFF2-40B4-BE49-F238E27FC236}">
                <a16:creationId xmlns:a16="http://schemas.microsoft.com/office/drawing/2014/main" id="{326EFD3D-8DB6-4C1D-BACF-B9882730D0F2}"/>
              </a:ext>
            </a:extLst>
          </p:cNvPr>
          <p:cNvGrpSpPr/>
          <p:nvPr/>
        </p:nvGrpSpPr>
        <p:grpSpPr>
          <a:xfrm>
            <a:off x="1684753" y="1347614"/>
            <a:ext cx="5237430" cy="3166864"/>
            <a:chOff x="0" y="0"/>
            <a:chExt cx="7448788" cy="4503983"/>
          </a:xfrm>
        </p:grpSpPr>
        <p:cxnSp>
          <p:nvCxnSpPr>
            <p:cNvPr id="84" name="Connection Line">
              <a:extLst>
                <a:ext uri="{FF2B5EF4-FFF2-40B4-BE49-F238E27FC236}">
                  <a16:creationId xmlns:a16="http://schemas.microsoft.com/office/drawing/2014/main" id="{A291426B-BAD8-4E5C-95FA-B27987DD4429}"/>
                </a:ext>
              </a:extLst>
            </p:cNvPr>
            <p:cNvCxnSpPr>
              <a:stCxn id="90" idx="0"/>
              <a:endCxn id="89" idx="0"/>
            </p:cNvCxnSpPr>
            <p:nvPr/>
          </p:nvCxnSpPr>
          <p:spPr>
            <a:xfrm>
              <a:off x="3724393" y="507745"/>
              <a:ext cx="3158501" cy="348849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5" name="Connection Line">
              <a:extLst>
                <a:ext uri="{FF2B5EF4-FFF2-40B4-BE49-F238E27FC236}">
                  <a16:creationId xmlns:a16="http://schemas.microsoft.com/office/drawing/2014/main" id="{57286D0A-C225-4ED9-A7A6-D7BE071A4586}"/>
                </a:ext>
              </a:extLst>
            </p:cNvPr>
            <p:cNvCxnSpPr>
              <a:stCxn id="90" idx="0"/>
              <a:endCxn id="87" idx="0"/>
            </p:cNvCxnSpPr>
            <p:nvPr/>
          </p:nvCxnSpPr>
          <p:spPr>
            <a:xfrm flipH="1">
              <a:off x="565893" y="507745"/>
              <a:ext cx="3158501" cy="348849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6" name="Connection Line">
              <a:extLst>
                <a:ext uri="{FF2B5EF4-FFF2-40B4-BE49-F238E27FC236}">
                  <a16:creationId xmlns:a16="http://schemas.microsoft.com/office/drawing/2014/main" id="{B21DA53E-7349-44F0-B20C-9A627AD99C6E}"/>
                </a:ext>
              </a:extLst>
            </p:cNvPr>
            <p:cNvCxnSpPr>
              <a:stCxn id="87" idx="0"/>
              <a:endCxn id="88" idx="0"/>
            </p:cNvCxnSpPr>
            <p:nvPr/>
          </p:nvCxnSpPr>
          <p:spPr>
            <a:xfrm>
              <a:off x="565893" y="3996237"/>
              <a:ext cx="3158501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87" name="N">
              <a:extLst>
                <a:ext uri="{FF2B5EF4-FFF2-40B4-BE49-F238E27FC236}">
                  <a16:creationId xmlns:a16="http://schemas.microsoft.com/office/drawing/2014/main" id="{A072FD9A-D60B-4D7F-AB81-4597E4A89AC9}"/>
                </a:ext>
              </a:extLst>
            </p:cNvPr>
            <p:cNvSpPr/>
            <p:nvPr/>
          </p:nvSpPr>
          <p:spPr>
            <a:xfrm>
              <a:off x="0" y="3488492"/>
              <a:ext cx="1131788" cy="101549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rPr lang="de-DE" sz="2109" dirty="0"/>
                <a:t>  </a:t>
              </a:r>
              <a:r>
                <a:rPr sz="2109" dirty="0"/>
                <a:t>N</a:t>
              </a:r>
            </a:p>
          </p:txBody>
        </p:sp>
        <p:sp>
          <p:nvSpPr>
            <p:cNvPr id="88" name="W">
              <a:extLst>
                <a:ext uri="{FF2B5EF4-FFF2-40B4-BE49-F238E27FC236}">
                  <a16:creationId xmlns:a16="http://schemas.microsoft.com/office/drawing/2014/main" id="{79B935E6-0022-4099-BB75-827AE4ED9781}"/>
                </a:ext>
              </a:extLst>
            </p:cNvPr>
            <p:cNvSpPr/>
            <p:nvPr/>
          </p:nvSpPr>
          <p:spPr>
            <a:xfrm>
              <a:off x="3158499" y="3488492"/>
              <a:ext cx="1131789" cy="101549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rPr lang="de-DE" sz="2109" dirty="0"/>
                <a:t> </a:t>
              </a:r>
              <a:r>
                <a:rPr sz="2109" dirty="0"/>
                <a:t>W</a:t>
              </a:r>
            </a:p>
          </p:txBody>
        </p:sp>
        <p:sp>
          <p:nvSpPr>
            <p:cNvPr id="89" name="S">
              <a:extLst>
                <a:ext uri="{FF2B5EF4-FFF2-40B4-BE49-F238E27FC236}">
                  <a16:creationId xmlns:a16="http://schemas.microsoft.com/office/drawing/2014/main" id="{0864E21C-70B3-4D64-B6C2-5360593B9762}"/>
                </a:ext>
              </a:extLst>
            </p:cNvPr>
            <p:cNvSpPr/>
            <p:nvPr/>
          </p:nvSpPr>
          <p:spPr>
            <a:xfrm>
              <a:off x="6316999" y="3488492"/>
              <a:ext cx="1131789" cy="101549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rPr lang="de-DE" sz="2109" dirty="0"/>
                <a:t>  </a:t>
              </a:r>
              <a:r>
                <a:rPr sz="2109" dirty="0"/>
                <a:t>S</a:t>
              </a:r>
            </a:p>
          </p:txBody>
        </p:sp>
        <p:sp>
          <p:nvSpPr>
            <p:cNvPr id="90" name="T">
              <a:extLst>
                <a:ext uri="{FF2B5EF4-FFF2-40B4-BE49-F238E27FC236}">
                  <a16:creationId xmlns:a16="http://schemas.microsoft.com/office/drawing/2014/main" id="{1AC49804-C594-4535-AC07-0A4D595A0F39}"/>
                </a:ext>
              </a:extLst>
            </p:cNvPr>
            <p:cNvSpPr/>
            <p:nvPr/>
          </p:nvSpPr>
          <p:spPr>
            <a:xfrm>
              <a:off x="3158499" y="0"/>
              <a:ext cx="1131789" cy="101549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rPr lang="de-DE" sz="2109" dirty="0"/>
                <a:t>  </a:t>
              </a:r>
              <a:r>
                <a:rPr sz="2109" dirty="0"/>
                <a:t>T</a:t>
              </a:r>
            </a:p>
          </p:txBody>
        </p:sp>
        <p:sp>
          <p:nvSpPr>
            <p:cNvPr id="91" name="∞">
              <a:extLst>
                <a:ext uri="{FF2B5EF4-FFF2-40B4-BE49-F238E27FC236}">
                  <a16:creationId xmlns:a16="http://schemas.microsoft.com/office/drawing/2014/main" id="{FEAC598F-3330-4509-A0A5-0CF339C837E7}"/>
                </a:ext>
              </a:extLst>
            </p:cNvPr>
            <p:cNvSpPr txBox="1"/>
            <p:nvPr/>
          </p:nvSpPr>
          <p:spPr>
            <a:xfrm>
              <a:off x="1771643" y="1794400"/>
              <a:ext cx="376172" cy="564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30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109"/>
                <a:t>∞</a:t>
              </a:r>
            </a:p>
          </p:txBody>
        </p:sp>
        <p:sp>
          <p:nvSpPr>
            <p:cNvPr id="92" name="∞">
              <a:extLst>
                <a:ext uri="{FF2B5EF4-FFF2-40B4-BE49-F238E27FC236}">
                  <a16:creationId xmlns:a16="http://schemas.microsoft.com/office/drawing/2014/main" id="{9DBB1772-6BEE-4ADE-B8DA-66ED2295CB24}"/>
                </a:ext>
              </a:extLst>
            </p:cNvPr>
            <p:cNvSpPr txBox="1"/>
            <p:nvPr/>
          </p:nvSpPr>
          <p:spPr>
            <a:xfrm>
              <a:off x="1771643" y="3909243"/>
              <a:ext cx="376172" cy="564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30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109"/>
                <a:t>∞</a:t>
              </a:r>
            </a:p>
          </p:txBody>
        </p:sp>
      </p:grpSp>
      <p:grpSp>
        <p:nvGrpSpPr>
          <p:cNvPr id="95" name="Group">
            <a:extLst>
              <a:ext uri="{FF2B5EF4-FFF2-40B4-BE49-F238E27FC236}">
                <a16:creationId xmlns:a16="http://schemas.microsoft.com/office/drawing/2014/main" id="{2DD4E7B6-5AE1-4628-B262-27CB5DE0B251}"/>
              </a:ext>
            </a:extLst>
          </p:cNvPr>
          <p:cNvGrpSpPr/>
          <p:nvPr/>
        </p:nvGrpSpPr>
        <p:grpSpPr>
          <a:xfrm>
            <a:off x="4727332" y="3545844"/>
            <a:ext cx="1324234" cy="519577"/>
            <a:chOff x="-1" y="-12722"/>
            <a:chExt cx="1883354" cy="738952"/>
          </a:xfrm>
        </p:grpSpPr>
        <p:grpSp>
          <p:nvGrpSpPr>
            <p:cNvPr id="96" name="Group">
              <a:extLst>
                <a:ext uri="{FF2B5EF4-FFF2-40B4-BE49-F238E27FC236}">
                  <a16:creationId xmlns:a16="http://schemas.microsoft.com/office/drawing/2014/main" id="{F25C2B46-453D-4CDB-B1E2-8C258ECBB72F}"/>
                </a:ext>
              </a:extLst>
            </p:cNvPr>
            <p:cNvGrpSpPr/>
            <p:nvPr/>
          </p:nvGrpSpPr>
          <p:grpSpPr>
            <a:xfrm>
              <a:off x="-1" y="551122"/>
              <a:ext cx="1883354" cy="175108"/>
              <a:chOff x="0" y="0"/>
              <a:chExt cx="1883352" cy="175107"/>
            </a:xfrm>
          </p:grpSpPr>
          <p:sp>
            <p:nvSpPr>
              <p:cNvPr id="98" name="Line">
                <a:extLst>
                  <a:ext uri="{FF2B5EF4-FFF2-40B4-BE49-F238E27FC236}">
                    <a16:creationId xmlns:a16="http://schemas.microsoft.com/office/drawing/2014/main" id="{775F3BAA-A6CF-4AA3-8E60-018C15279D92}"/>
                  </a:ext>
                </a:extLst>
              </p:cNvPr>
              <p:cNvSpPr/>
              <p:nvPr/>
            </p:nvSpPr>
            <p:spPr>
              <a:xfrm>
                <a:off x="0" y="0"/>
                <a:ext cx="1883353" cy="0"/>
              </a:xfrm>
              <a:prstGeom prst="line">
                <a:avLst/>
              </a:prstGeom>
              <a:noFill/>
              <a:ln w="381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tail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/>
              </a:p>
            </p:txBody>
          </p:sp>
          <p:sp>
            <p:nvSpPr>
              <p:cNvPr id="99" name="Line">
                <a:extLst>
                  <a:ext uri="{FF2B5EF4-FFF2-40B4-BE49-F238E27FC236}">
                    <a16:creationId xmlns:a16="http://schemas.microsoft.com/office/drawing/2014/main" id="{4D1FCF34-AC04-4B21-A8FD-61759EBD4E70}"/>
                  </a:ext>
                </a:extLst>
              </p:cNvPr>
              <p:cNvSpPr/>
              <p:nvPr/>
            </p:nvSpPr>
            <p:spPr>
              <a:xfrm>
                <a:off x="0" y="175107"/>
                <a:ext cx="1883353" cy="1"/>
              </a:xfrm>
              <a:prstGeom prst="line">
                <a:avLst/>
              </a:prstGeom>
              <a:noFill/>
              <a:ln w="381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/>
              </a:p>
            </p:txBody>
          </p:sp>
        </p:grpSp>
        <p:sp>
          <p:nvSpPr>
            <p:cNvPr id="97" name="Micro Loop">
              <a:extLst>
                <a:ext uri="{FF2B5EF4-FFF2-40B4-BE49-F238E27FC236}">
                  <a16:creationId xmlns:a16="http://schemas.microsoft.com/office/drawing/2014/main" id="{E91A0C52-A193-4826-980C-A4725C46AABB}"/>
                </a:ext>
              </a:extLst>
            </p:cNvPr>
            <p:cNvSpPr txBox="1"/>
            <p:nvPr/>
          </p:nvSpPr>
          <p:spPr>
            <a:xfrm>
              <a:off x="402021" y="-12722"/>
              <a:ext cx="667989" cy="409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b="0">
                  <a:solidFill>
                    <a:schemeClr val="accent5">
                      <a:lumOff val="-29866"/>
                    </a:schemeClr>
                  </a:solidFill>
                </a:defRPr>
              </a:lvl1pPr>
            </a:lstStyle>
            <a:p>
              <a:r>
                <a:rPr lang="de-DE" dirty="0"/>
                <a:t>Loop</a:t>
              </a:r>
              <a:endParaRPr dirty="0"/>
            </a:p>
          </p:txBody>
        </p:sp>
      </p:grpSp>
      <p:sp>
        <p:nvSpPr>
          <p:cNvPr id="102" name="Dingbat X">
            <a:extLst>
              <a:ext uri="{FF2B5EF4-FFF2-40B4-BE49-F238E27FC236}">
                <a16:creationId xmlns:a16="http://schemas.microsoft.com/office/drawing/2014/main" id="{4189FFB8-32EF-4FE4-B4A0-77DF2D039CF0}"/>
              </a:ext>
            </a:extLst>
          </p:cNvPr>
          <p:cNvSpPr/>
          <p:nvPr/>
        </p:nvSpPr>
        <p:spPr>
          <a:xfrm rot="2700000">
            <a:off x="5145862" y="2744240"/>
            <a:ext cx="437148" cy="516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09" name="The packet could tell W about the failure of ST =&gt; TI-MFA…">
            <a:extLst>
              <a:ext uri="{FF2B5EF4-FFF2-40B4-BE49-F238E27FC236}">
                <a16:creationId xmlns:a16="http://schemas.microsoft.com/office/drawing/2014/main" id="{D26F6621-D323-46D0-B066-2AA406407ED8}"/>
              </a:ext>
            </a:extLst>
          </p:cNvPr>
          <p:cNvSpPr txBox="1"/>
          <p:nvPr/>
        </p:nvSpPr>
        <p:spPr>
          <a:xfrm>
            <a:off x="6569822" y="3038788"/>
            <a:ext cx="1286255" cy="485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  <a:buSzPct val="100000"/>
              <a:defRPr sz="2700" b="0"/>
            </a:pPr>
            <a:r>
              <a:rPr lang="de-DE" sz="2400" b="1" dirty="0">
                <a:solidFill>
                  <a:srgbClr val="0202CA"/>
                </a:solidFill>
                <a:latin typeface="Calibri" panose="020F0502020204030204" pitchFamily="34" charset="0"/>
              </a:rPr>
              <a:t>TI-LFA</a:t>
            </a:r>
          </a:p>
        </p:txBody>
      </p:sp>
    </p:spTree>
    <p:extLst>
      <p:ext uri="{BB962C8B-B14F-4D97-AF65-F5344CB8AC3E}">
        <p14:creationId xmlns:p14="http://schemas.microsoft.com/office/powerpoint/2010/main" val="15771058"/>
      </p:ext>
    </p:extLst>
  </p:cSld>
  <p:clrMapOvr>
    <a:masterClrMapping/>
  </p:clrMapOvr>
  <p:transition spd="slow">
    <p:cut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17439" y="162262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TI-MFA </a:t>
            </a:r>
            <a:r>
              <a:rPr lang="de-DE" dirty="0" err="1"/>
              <a:t>Under</a:t>
            </a:r>
            <a:r>
              <a:rPr lang="de-DE" dirty="0"/>
              <a:t> Double </a:t>
            </a:r>
            <a:r>
              <a:rPr lang="de-DE" dirty="0" err="1"/>
              <a:t>Failure</a:t>
            </a:r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EEB475-8735-4C66-905E-07DDBE51C4E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lang="de-DE" sz="2000" dirty="0">
                <a:solidFill>
                  <a:schemeClr val="bg1">
                    <a:lumMod val="75000"/>
                  </a:schemeClr>
                </a:solidFill>
              </a:rPr>
              <a:t>7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Connection Line">
            <a:extLst>
              <a:ext uri="{FF2B5EF4-FFF2-40B4-BE49-F238E27FC236}">
                <a16:creationId xmlns:a16="http://schemas.microsoft.com/office/drawing/2014/main" id="{49A21C7D-F451-4FC7-97B1-F04817C8EA42}"/>
              </a:ext>
            </a:extLst>
          </p:cNvPr>
          <p:cNvSpPr/>
          <p:nvPr/>
        </p:nvSpPr>
        <p:spPr>
          <a:xfrm>
            <a:off x="4303467" y="4157469"/>
            <a:ext cx="222082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21600"/>
                  <a:pt x="7200" y="21600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 sz="984"/>
          </a:p>
        </p:txBody>
      </p:sp>
      <p:sp>
        <p:nvSpPr>
          <p:cNvPr id="41" name="Connection Line">
            <a:extLst>
              <a:ext uri="{FF2B5EF4-FFF2-40B4-BE49-F238E27FC236}">
                <a16:creationId xmlns:a16="http://schemas.microsoft.com/office/drawing/2014/main" id="{B2B3FCC8-78BE-4B4B-93FD-0C613AC90304}"/>
              </a:ext>
            </a:extLst>
          </p:cNvPr>
          <p:cNvSpPr/>
          <p:nvPr/>
        </p:nvSpPr>
        <p:spPr>
          <a:xfrm>
            <a:off x="4303467" y="1704622"/>
            <a:ext cx="1" cy="2452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 sz="984"/>
          </a:p>
        </p:txBody>
      </p:sp>
      <p:sp>
        <p:nvSpPr>
          <p:cNvPr id="80" name="Line">
            <a:extLst>
              <a:ext uri="{FF2B5EF4-FFF2-40B4-BE49-F238E27FC236}">
                <a16:creationId xmlns:a16="http://schemas.microsoft.com/office/drawing/2014/main" id="{52A26016-2FF4-40CF-A80C-5F7CD3305567}"/>
              </a:ext>
            </a:extLst>
          </p:cNvPr>
          <p:cNvSpPr/>
          <p:nvPr/>
        </p:nvSpPr>
        <p:spPr>
          <a:xfrm rot="13609070">
            <a:off x="2983605" y="2935424"/>
            <a:ext cx="3648444" cy="1938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4" extrusionOk="0">
                <a:moveTo>
                  <a:pt x="0" y="21544"/>
                </a:moveTo>
                <a:cubicBezTo>
                  <a:pt x="717" y="20036"/>
                  <a:pt x="1477" y="18613"/>
                  <a:pt x="2275" y="17279"/>
                </a:cubicBezTo>
                <a:cubicBezTo>
                  <a:pt x="2547" y="16825"/>
                  <a:pt x="2823" y="16381"/>
                  <a:pt x="3087" y="15910"/>
                </a:cubicBezTo>
                <a:cubicBezTo>
                  <a:pt x="3593" y="15007"/>
                  <a:pt x="4048" y="14013"/>
                  <a:pt x="4512" y="13040"/>
                </a:cubicBezTo>
                <a:cubicBezTo>
                  <a:pt x="5223" y="11550"/>
                  <a:pt x="5957" y="10107"/>
                  <a:pt x="6713" y="8712"/>
                </a:cubicBezTo>
                <a:cubicBezTo>
                  <a:pt x="7452" y="7410"/>
                  <a:pt x="8123" y="5987"/>
                  <a:pt x="8721" y="4459"/>
                </a:cubicBezTo>
                <a:cubicBezTo>
                  <a:pt x="9514" y="2428"/>
                  <a:pt x="10342" y="46"/>
                  <a:pt x="11720" y="1"/>
                </a:cubicBezTo>
                <a:cubicBezTo>
                  <a:pt x="13420" y="-56"/>
                  <a:pt x="14245" y="3339"/>
                  <a:pt x="15258" y="5883"/>
                </a:cubicBezTo>
                <a:cubicBezTo>
                  <a:pt x="16090" y="7971"/>
                  <a:pt x="17220" y="9533"/>
                  <a:pt x="18183" y="11408"/>
                </a:cubicBezTo>
                <a:cubicBezTo>
                  <a:pt x="18396" y="11822"/>
                  <a:pt x="18600" y="12250"/>
                  <a:pt x="18809" y="12670"/>
                </a:cubicBezTo>
                <a:cubicBezTo>
                  <a:pt x="19018" y="13090"/>
                  <a:pt x="19232" y="13502"/>
                  <a:pt x="19445" y="13917"/>
                </a:cubicBezTo>
                <a:cubicBezTo>
                  <a:pt x="20184" y="15361"/>
                  <a:pt x="20903" y="16841"/>
                  <a:pt x="21600" y="18357"/>
                </a:cubicBezTo>
              </a:path>
            </a:pathLst>
          </a:custGeom>
          <a:ln w="50800">
            <a:solidFill>
              <a:schemeClr val="accent1"/>
            </a:solidFill>
            <a:prstDash val="sysDot"/>
            <a:miter lim="400000"/>
            <a:tailEnd type="arrow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81" name="Dingbat X">
            <a:extLst>
              <a:ext uri="{FF2B5EF4-FFF2-40B4-BE49-F238E27FC236}">
                <a16:creationId xmlns:a16="http://schemas.microsoft.com/office/drawing/2014/main" id="{C03C03CB-460C-416B-AF4D-5990FEACB8A5}"/>
              </a:ext>
            </a:extLst>
          </p:cNvPr>
          <p:cNvSpPr/>
          <p:nvPr/>
        </p:nvSpPr>
        <p:spPr>
          <a:xfrm>
            <a:off x="4110540" y="2704719"/>
            <a:ext cx="442117" cy="522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grpSp>
        <p:nvGrpSpPr>
          <p:cNvPr id="83" name="Group">
            <a:extLst>
              <a:ext uri="{FF2B5EF4-FFF2-40B4-BE49-F238E27FC236}">
                <a16:creationId xmlns:a16="http://schemas.microsoft.com/office/drawing/2014/main" id="{326EFD3D-8DB6-4C1D-BACF-B9882730D0F2}"/>
              </a:ext>
            </a:extLst>
          </p:cNvPr>
          <p:cNvGrpSpPr/>
          <p:nvPr/>
        </p:nvGrpSpPr>
        <p:grpSpPr>
          <a:xfrm>
            <a:off x="1684753" y="1347614"/>
            <a:ext cx="5237430" cy="3166864"/>
            <a:chOff x="0" y="0"/>
            <a:chExt cx="7448788" cy="4503983"/>
          </a:xfrm>
        </p:grpSpPr>
        <p:cxnSp>
          <p:nvCxnSpPr>
            <p:cNvPr id="84" name="Connection Line">
              <a:extLst>
                <a:ext uri="{FF2B5EF4-FFF2-40B4-BE49-F238E27FC236}">
                  <a16:creationId xmlns:a16="http://schemas.microsoft.com/office/drawing/2014/main" id="{A291426B-BAD8-4E5C-95FA-B27987DD4429}"/>
                </a:ext>
              </a:extLst>
            </p:cNvPr>
            <p:cNvCxnSpPr>
              <a:stCxn id="90" idx="0"/>
              <a:endCxn id="89" idx="0"/>
            </p:cNvCxnSpPr>
            <p:nvPr/>
          </p:nvCxnSpPr>
          <p:spPr>
            <a:xfrm>
              <a:off x="3724393" y="507745"/>
              <a:ext cx="3158501" cy="348849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5" name="Connection Line">
              <a:extLst>
                <a:ext uri="{FF2B5EF4-FFF2-40B4-BE49-F238E27FC236}">
                  <a16:creationId xmlns:a16="http://schemas.microsoft.com/office/drawing/2014/main" id="{57286D0A-C225-4ED9-A7A6-D7BE071A4586}"/>
                </a:ext>
              </a:extLst>
            </p:cNvPr>
            <p:cNvCxnSpPr>
              <a:stCxn id="90" idx="0"/>
              <a:endCxn id="87" idx="0"/>
            </p:cNvCxnSpPr>
            <p:nvPr/>
          </p:nvCxnSpPr>
          <p:spPr>
            <a:xfrm flipH="1">
              <a:off x="565893" y="507745"/>
              <a:ext cx="3158501" cy="348849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6" name="Connection Line">
              <a:extLst>
                <a:ext uri="{FF2B5EF4-FFF2-40B4-BE49-F238E27FC236}">
                  <a16:creationId xmlns:a16="http://schemas.microsoft.com/office/drawing/2014/main" id="{B21DA53E-7349-44F0-B20C-9A627AD99C6E}"/>
                </a:ext>
              </a:extLst>
            </p:cNvPr>
            <p:cNvCxnSpPr>
              <a:stCxn id="87" idx="0"/>
              <a:endCxn id="88" idx="0"/>
            </p:cNvCxnSpPr>
            <p:nvPr/>
          </p:nvCxnSpPr>
          <p:spPr>
            <a:xfrm>
              <a:off x="565893" y="3996237"/>
              <a:ext cx="3158501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87" name="N">
              <a:extLst>
                <a:ext uri="{FF2B5EF4-FFF2-40B4-BE49-F238E27FC236}">
                  <a16:creationId xmlns:a16="http://schemas.microsoft.com/office/drawing/2014/main" id="{A072FD9A-D60B-4D7F-AB81-4597E4A89AC9}"/>
                </a:ext>
              </a:extLst>
            </p:cNvPr>
            <p:cNvSpPr/>
            <p:nvPr/>
          </p:nvSpPr>
          <p:spPr>
            <a:xfrm>
              <a:off x="0" y="3488492"/>
              <a:ext cx="1131788" cy="101549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rPr lang="de-DE" sz="2109" dirty="0"/>
                <a:t>  </a:t>
              </a:r>
              <a:r>
                <a:rPr sz="2109" dirty="0"/>
                <a:t>N</a:t>
              </a:r>
            </a:p>
          </p:txBody>
        </p:sp>
        <p:sp>
          <p:nvSpPr>
            <p:cNvPr id="88" name="W">
              <a:extLst>
                <a:ext uri="{FF2B5EF4-FFF2-40B4-BE49-F238E27FC236}">
                  <a16:creationId xmlns:a16="http://schemas.microsoft.com/office/drawing/2014/main" id="{79B935E6-0022-4099-BB75-827AE4ED9781}"/>
                </a:ext>
              </a:extLst>
            </p:cNvPr>
            <p:cNvSpPr/>
            <p:nvPr/>
          </p:nvSpPr>
          <p:spPr>
            <a:xfrm>
              <a:off x="3158499" y="3488492"/>
              <a:ext cx="1131789" cy="101549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rPr lang="de-DE" sz="2109" dirty="0"/>
                <a:t> </a:t>
              </a:r>
              <a:r>
                <a:rPr sz="2109" dirty="0"/>
                <a:t>W</a:t>
              </a:r>
            </a:p>
          </p:txBody>
        </p:sp>
        <p:sp>
          <p:nvSpPr>
            <p:cNvPr id="89" name="S">
              <a:extLst>
                <a:ext uri="{FF2B5EF4-FFF2-40B4-BE49-F238E27FC236}">
                  <a16:creationId xmlns:a16="http://schemas.microsoft.com/office/drawing/2014/main" id="{0864E21C-70B3-4D64-B6C2-5360593B9762}"/>
                </a:ext>
              </a:extLst>
            </p:cNvPr>
            <p:cNvSpPr/>
            <p:nvPr/>
          </p:nvSpPr>
          <p:spPr>
            <a:xfrm>
              <a:off x="6316999" y="3488492"/>
              <a:ext cx="1131789" cy="101549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rPr lang="de-DE" sz="2109" dirty="0"/>
                <a:t>  </a:t>
              </a:r>
              <a:r>
                <a:rPr sz="2109" dirty="0"/>
                <a:t>S</a:t>
              </a:r>
            </a:p>
          </p:txBody>
        </p:sp>
        <p:sp>
          <p:nvSpPr>
            <p:cNvPr id="90" name="T">
              <a:extLst>
                <a:ext uri="{FF2B5EF4-FFF2-40B4-BE49-F238E27FC236}">
                  <a16:creationId xmlns:a16="http://schemas.microsoft.com/office/drawing/2014/main" id="{1AC49804-C594-4535-AC07-0A4D595A0F39}"/>
                </a:ext>
              </a:extLst>
            </p:cNvPr>
            <p:cNvSpPr/>
            <p:nvPr/>
          </p:nvSpPr>
          <p:spPr>
            <a:xfrm>
              <a:off x="3158499" y="0"/>
              <a:ext cx="1131789" cy="101549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rPr lang="de-DE" sz="2109" dirty="0"/>
                <a:t>  </a:t>
              </a:r>
              <a:r>
                <a:rPr sz="2109" dirty="0"/>
                <a:t>T</a:t>
              </a:r>
            </a:p>
          </p:txBody>
        </p:sp>
        <p:sp>
          <p:nvSpPr>
            <p:cNvPr id="91" name="∞">
              <a:extLst>
                <a:ext uri="{FF2B5EF4-FFF2-40B4-BE49-F238E27FC236}">
                  <a16:creationId xmlns:a16="http://schemas.microsoft.com/office/drawing/2014/main" id="{FEAC598F-3330-4509-A0A5-0CF339C837E7}"/>
                </a:ext>
              </a:extLst>
            </p:cNvPr>
            <p:cNvSpPr txBox="1"/>
            <p:nvPr/>
          </p:nvSpPr>
          <p:spPr>
            <a:xfrm>
              <a:off x="1771643" y="1794400"/>
              <a:ext cx="376172" cy="564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30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109"/>
                <a:t>∞</a:t>
              </a:r>
            </a:p>
          </p:txBody>
        </p:sp>
        <p:sp>
          <p:nvSpPr>
            <p:cNvPr id="92" name="∞">
              <a:extLst>
                <a:ext uri="{FF2B5EF4-FFF2-40B4-BE49-F238E27FC236}">
                  <a16:creationId xmlns:a16="http://schemas.microsoft.com/office/drawing/2014/main" id="{9DBB1772-6BEE-4ADE-B8DA-66ED2295CB24}"/>
                </a:ext>
              </a:extLst>
            </p:cNvPr>
            <p:cNvSpPr txBox="1"/>
            <p:nvPr/>
          </p:nvSpPr>
          <p:spPr>
            <a:xfrm>
              <a:off x="1771643" y="3909243"/>
              <a:ext cx="376172" cy="564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30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109"/>
                <a:t>∞</a:t>
              </a:r>
            </a:p>
          </p:txBody>
        </p:sp>
      </p:grpSp>
      <p:sp>
        <p:nvSpPr>
          <p:cNvPr id="93" name="Line">
            <a:extLst>
              <a:ext uri="{FF2B5EF4-FFF2-40B4-BE49-F238E27FC236}">
                <a16:creationId xmlns:a16="http://schemas.microsoft.com/office/drawing/2014/main" id="{EEDB4FB2-8B6C-4E04-AC8A-0782B2EF0233}"/>
              </a:ext>
            </a:extLst>
          </p:cNvPr>
          <p:cNvSpPr/>
          <p:nvPr/>
        </p:nvSpPr>
        <p:spPr>
          <a:xfrm>
            <a:off x="1590221" y="1570370"/>
            <a:ext cx="4947953" cy="3026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9" h="21600" extrusionOk="0">
                <a:moveTo>
                  <a:pt x="21559" y="21600"/>
                </a:moveTo>
                <a:lnTo>
                  <a:pt x="844" y="21301"/>
                </a:lnTo>
                <a:cubicBezTo>
                  <a:pt x="524" y="20953"/>
                  <a:pt x="277" y="20454"/>
                  <a:pt x="135" y="19870"/>
                </a:cubicBezTo>
                <a:cubicBezTo>
                  <a:pt x="-16" y="19253"/>
                  <a:pt x="-41" y="18573"/>
                  <a:pt x="62" y="17930"/>
                </a:cubicBezTo>
                <a:lnTo>
                  <a:pt x="835" y="16098"/>
                </a:lnTo>
                <a:lnTo>
                  <a:pt x="9963" y="0"/>
                </a:lnTo>
              </a:path>
            </a:pathLst>
          </a:custGeom>
          <a:ln w="50800">
            <a:solidFill>
              <a:schemeClr val="accent3">
                <a:hueOff val="362282"/>
                <a:satOff val="31803"/>
                <a:lumOff val="-18242"/>
              </a:schemeClr>
            </a:solidFill>
            <a:prstDash val="sysDot"/>
            <a:miter lim="400000"/>
            <a:tailEnd type="arrow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02" name="Dingbat X">
            <a:extLst>
              <a:ext uri="{FF2B5EF4-FFF2-40B4-BE49-F238E27FC236}">
                <a16:creationId xmlns:a16="http://schemas.microsoft.com/office/drawing/2014/main" id="{4189FFB8-32EF-4FE4-B4A0-77DF2D039CF0}"/>
              </a:ext>
            </a:extLst>
          </p:cNvPr>
          <p:cNvSpPr/>
          <p:nvPr/>
        </p:nvSpPr>
        <p:spPr>
          <a:xfrm rot="2700000">
            <a:off x="5145862" y="2744240"/>
            <a:ext cx="437148" cy="516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04" name="Cloud Callout 54">
            <a:extLst>
              <a:ext uri="{FF2B5EF4-FFF2-40B4-BE49-F238E27FC236}">
                <a16:creationId xmlns:a16="http://schemas.microsoft.com/office/drawing/2014/main" id="{D1C487A6-09F2-4AC5-A507-7EDEDCFA1E81}"/>
              </a:ext>
            </a:extLst>
          </p:cNvPr>
          <p:cNvSpPr/>
          <p:nvPr/>
        </p:nvSpPr>
        <p:spPr bwMode="auto">
          <a:xfrm>
            <a:off x="7156033" y="4371174"/>
            <a:ext cx="1579486" cy="832276"/>
          </a:xfrm>
          <a:prstGeom prst="cloudCallout">
            <a:avLst>
              <a:gd name="adj1" fmla="val -78071"/>
              <a:gd name="adj2" fmla="val -2704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minimal info</a:t>
            </a:r>
            <a:endParaRPr lang="en-US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5" name="Picture 2" descr="Image result for packet transparent clipart">
            <a:extLst>
              <a:ext uri="{FF2B5EF4-FFF2-40B4-BE49-F238E27FC236}">
                <a16:creationId xmlns:a16="http://schemas.microsoft.com/office/drawing/2014/main" id="{0DF3FE47-FB56-4CF7-8A04-1E59C00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11" y="4644827"/>
            <a:ext cx="515384" cy="54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Shape 45">
            <a:extLst>
              <a:ext uri="{FF2B5EF4-FFF2-40B4-BE49-F238E27FC236}">
                <a16:creationId xmlns:a16="http://schemas.microsoft.com/office/drawing/2014/main" id="{285BFEEF-A746-4EB3-A0D8-ABCC443D3969}"/>
              </a:ext>
            </a:extLst>
          </p:cNvPr>
          <p:cNvSpPr txBox="1">
            <a:spLocks/>
          </p:cNvSpPr>
          <p:nvPr/>
        </p:nvSpPr>
        <p:spPr>
          <a:xfrm>
            <a:off x="5796136" y="4623352"/>
            <a:ext cx="855727" cy="792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222250" lvl="1" indent="0" algn="ctr">
              <a:buNone/>
            </a:pPr>
            <a:r>
              <a:rPr lang="de-CH" sz="1200" dirty="0">
                <a:solidFill>
                  <a:schemeClr val="tx1"/>
                </a:solidFill>
              </a:rPr>
              <a:t>(S,T) </a:t>
            </a:r>
            <a:r>
              <a:rPr lang="de-CH" sz="1200" dirty="0" err="1">
                <a:solidFill>
                  <a:schemeClr val="tx1"/>
                </a:solidFill>
              </a:rPr>
              <a:t>failed</a:t>
            </a:r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107" name="AutoShape 7">
            <a:extLst>
              <a:ext uri="{FF2B5EF4-FFF2-40B4-BE49-F238E27FC236}">
                <a16:creationId xmlns:a16="http://schemas.microsoft.com/office/drawing/2014/main" id="{D86A3453-CBC4-4CA4-9472-29B8FB22E609}"/>
              </a:ext>
            </a:extLst>
          </p:cNvPr>
          <p:cNvSpPr>
            <a:spLocks/>
          </p:cNvSpPr>
          <p:nvPr/>
        </p:nvSpPr>
        <p:spPr bwMode="auto">
          <a:xfrm>
            <a:off x="55050" y="1015843"/>
            <a:ext cx="3203724" cy="1654105"/>
          </a:xfrm>
          <a:prstGeom prst="wedgeEllipseCallout">
            <a:avLst>
              <a:gd name="adj1" fmla="val -5603"/>
              <a:gd name="adj2" fmla="val 70648"/>
            </a:avLst>
          </a:prstGeom>
          <a:gradFill rotWithShape="0">
            <a:gsLst>
              <a:gs pos="0">
                <a:srgbClr val="AA1600"/>
              </a:gs>
              <a:gs pos="100000">
                <a:srgbClr val="420F05"/>
              </a:gs>
            </a:gsLst>
            <a:lin ang="5400000" scaled="1"/>
          </a:gradFill>
          <a:ln>
            <a:noFill/>
          </a:ln>
          <a:effectLst>
            <a:outerShdw blurRad="76200" algn="ctr" rotWithShape="0">
              <a:schemeClr val="bg2">
                <a:alpha val="79999"/>
              </a:scheme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2F3946">
                    <a:alpha val="84999"/>
                  </a:srgb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642938" eaLnBrk="1" hangingPunct="1">
              <a:defRPr/>
            </a:pP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rPr>
              <a:t>TI-MFA: failure-carrying packets for SR!</a:t>
            </a:r>
            <a:endParaRPr lang="en-US" sz="2200" b="1" i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108" name="The packet could tell W about the failure of ST =&gt; TI-MFA…">
            <a:extLst>
              <a:ext uri="{FF2B5EF4-FFF2-40B4-BE49-F238E27FC236}">
                <a16:creationId xmlns:a16="http://schemas.microsoft.com/office/drawing/2014/main" id="{25917846-9A7F-4634-840B-5088C236E812}"/>
              </a:ext>
            </a:extLst>
          </p:cNvPr>
          <p:cNvSpPr txBox="1"/>
          <p:nvPr/>
        </p:nvSpPr>
        <p:spPr>
          <a:xfrm>
            <a:off x="935244" y="3103183"/>
            <a:ext cx="1286255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  <a:buSzPct val="100000"/>
              <a:defRPr sz="2700" b="0"/>
            </a:pPr>
            <a:r>
              <a:rPr lang="de-DE" sz="2400" b="1" dirty="0">
                <a:solidFill>
                  <a:srgbClr val="00B050"/>
                </a:solidFill>
                <a:latin typeface="Calibri" panose="020F0502020204030204" pitchFamily="34" charset="0"/>
              </a:rPr>
              <a:t>TI-MFA</a:t>
            </a:r>
          </a:p>
        </p:txBody>
      </p:sp>
    </p:spTree>
    <p:extLst>
      <p:ext uri="{BB962C8B-B14F-4D97-AF65-F5344CB8AC3E}">
        <p14:creationId xmlns:p14="http://schemas.microsoft.com/office/powerpoint/2010/main" val="2127473293"/>
      </p:ext>
    </p:extLst>
  </p:cSld>
  <p:clrMapOvr>
    <a:masterClrMapping/>
  </p:clrMapOvr>
  <p:transition spd="slow">
    <p:cut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17439" y="162262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TI-MFA </a:t>
            </a:r>
            <a:r>
              <a:rPr lang="de-DE" dirty="0" err="1"/>
              <a:t>Under</a:t>
            </a:r>
            <a:r>
              <a:rPr lang="de-DE" dirty="0"/>
              <a:t> Double </a:t>
            </a:r>
            <a:r>
              <a:rPr lang="de-DE" dirty="0" err="1"/>
              <a:t>Failure</a:t>
            </a:r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EEB475-8735-4C66-905E-07DDBE51C4E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lang="de-DE" sz="2000" dirty="0">
                <a:solidFill>
                  <a:schemeClr val="bg1">
                    <a:lumMod val="75000"/>
                  </a:schemeClr>
                </a:solidFill>
              </a:rPr>
              <a:t>7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Connection Line">
            <a:extLst>
              <a:ext uri="{FF2B5EF4-FFF2-40B4-BE49-F238E27FC236}">
                <a16:creationId xmlns:a16="http://schemas.microsoft.com/office/drawing/2014/main" id="{49A21C7D-F451-4FC7-97B1-F04817C8EA42}"/>
              </a:ext>
            </a:extLst>
          </p:cNvPr>
          <p:cNvSpPr/>
          <p:nvPr/>
        </p:nvSpPr>
        <p:spPr>
          <a:xfrm>
            <a:off x="4303467" y="4157469"/>
            <a:ext cx="222082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21600"/>
                  <a:pt x="7200" y="21600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 sz="984"/>
          </a:p>
        </p:txBody>
      </p:sp>
      <p:sp>
        <p:nvSpPr>
          <p:cNvPr id="41" name="Connection Line">
            <a:extLst>
              <a:ext uri="{FF2B5EF4-FFF2-40B4-BE49-F238E27FC236}">
                <a16:creationId xmlns:a16="http://schemas.microsoft.com/office/drawing/2014/main" id="{B2B3FCC8-78BE-4B4B-93FD-0C613AC90304}"/>
              </a:ext>
            </a:extLst>
          </p:cNvPr>
          <p:cNvSpPr/>
          <p:nvPr/>
        </p:nvSpPr>
        <p:spPr>
          <a:xfrm>
            <a:off x="4303467" y="1704622"/>
            <a:ext cx="1" cy="2452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 sz="984"/>
          </a:p>
        </p:txBody>
      </p:sp>
      <p:sp>
        <p:nvSpPr>
          <p:cNvPr id="80" name="Line">
            <a:extLst>
              <a:ext uri="{FF2B5EF4-FFF2-40B4-BE49-F238E27FC236}">
                <a16:creationId xmlns:a16="http://schemas.microsoft.com/office/drawing/2014/main" id="{52A26016-2FF4-40CF-A80C-5F7CD3305567}"/>
              </a:ext>
            </a:extLst>
          </p:cNvPr>
          <p:cNvSpPr/>
          <p:nvPr/>
        </p:nvSpPr>
        <p:spPr>
          <a:xfrm rot="13609070">
            <a:off x="2983605" y="2935424"/>
            <a:ext cx="3648444" cy="1938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4" extrusionOk="0">
                <a:moveTo>
                  <a:pt x="0" y="21544"/>
                </a:moveTo>
                <a:cubicBezTo>
                  <a:pt x="717" y="20036"/>
                  <a:pt x="1477" y="18613"/>
                  <a:pt x="2275" y="17279"/>
                </a:cubicBezTo>
                <a:cubicBezTo>
                  <a:pt x="2547" y="16825"/>
                  <a:pt x="2823" y="16381"/>
                  <a:pt x="3087" y="15910"/>
                </a:cubicBezTo>
                <a:cubicBezTo>
                  <a:pt x="3593" y="15007"/>
                  <a:pt x="4048" y="14013"/>
                  <a:pt x="4512" y="13040"/>
                </a:cubicBezTo>
                <a:cubicBezTo>
                  <a:pt x="5223" y="11550"/>
                  <a:pt x="5957" y="10107"/>
                  <a:pt x="6713" y="8712"/>
                </a:cubicBezTo>
                <a:cubicBezTo>
                  <a:pt x="7452" y="7410"/>
                  <a:pt x="8123" y="5987"/>
                  <a:pt x="8721" y="4459"/>
                </a:cubicBezTo>
                <a:cubicBezTo>
                  <a:pt x="9514" y="2428"/>
                  <a:pt x="10342" y="46"/>
                  <a:pt x="11720" y="1"/>
                </a:cubicBezTo>
                <a:cubicBezTo>
                  <a:pt x="13420" y="-56"/>
                  <a:pt x="14245" y="3339"/>
                  <a:pt x="15258" y="5883"/>
                </a:cubicBezTo>
                <a:cubicBezTo>
                  <a:pt x="16090" y="7971"/>
                  <a:pt x="17220" y="9533"/>
                  <a:pt x="18183" y="11408"/>
                </a:cubicBezTo>
                <a:cubicBezTo>
                  <a:pt x="18396" y="11822"/>
                  <a:pt x="18600" y="12250"/>
                  <a:pt x="18809" y="12670"/>
                </a:cubicBezTo>
                <a:cubicBezTo>
                  <a:pt x="19018" y="13090"/>
                  <a:pt x="19232" y="13502"/>
                  <a:pt x="19445" y="13917"/>
                </a:cubicBezTo>
                <a:cubicBezTo>
                  <a:pt x="20184" y="15361"/>
                  <a:pt x="20903" y="16841"/>
                  <a:pt x="21600" y="18357"/>
                </a:cubicBezTo>
              </a:path>
            </a:pathLst>
          </a:custGeom>
          <a:ln w="50800">
            <a:solidFill>
              <a:schemeClr val="accent1"/>
            </a:solidFill>
            <a:prstDash val="sysDot"/>
            <a:miter lim="400000"/>
            <a:tailEnd type="arrow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81" name="Dingbat X">
            <a:extLst>
              <a:ext uri="{FF2B5EF4-FFF2-40B4-BE49-F238E27FC236}">
                <a16:creationId xmlns:a16="http://schemas.microsoft.com/office/drawing/2014/main" id="{C03C03CB-460C-416B-AF4D-5990FEACB8A5}"/>
              </a:ext>
            </a:extLst>
          </p:cNvPr>
          <p:cNvSpPr/>
          <p:nvPr/>
        </p:nvSpPr>
        <p:spPr>
          <a:xfrm>
            <a:off x="4110540" y="2704719"/>
            <a:ext cx="442117" cy="522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grpSp>
        <p:nvGrpSpPr>
          <p:cNvPr id="83" name="Group">
            <a:extLst>
              <a:ext uri="{FF2B5EF4-FFF2-40B4-BE49-F238E27FC236}">
                <a16:creationId xmlns:a16="http://schemas.microsoft.com/office/drawing/2014/main" id="{326EFD3D-8DB6-4C1D-BACF-B9882730D0F2}"/>
              </a:ext>
            </a:extLst>
          </p:cNvPr>
          <p:cNvGrpSpPr/>
          <p:nvPr/>
        </p:nvGrpSpPr>
        <p:grpSpPr>
          <a:xfrm>
            <a:off x="1684753" y="1347614"/>
            <a:ext cx="5237430" cy="3166864"/>
            <a:chOff x="0" y="0"/>
            <a:chExt cx="7448788" cy="4503983"/>
          </a:xfrm>
        </p:grpSpPr>
        <p:cxnSp>
          <p:nvCxnSpPr>
            <p:cNvPr id="84" name="Connection Line">
              <a:extLst>
                <a:ext uri="{FF2B5EF4-FFF2-40B4-BE49-F238E27FC236}">
                  <a16:creationId xmlns:a16="http://schemas.microsoft.com/office/drawing/2014/main" id="{A291426B-BAD8-4E5C-95FA-B27987DD4429}"/>
                </a:ext>
              </a:extLst>
            </p:cNvPr>
            <p:cNvCxnSpPr>
              <a:stCxn id="90" idx="0"/>
              <a:endCxn id="89" idx="0"/>
            </p:cNvCxnSpPr>
            <p:nvPr/>
          </p:nvCxnSpPr>
          <p:spPr>
            <a:xfrm>
              <a:off x="3724393" y="507745"/>
              <a:ext cx="3158501" cy="348849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5" name="Connection Line">
              <a:extLst>
                <a:ext uri="{FF2B5EF4-FFF2-40B4-BE49-F238E27FC236}">
                  <a16:creationId xmlns:a16="http://schemas.microsoft.com/office/drawing/2014/main" id="{57286D0A-C225-4ED9-A7A6-D7BE071A4586}"/>
                </a:ext>
              </a:extLst>
            </p:cNvPr>
            <p:cNvCxnSpPr>
              <a:stCxn id="90" idx="0"/>
              <a:endCxn id="87" idx="0"/>
            </p:cNvCxnSpPr>
            <p:nvPr/>
          </p:nvCxnSpPr>
          <p:spPr>
            <a:xfrm flipH="1">
              <a:off x="565893" y="507745"/>
              <a:ext cx="3158501" cy="348849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6" name="Connection Line">
              <a:extLst>
                <a:ext uri="{FF2B5EF4-FFF2-40B4-BE49-F238E27FC236}">
                  <a16:creationId xmlns:a16="http://schemas.microsoft.com/office/drawing/2014/main" id="{B21DA53E-7349-44F0-B20C-9A627AD99C6E}"/>
                </a:ext>
              </a:extLst>
            </p:cNvPr>
            <p:cNvCxnSpPr>
              <a:stCxn id="87" idx="0"/>
              <a:endCxn id="88" idx="0"/>
            </p:cNvCxnSpPr>
            <p:nvPr/>
          </p:nvCxnSpPr>
          <p:spPr>
            <a:xfrm>
              <a:off x="565893" y="3996237"/>
              <a:ext cx="3158501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87" name="N">
              <a:extLst>
                <a:ext uri="{FF2B5EF4-FFF2-40B4-BE49-F238E27FC236}">
                  <a16:creationId xmlns:a16="http://schemas.microsoft.com/office/drawing/2014/main" id="{A072FD9A-D60B-4D7F-AB81-4597E4A89AC9}"/>
                </a:ext>
              </a:extLst>
            </p:cNvPr>
            <p:cNvSpPr/>
            <p:nvPr/>
          </p:nvSpPr>
          <p:spPr>
            <a:xfrm>
              <a:off x="0" y="3488492"/>
              <a:ext cx="1131788" cy="101549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rPr lang="de-DE" sz="2109" dirty="0"/>
                <a:t>  </a:t>
              </a:r>
              <a:r>
                <a:rPr sz="2109" dirty="0"/>
                <a:t>N</a:t>
              </a:r>
            </a:p>
          </p:txBody>
        </p:sp>
        <p:sp>
          <p:nvSpPr>
            <p:cNvPr id="88" name="W">
              <a:extLst>
                <a:ext uri="{FF2B5EF4-FFF2-40B4-BE49-F238E27FC236}">
                  <a16:creationId xmlns:a16="http://schemas.microsoft.com/office/drawing/2014/main" id="{79B935E6-0022-4099-BB75-827AE4ED9781}"/>
                </a:ext>
              </a:extLst>
            </p:cNvPr>
            <p:cNvSpPr/>
            <p:nvPr/>
          </p:nvSpPr>
          <p:spPr>
            <a:xfrm>
              <a:off x="3158499" y="3488492"/>
              <a:ext cx="1131789" cy="101549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rPr lang="de-DE" sz="2109" dirty="0"/>
                <a:t> </a:t>
              </a:r>
              <a:r>
                <a:rPr sz="2109" dirty="0"/>
                <a:t>W</a:t>
              </a:r>
            </a:p>
          </p:txBody>
        </p:sp>
        <p:sp>
          <p:nvSpPr>
            <p:cNvPr id="89" name="S">
              <a:extLst>
                <a:ext uri="{FF2B5EF4-FFF2-40B4-BE49-F238E27FC236}">
                  <a16:creationId xmlns:a16="http://schemas.microsoft.com/office/drawing/2014/main" id="{0864E21C-70B3-4D64-B6C2-5360593B9762}"/>
                </a:ext>
              </a:extLst>
            </p:cNvPr>
            <p:cNvSpPr/>
            <p:nvPr/>
          </p:nvSpPr>
          <p:spPr>
            <a:xfrm>
              <a:off x="6316999" y="3488492"/>
              <a:ext cx="1131789" cy="101549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rPr lang="de-DE" sz="2109" dirty="0"/>
                <a:t>  </a:t>
              </a:r>
              <a:r>
                <a:rPr sz="2109" dirty="0"/>
                <a:t>S</a:t>
              </a:r>
            </a:p>
          </p:txBody>
        </p:sp>
        <p:sp>
          <p:nvSpPr>
            <p:cNvPr id="90" name="T">
              <a:extLst>
                <a:ext uri="{FF2B5EF4-FFF2-40B4-BE49-F238E27FC236}">
                  <a16:creationId xmlns:a16="http://schemas.microsoft.com/office/drawing/2014/main" id="{1AC49804-C594-4535-AC07-0A4D595A0F39}"/>
                </a:ext>
              </a:extLst>
            </p:cNvPr>
            <p:cNvSpPr/>
            <p:nvPr/>
          </p:nvSpPr>
          <p:spPr>
            <a:xfrm>
              <a:off x="3158499" y="0"/>
              <a:ext cx="1131789" cy="101549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rPr lang="de-DE" sz="2109" dirty="0"/>
                <a:t>  </a:t>
              </a:r>
              <a:r>
                <a:rPr sz="2109" dirty="0"/>
                <a:t>T</a:t>
              </a:r>
            </a:p>
          </p:txBody>
        </p:sp>
        <p:sp>
          <p:nvSpPr>
            <p:cNvPr id="91" name="∞">
              <a:extLst>
                <a:ext uri="{FF2B5EF4-FFF2-40B4-BE49-F238E27FC236}">
                  <a16:creationId xmlns:a16="http://schemas.microsoft.com/office/drawing/2014/main" id="{FEAC598F-3330-4509-A0A5-0CF339C837E7}"/>
                </a:ext>
              </a:extLst>
            </p:cNvPr>
            <p:cNvSpPr txBox="1"/>
            <p:nvPr/>
          </p:nvSpPr>
          <p:spPr>
            <a:xfrm>
              <a:off x="1771643" y="1794400"/>
              <a:ext cx="376172" cy="564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30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109"/>
                <a:t>∞</a:t>
              </a:r>
            </a:p>
          </p:txBody>
        </p:sp>
        <p:sp>
          <p:nvSpPr>
            <p:cNvPr id="92" name="∞">
              <a:extLst>
                <a:ext uri="{FF2B5EF4-FFF2-40B4-BE49-F238E27FC236}">
                  <a16:creationId xmlns:a16="http://schemas.microsoft.com/office/drawing/2014/main" id="{9DBB1772-6BEE-4ADE-B8DA-66ED2295CB24}"/>
                </a:ext>
              </a:extLst>
            </p:cNvPr>
            <p:cNvSpPr txBox="1"/>
            <p:nvPr/>
          </p:nvSpPr>
          <p:spPr>
            <a:xfrm>
              <a:off x="1771643" y="3909243"/>
              <a:ext cx="376172" cy="564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30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109"/>
                <a:t>∞</a:t>
              </a:r>
            </a:p>
          </p:txBody>
        </p:sp>
      </p:grpSp>
      <p:sp>
        <p:nvSpPr>
          <p:cNvPr id="93" name="Line">
            <a:extLst>
              <a:ext uri="{FF2B5EF4-FFF2-40B4-BE49-F238E27FC236}">
                <a16:creationId xmlns:a16="http://schemas.microsoft.com/office/drawing/2014/main" id="{EEDB4FB2-8B6C-4E04-AC8A-0782B2EF0233}"/>
              </a:ext>
            </a:extLst>
          </p:cNvPr>
          <p:cNvSpPr/>
          <p:nvPr/>
        </p:nvSpPr>
        <p:spPr>
          <a:xfrm>
            <a:off x="1590221" y="1570370"/>
            <a:ext cx="4947953" cy="3026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9" h="21600" extrusionOk="0">
                <a:moveTo>
                  <a:pt x="21559" y="21600"/>
                </a:moveTo>
                <a:lnTo>
                  <a:pt x="844" y="21301"/>
                </a:lnTo>
                <a:cubicBezTo>
                  <a:pt x="524" y="20953"/>
                  <a:pt x="277" y="20454"/>
                  <a:pt x="135" y="19870"/>
                </a:cubicBezTo>
                <a:cubicBezTo>
                  <a:pt x="-16" y="19253"/>
                  <a:pt x="-41" y="18573"/>
                  <a:pt x="62" y="17930"/>
                </a:cubicBezTo>
                <a:lnTo>
                  <a:pt x="835" y="16098"/>
                </a:lnTo>
                <a:lnTo>
                  <a:pt x="9963" y="0"/>
                </a:lnTo>
              </a:path>
            </a:pathLst>
          </a:custGeom>
          <a:ln w="50800">
            <a:solidFill>
              <a:schemeClr val="accent3">
                <a:hueOff val="362282"/>
                <a:satOff val="31803"/>
                <a:lumOff val="-18242"/>
              </a:schemeClr>
            </a:solidFill>
            <a:prstDash val="sysDot"/>
            <a:miter lim="400000"/>
            <a:tailEnd type="arrow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02" name="Dingbat X">
            <a:extLst>
              <a:ext uri="{FF2B5EF4-FFF2-40B4-BE49-F238E27FC236}">
                <a16:creationId xmlns:a16="http://schemas.microsoft.com/office/drawing/2014/main" id="{4189FFB8-32EF-4FE4-B4A0-77DF2D039CF0}"/>
              </a:ext>
            </a:extLst>
          </p:cNvPr>
          <p:cNvSpPr/>
          <p:nvPr/>
        </p:nvSpPr>
        <p:spPr>
          <a:xfrm rot="2700000">
            <a:off x="5145862" y="2744240"/>
            <a:ext cx="437148" cy="516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04" name="Cloud Callout 54">
            <a:extLst>
              <a:ext uri="{FF2B5EF4-FFF2-40B4-BE49-F238E27FC236}">
                <a16:creationId xmlns:a16="http://schemas.microsoft.com/office/drawing/2014/main" id="{D1C487A6-09F2-4AC5-A507-7EDEDCFA1E81}"/>
              </a:ext>
            </a:extLst>
          </p:cNvPr>
          <p:cNvSpPr/>
          <p:nvPr/>
        </p:nvSpPr>
        <p:spPr bwMode="auto">
          <a:xfrm>
            <a:off x="7156033" y="4371174"/>
            <a:ext cx="1579486" cy="832276"/>
          </a:xfrm>
          <a:prstGeom prst="cloudCallout">
            <a:avLst>
              <a:gd name="adj1" fmla="val -78071"/>
              <a:gd name="adj2" fmla="val -2704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minimal info</a:t>
            </a:r>
            <a:endParaRPr lang="en-US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5" name="Picture 2" descr="Image result for packet transparent clipart">
            <a:extLst>
              <a:ext uri="{FF2B5EF4-FFF2-40B4-BE49-F238E27FC236}">
                <a16:creationId xmlns:a16="http://schemas.microsoft.com/office/drawing/2014/main" id="{0DF3FE47-FB56-4CF7-8A04-1E59C00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11" y="4644827"/>
            <a:ext cx="515384" cy="54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Shape 45">
            <a:extLst>
              <a:ext uri="{FF2B5EF4-FFF2-40B4-BE49-F238E27FC236}">
                <a16:creationId xmlns:a16="http://schemas.microsoft.com/office/drawing/2014/main" id="{285BFEEF-A746-4EB3-A0D8-ABCC443D3969}"/>
              </a:ext>
            </a:extLst>
          </p:cNvPr>
          <p:cNvSpPr txBox="1">
            <a:spLocks/>
          </p:cNvSpPr>
          <p:nvPr/>
        </p:nvSpPr>
        <p:spPr>
          <a:xfrm>
            <a:off x="5796136" y="4623352"/>
            <a:ext cx="855727" cy="792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222250" lvl="1" indent="0" algn="ctr">
              <a:buNone/>
            </a:pPr>
            <a:r>
              <a:rPr lang="de-CH" sz="1200" dirty="0">
                <a:solidFill>
                  <a:schemeClr val="tx1"/>
                </a:solidFill>
              </a:rPr>
              <a:t>(S,T) </a:t>
            </a:r>
            <a:r>
              <a:rPr lang="de-CH" sz="1200" dirty="0" err="1">
                <a:solidFill>
                  <a:schemeClr val="tx1"/>
                </a:solidFill>
              </a:rPr>
              <a:t>failed</a:t>
            </a:r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107" name="AutoShape 7">
            <a:extLst>
              <a:ext uri="{FF2B5EF4-FFF2-40B4-BE49-F238E27FC236}">
                <a16:creationId xmlns:a16="http://schemas.microsoft.com/office/drawing/2014/main" id="{D86A3453-CBC4-4CA4-9472-29B8FB22E609}"/>
              </a:ext>
            </a:extLst>
          </p:cNvPr>
          <p:cNvSpPr>
            <a:spLocks/>
          </p:cNvSpPr>
          <p:nvPr/>
        </p:nvSpPr>
        <p:spPr bwMode="auto">
          <a:xfrm>
            <a:off x="55050" y="1015843"/>
            <a:ext cx="3203724" cy="1654105"/>
          </a:xfrm>
          <a:prstGeom prst="wedgeEllipseCallout">
            <a:avLst>
              <a:gd name="adj1" fmla="val -5603"/>
              <a:gd name="adj2" fmla="val 70648"/>
            </a:avLst>
          </a:prstGeom>
          <a:gradFill rotWithShape="0">
            <a:gsLst>
              <a:gs pos="0">
                <a:srgbClr val="AA1600"/>
              </a:gs>
              <a:gs pos="100000">
                <a:srgbClr val="420F05"/>
              </a:gs>
            </a:gsLst>
            <a:lin ang="5400000" scaled="1"/>
          </a:gradFill>
          <a:ln>
            <a:noFill/>
          </a:ln>
          <a:effectLst>
            <a:outerShdw blurRad="76200" algn="ctr" rotWithShape="0">
              <a:schemeClr val="bg2">
                <a:alpha val="79999"/>
              </a:scheme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2F3946">
                    <a:alpha val="84999"/>
                  </a:srgb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642938" eaLnBrk="1" hangingPunct="1">
              <a:defRPr/>
            </a:pP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rPr>
              <a:t>TI-MFA: failure-carrying packets for SR!</a:t>
            </a:r>
            <a:endParaRPr lang="en-US" sz="2200" b="1" i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108" name="The packet could tell W about the failure of ST =&gt; TI-MFA…">
            <a:extLst>
              <a:ext uri="{FF2B5EF4-FFF2-40B4-BE49-F238E27FC236}">
                <a16:creationId xmlns:a16="http://schemas.microsoft.com/office/drawing/2014/main" id="{25917846-9A7F-4634-840B-5088C236E812}"/>
              </a:ext>
            </a:extLst>
          </p:cNvPr>
          <p:cNvSpPr txBox="1"/>
          <p:nvPr/>
        </p:nvSpPr>
        <p:spPr>
          <a:xfrm>
            <a:off x="935244" y="3103183"/>
            <a:ext cx="1286255" cy="51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  <a:buSzPct val="100000"/>
              <a:defRPr sz="2700" b="0"/>
            </a:pPr>
            <a:r>
              <a:rPr lang="de-DE" sz="2400" b="1" dirty="0">
                <a:solidFill>
                  <a:srgbClr val="00B050"/>
                </a:solidFill>
                <a:latin typeface="Calibri" panose="020F0502020204030204" pitchFamily="34" charset="0"/>
              </a:rPr>
              <a:t>TI-MFA</a:t>
            </a:r>
          </a:p>
        </p:txBody>
      </p:sp>
    </p:spTree>
    <p:extLst>
      <p:ext uri="{BB962C8B-B14F-4D97-AF65-F5344CB8AC3E}">
        <p14:creationId xmlns:p14="http://schemas.microsoft.com/office/powerpoint/2010/main" val="422113779"/>
      </p:ext>
    </p:extLst>
  </p:cSld>
  <p:clrMapOvr>
    <a:masterClrMapping/>
  </p:clrMapOvr>
  <p:transition spd="slow">
    <p:cut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ush the label stack except for the destination T…">
            <a:extLst>
              <a:ext uri="{FF2B5EF4-FFF2-40B4-BE49-F238E27FC236}">
                <a16:creationId xmlns:a16="http://schemas.microsoft.com/office/drawing/2014/main" id="{C33A5D6B-4CB2-4C27-8ED5-711F66F1E816}"/>
              </a:ext>
            </a:extLst>
          </p:cNvPr>
          <p:cNvSpPr txBox="1">
            <a:spLocks/>
          </p:cNvSpPr>
          <p:nvPr/>
        </p:nvSpPr>
        <p:spPr>
          <a:xfrm>
            <a:off x="467544" y="555526"/>
            <a:ext cx="8255073" cy="4392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725" indent="-115725" defTabSz="295741">
              <a:spcBef>
                <a:spcPts val="2109"/>
              </a:spcBef>
              <a:buFont typeface="Arial" panose="020B0604020202020204" pitchFamily="34" charset="0"/>
              <a:buAutoNum type="arabicPeriod"/>
              <a:defRPr sz="2304"/>
            </a:pPr>
            <a:r>
              <a:rPr lang="en-US" sz="1600"/>
              <a:t> </a:t>
            </a:r>
            <a:r>
              <a:rPr lang="en-US" sz="1600" b="1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Flush </a:t>
            </a:r>
            <a:r>
              <a:rPr lang="en-US" sz="1600"/>
              <a:t>the label stack except for the destination </a:t>
            </a:r>
            <a:r>
              <a:rPr lang="en-US" sz="1600" i="1"/>
              <a:t>T</a:t>
            </a:r>
          </a:p>
          <a:p>
            <a:pPr marL="115725" indent="-115725" defTabSz="295741">
              <a:spcBef>
                <a:spcPts val="2109"/>
              </a:spcBef>
              <a:buFont typeface="Arial" panose="020B0604020202020204" pitchFamily="34" charset="0"/>
              <a:buAutoNum type="arabicPeriod"/>
              <a:defRPr sz="2304"/>
            </a:pPr>
            <a:r>
              <a:rPr lang="en-US" sz="1600" i="1"/>
              <a:t> </a:t>
            </a:r>
            <a:r>
              <a:rPr lang="en-US" sz="1600"/>
              <a:t>Based on all </a:t>
            </a:r>
            <a:r>
              <a:rPr lang="en-US" sz="1600" b="1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 failure info </a:t>
            </a:r>
            <a:r>
              <a:rPr lang="en-US" sz="1600"/>
              <a:t>stored in the packet header, compute the segments necessary to reach </a:t>
            </a:r>
            <a:r>
              <a:rPr lang="en-US" sz="1600" i="1"/>
              <a:t>T</a:t>
            </a:r>
            <a:r>
              <a:rPr lang="en-US" sz="1600"/>
              <a:t> and the labels accordingly </a:t>
            </a:r>
          </a:p>
          <a:p>
            <a:pPr marL="115725" indent="-115725" defTabSz="295741">
              <a:spcBef>
                <a:spcPts val="2109"/>
              </a:spcBef>
              <a:buFont typeface="Arial" panose="020B0604020202020204" pitchFamily="34" charset="0"/>
              <a:buAutoNum type="arabicPeriod"/>
              <a:defRPr sz="2304"/>
            </a:pPr>
            <a:r>
              <a:rPr lang="en-US" sz="1600"/>
              <a:t> Find the last node on </a:t>
            </a:r>
            <a:r>
              <a:rPr lang="en-US" sz="1600" i="1"/>
              <a:t>ShortestPath(S,T)</a:t>
            </a:r>
            <a:r>
              <a:rPr lang="en-US" sz="1600"/>
              <a:t> that a packet can reach from </a:t>
            </a:r>
            <a:r>
              <a:rPr lang="en-US" sz="1600" i="1"/>
              <a:t>S</a:t>
            </a:r>
            <a:r>
              <a:rPr lang="en-US" sz="1600"/>
              <a:t> without hitting known failed link (</a:t>
            </a:r>
            <a:r>
              <a:rPr lang="en-US" sz="1600" b="1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”repeated TI-LFA on subgraph”</a:t>
            </a:r>
            <a:r>
              <a:rPr lang="en-US" sz="1600"/>
              <a:t>)</a:t>
            </a:r>
          </a:p>
          <a:p>
            <a:pPr marL="567919" lvl="1" indent="-342900" defTabSz="295741">
              <a:spcBef>
                <a:spcPts val="2109"/>
              </a:spcBef>
              <a:buFont typeface="Arial" panose="020B0604020202020204" pitchFamily="34" charset="0"/>
              <a:buAutoNum type="alphaLcPeriod"/>
              <a:defRPr sz="2304"/>
            </a:pPr>
            <a:r>
              <a:rPr lang="en-US" sz="1600"/>
              <a:t>Let </a:t>
            </a:r>
            <a:r>
              <a:rPr lang="en-US" sz="1600" b="1" i="1"/>
              <a:t>V1</a:t>
            </a:r>
            <a:r>
              <a:rPr lang="en-US" sz="1600" i="1"/>
              <a:t> </a:t>
            </a:r>
            <a:r>
              <a:rPr lang="en-US" sz="1600"/>
              <a:t>be this node followed by the link </a:t>
            </a:r>
            <a:r>
              <a:rPr lang="en-US" sz="1600" b="1" i="1"/>
              <a:t>(V1,V2)</a:t>
            </a:r>
            <a:r>
              <a:rPr lang="en-US" sz="1600" i="1"/>
              <a:t> </a:t>
            </a:r>
            <a:r>
              <a:rPr lang="en-US" sz="1600"/>
              <a:t>on this path</a:t>
            </a:r>
          </a:p>
          <a:p>
            <a:pPr marL="567919" lvl="1" indent="-342900" defTabSz="295741">
              <a:spcBef>
                <a:spcPts val="2109"/>
              </a:spcBef>
              <a:buFont typeface="Arial" panose="020B0604020202020204" pitchFamily="34" charset="0"/>
              <a:buAutoNum type="alphaLcPeriod"/>
              <a:defRPr sz="2304"/>
            </a:pPr>
            <a:r>
              <a:rPr lang="en-US" sz="1600"/>
              <a:t>Set the top of </a:t>
            </a:r>
            <a:r>
              <a:rPr lang="en-US" sz="1600" b="1"/>
              <a:t>label stack</a:t>
            </a:r>
            <a:r>
              <a:rPr lang="en-US" sz="1600"/>
              <a:t> as </a:t>
            </a:r>
            <a:r>
              <a:rPr lang="en-US" sz="1600" i="1"/>
              <a:t>(V1, (V1,V2),…</a:t>
            </a:r>
          </a:p>
          <a:p>
            <a:pPr marL="567919" lvl="1" indent="-342900" defTabSz="295741">
              <a:spcBef>
                <a:spcPts val="2109"/>
              </a:spcBef>
              <a:buFont typeface="Arial" panose="020B0604020202020204" pitchFamily="34" charset="0"/>
              <a:buAutoNum type="alphaLcPeriod"/>
              <a:defRPr sz="2304"/>
            </a:pPr>
            <a:r>
              <a:rPr lang="en-US" sz="1600"/>
              <a:t>Repeat the same for </a:t>
            </a:r>
            <a:r>
              <a:rPr lang="en-US" sz="1600" i="1"/>
              <a:t>V2</a:t>
            </a:r>
            <a:r>
              <a:rPr lang="en-US" sz="1600"/>
              <a:t> as the start of next segment and keep repeating until the segment that ends with </a:t>
            </a:r>
            <a:r>
              <a:rPr lang="en-US" sz="1600" i="1"/>
              <a:t>T</a:t>
            </a:r>
          </a:p>
          <a:p>
            <a:pPr marL="115725" indent="-115725" defTabSz="295741">
              <a:spcBef>
                <a:spcPts val="2109"/>
              </a:spcBef>
              <a:buFont typeface="Arial" panose="020B0604020202020204" pitchFamily="34" charset="0"/>
              <a:buAutoNum type="arabicPeriod"/>
              <a:defRPr sz="2304"/>
            </a:pPr>
            <a:r>
              <a:rPr lang="en-US" sz="1600" i="1"/>
              <a:t> </a:t>
            </a:r>
            <a:r>
              <a:rPr lang="en-US" sz="1600" b="1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Dispatch </a:t>
            </a:r>
            <a:r>
              <a:rPr lang="en-US" sz="1600"/>
              <a:t>the packet (it will reach </a:t>
            </a:r>
            <a:r>
              <a:rPr lang="en-US" sz="1600" i="1"/>
              <a:t>T </a:t>
            </a:r>
            <a:r>
              <a:rPr lang="en-US" sz="1600"/>
              <a:t>unless it hits a failure disconnecting the network)</a:t>
            </a:r>
            <a:endParaRPr lang="en-US" sz="1600" dirty="0"/>
          </a:p>
        </p:txBody>
      </p:sp>
      <p:sp>
        <p:nvSpPr>
          <p:cNvPr id="26" name="From the viewpoint of the node S where the packet hits another failed link:">
            <a:extLst>
              <a:ext uri="{FF2B5EF4-FFF2-40B4-BE49-F238E27FC236}">
                <a16:creationId xmlns:a16="http://schemas.microsoft.com/office/drawing/2014/main" id="{0573A491-1DB3-4ED2-8D7C-754240D022B2}"/>
              </a:ext>
            </a:extLst>
          </p:cNvPr>
          <p:cNvSpPr txBox="1"/>
          <p:nvPr/>
        </p:nvSpPr>
        <p:spPr>
          <a:xfrm>
            <a:off x="107810" y="123478"/>
            <a:ext cx="8372957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spcBef>
                <a:spcPts val="2953"/>
              </a:spcBef>
              <a:defRPr sz="2700" b="0"/>
            </a:pPr>
            <a:r>
              <a:rPr sz="1898" dirty="0">
                <a:latin typeface="Calibri" panose="020F0502020204030204" pitchFamily="34" charset="0"/>
              </a:rPr>
              <a:t>From the viewpoint of the node </a:t>
            </a:r>
            <a:r>
              <a:rPr sz="1898" i="1" dirty="0">
                <a:latin typeface="Calibri" panose="020F0502020204030204" pitchFamily="34" charset="0"/>
              </a:rPr>
              <a:t>S</a:t>
            </a:r>
            <a:r>
              <a:rPr sz="1898" dirty="0">
                <a:latin typeface="Calibri" panose="020F0502020204030204" pitchFamily="34" charset="0"/>
              </a:rPr>
              <a:t> where the packet hits another failed link:</a:t>
            </a:r>
          </a:p>
        </p:txBody>
      </p:sp>
    </p:spTree>
    <p:extLst>
      <p:ext uri="{BB962C8B-B14F-4D97-AF65-F5344CB8AC3E}">
        <p14:creationId xmlns:p14="http://schemas.microsoft.com/office/powerpoint/2010/main" val="892871028"/>
      </p:ext>
    </p:extLst>
  </p:cSld>
  <p:clrMapOvr>
    <a:masterClrMapping/>
  </p:clrMapOvr>
  <p:transition spd="slow">
    <p:cut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53">
            <a:extLst>
              <a:ext uri="{FF2B5EF4-FFF2-40B4-BE49-F238E27FC236}">
                <a16:creationId xmlns:a16="http://schemas.microsoft.com/office/drawing/2014/main" id="{813E8ABC-CD4F-4130-AFEA-85784145C6D8}"/>
              </a:ext>
            </a:extLst>
          </p:cNvPr>
          <p:cNvSpPr/>
          <p:nvPr/>
        </p:nvSpPr>
        <p:spPr bwMode="auto">
          <a:xfrm>
            <a:off x="1691679" y="339502"/>
            <a:ext cx="5544617" cy="1033336"/>
          </a:xfrm>
          <a:prstGeom prst="wedgeRoundRectCallout">
            <a:avLst>
              <a:gd name="adj1" fmla="val 9369"/>
              <a:gd name="adj2" fmla="val -49081"/>
              <a:gd name="adj3" fmla="val 16667"/>
            </a:avLst>
          </a:prstGeom>
          <a:gradFill flip="none" rotWithShape="1">
            <a:gsLst>
              <a:gs pos="0">
                <a:srgbClr val="0033CC">
                  <a:tint val="66000"/>
                  <a:satMod val="160000"/>
                </a:srgbClr>
              </a:gs>
              <a:gs pos="50000">
                <a:srgbClr val="0033CC">
                  <a:tint val="44500"/>
                  <a:satMod val="160000"/>
                </a:srgbClr>
              </a:gs>
              <a:gs pos="100000">
                <a:srgbClr val="0033CC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Theorem: TI-MFA tolerates k failures in k-connected network!</a:t>
            </a: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 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Assumption: at most k links fail, the network remains connected after all failures…">
            <a:extLst>
              <a:ext uri="{FF2B5EF4-FFF2-40B4-BE49-F238E27FC236}">
                <a16:creationId xmlns:a16="http://schemas.microsoft.com/office/drawing/2014/main" id="{F50668CC-8690-45D3-8646-614517AD0BEB}"/>
              </a:ext>
            </a:extLst>
          </p:cNvPr>
          <p:cNvSpPr txBox="1">
            <a:spLocks/>
          </p:cNvSpPr>
          <p:nvPr/>
        </p:nvSpPr>
        <p:spPr>
          <a:xfrm>
            <a:off x="395536" y="1707654"/>
            <a:ext cx="8496944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299848">
              <a:spcBef>
                <a:spcPts val="2109"/>
              </a:spcBef>
              <a:buFont typeface="Arial" panose="020B0604020202020204" pitchFamily="34" charset="0"/>
              <a:buNone/>
              <a:defRPr sz="2336"/>
            </a:pPr>
            <a:r>
              <a:rPr lang="en-US" sz="2336" dirty="0"/>
              <a:t>Proof:</a:t>
            </a:r>
          </a:p>
          <a:p>
            <a:pPr marL="117332" indent="-117332" defTabSz="299848">
              <a:spcBef>
                <a:spcPts val="2109"/>
              </a:spcBef>
              <a:defRPr sz="2336"/>
            </a:pPr>
            <a:r>
              <a:rPr lang="en-US" sz="24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Invariant:</a:t>
            </a:r>
            <a:r>
              <a:rPr lang="en-US" sz="2336" dirty="0"/>
              <a:t> by construction, previously hit failures </a:t>
            </a:r>
            <a:r>
              <a:rPr lang="en-US" sz="2336" dirty="0">
                <a:solidFill>
                  <a:srgbClr val="C00000"/>
                </a:solidFill>
              </a:rPr>
              <a:t>won’t be hit again</a:t>
            </a:r>
          </a:p>
          <a:p>
            <a:pPr marL="117332" indent="-117332" defTabSz="299848">
              <a:spcBef>
                <a:spcPts val="2109"/>
              </a:spcBef>
              <a:defRPr sz="2336"/>
            </a:pPr>
            <a:r>
              <a:rPr lang="en-US" sz="2336" i="1" dirty="0"/>
              <a:t>k</a:t>
            </a:r>
            <a:r>
              <a:rPr lang="en-US" sz="2336" dirty="0"/>
              <a:t> failures: by construction the backup path </a:t>
            </a:r>
            <a:r>
              <a:rPr lang="en-US" sz="2336" dirty="0">
                <a:solidFill>
                  <a:srgbClr val="C00000"/>
                </a:solidFill>
              </a:rPr>
              <a:t>will not use </a:t>
            </a:r>
            <a:r>
              <a:rPr lang="en-US" sz="2336" dirty="0"/>
              <a:t>any failed link </a:t>
            </a:r>
            <a:r>
              <a:rPr lang="en-US" sz="2400" b="1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seen previously</a:t>
            </a:r>
          </a:p>
          <a:p>
            <a:pPr marL="117332" indent="-117332" defTabSz="299848">
              <a:spcBef>
                <a:spcPts val="2109"/>
              </a:spcBef>
              <a:defRPr sz="2336"/>
            </a:pPr>
            <a:r>
              <a:rPr lang="en-US" sz="2400" b="1" dirty="0">
                <a:solidFill>
                  <a:srgbClr val="3366FF"/>
                </a:solidFill>
                <a:latin typeface="Calibri" panose="020F0502020204030204" pitchFamily="34" charset="0"/>
              </a:rPr>
              <a:t> </a:t>
            </a:r>
            <a:r>
              <a:rPr lang="en-US" sz="2336" dirty="0"/>
              <a:t>Hence, the packet either hits all the </a:t>
            </a:r>
            <a:r>
              <a:rPr lang="en-US" sz="2336" i="1" dirty="0"/>
              <a:t>k</a:t>
            </a:r>
            <a:r>
              <a:rPr lang="en-US" sz="2336" dirty="0"/>
              <a:t> failures or reaches its destination early</a:t>
            </a:r>
          </a:p>
        </p:txBody>
      </p:sp>
    </p:spTree>
    <p:extLst>
      <p:ext uri="{BB962C8B-B14F-4D97-AF65-F5344CB8AC3E}">
        <p14:creationId xmlns:p14="http://schemas.microsoft.com/office/powerpoint/2010/main" val="3659160348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57200" y="34510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The FRR Problem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323528" y="1419622"/>
            <a:ext cx="5060110" cy="338437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sz="1700" dirty="0">
              <a:latin typeface="+mj-lt"/>
            </a:endParaRPr>
          </a:p>
          <a:p>
            <a:r>
              <a:rPr lang="en-US" sz="1800" b="1" dirty="0">
                <a:solidFill>
                  <a:srgbClr val="3366FF"/>
                </a:solidFill>
                <a:cs typeface="Calibri" panose="020F0502020204030204" pitchFamily="34" charset="0"/>
              </a:rPr>
              <a:t>Pre-installed</a:t>
            </a:r>
            <a:r>
              <a:rPr lang="de-DE" sz="1800" dirty="0">
                <a:latin typeface="+mj-lt"/>
              </a:rPr>
              <a:t> </a:t>
            </a:r>
            <a:r>
              <a:rPr lang="de-DE" sz="1800" dirty="0" err="1">
                <a:latin typeface="+mj-lt"/>
              </a:rPr>
              <a:t>local</a:t>
            </a:r>
            <a:r>
              <a:rPr lang="de-DE" sz="1800" dirty="0">
                <a:latin typeface="+mj-lt"/>
              </a:rPr>
              <a:t>-fast </a:t>
            </a:r>
            <a:r>
              <a:rPr lang="de-DE" sz="1800" dirty="0" err="1">
                <a:latin typeface="+mj-lt"/>
              </a:rPr>
              <a:t>failover</a:t>
            </a:r>
            <a:r>
              <a:rPr lang="de-DE" sz="1800" dirty="0">
                <a:latin typeface="+mj-lt"/>
              </a:rPr>
              <a:t> </a:t>
            </a:r>
            <a:r>
              <a:rPr lang="de-DE" sz="1800" dirty="0" err="1">
                <a:latin typeface="+mj-lt"/>
              </a:rPr>
              <a:t>rules</a:t>
            </a:r>
            <a:endParaRPr lang="de-DE" sz="1800" dirty="0">
              <a:latin typeface="+mj-lt"/>
            </a:endParaRPr>
          </a:p>
          <a:p>
            <a:pPr lvl="1"/>
            <a:r>
              <a:rPr lang="de-DE" sz="1400" i="1" dirty="0">
                <a:latin typeface="+mj-lt"/>
              </a:rPr>
              <a:t>Can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1400" i="1" dirty="0" err="1">
                <a:solidFill>
                  <a:srgbClr val="C00000"/>
                </a:solidFill>
                <a:latin typeface="+mj-lt"/>
              </a:rPr>
              <a:t>depend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 on </a:t>
            </a:r>
            <a:r>
              <a:rPr lang="de-DE" sz="1400" i="1" dirty="0" err="1">
                <a:solidFill>
                  <a:srgbClr val="C00000"/>
                </a:solidFill>
                <a:latin typeface="+mj-lt"/>
              </a:rPr>
              <a:t>local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1400" i="1" dirty="0" err="1">
                <a:solidFill>
                  <a:srgbClr val="C00000"/>
                </a:solidFill>
                <a:latin typeface="+mj-lt"/>
              </a:rPr>
              <a:t>failures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1400" i="1" dirty="0">
                <a:latin typeface="+mj-lt"/>
              </a:rPr>
              <a:t>and, e.g., </a:t>
            </a:r>
            <a:r>
              <a:rPr lang="de-DE" sz="1400" i="1" dirty="0" err="1">
                <a:latin typeface="+mj-lt"/>
              </a:rPr>
              <a:t>destination</a:t>
            </a:r>
            <a:r>
              <a:rPr lang="de-DE" sz="1400" i="1" dirty="0">
                <a:latin typeface="+mj-lt"/>
              </a:rPr>
              <a:t>, </a:t>
            </a:r>
            <a:r>
              <a:rPr lang="de-DE" sz="1400" i="1" dirty="0" err="1">
                <a:solidFill>
                  <a:srgbClr val="C00000"/>
                </a:solidFill>
                <a:latin typeface="+mj-lt"/>
              </a:rPr>
              <a:t>inport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, source</a:t>
            </a:r>
          </a:p>
          <a:p>
            <a:endParaRPr lang="en-US" sz="1800" dirty="0">
              <a:latin typeface="+mj-lt"/>
            </a:endParaRPr>
          </a:p>
          <a:p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A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u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n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i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m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en-US" sz="1800" dirty="0"/>
              <a:t>, rules are just </a:t>
            </a:r>
            <a:r>
              <a:rPr lang="en-AT" sz="1800" i="1" dirty="0">
                <a:solidFill>
                  <a:srgbClr val="C00000"/>
                </a:solidFill>
              </a:rPr>
              <a:t>”</a:t>
            </a:r>
            <a:r>
              <a:rPr lang="de-DE" sz="1800" i="1" dirty="0">
                <a:solidFill>
                  <a:srgbClr val="C00000"/>
                </a:solidFill>
              </a:rPr>
              <a:t>e</a:t>
            </a:r>
            <a:r>
              <a:rPr lang="en-US" sz="1800" i="1" dirty="0" err="1">
                <a:solidFill>
                  <a:srgbClr val="C00000"/>
                </a:solidFill>
              </a:rPr>
              <a:t>xecuted</a:t>
            </a:r>
            <a:r>
              <a:rPr lang="en-AT" sz="1800" i="1" dirty="0">
                <a:solidFill>
                  <a:srgbClr val="C00000"/>
                </a:solidFill>
              </a:rPr>
              <a:t>”</a:t>
            </a:r>
            <a:endParaRPr lang="de-DE" sz="1800" dirty="0"/>
          </a:p>
        </p:txBody>
      </p:sp>
      <p:cxnSp>
        <p:nvCxnSpPr>
          <p:cNvPr id="7" name="Gerade Verbindung mit Pfeil 88">
            <a:extLst>
              <a:ext uri="{FF2B5EF4-FFF2-40B4-BE49-F238E27FC236}">
                <a16:creationId xmlns:a16="http://schemas.microsoft.com/office/drawing/2014/main" id="{25E58E0A-9170-4E09-B1D7-428692CBA721}"/>
              </a:ext>
            </a:extLst>
          </p:cNvPr>
          <p:cNvCxnSpPr/>
          <p:nvPr/>
        </p:nvCxnSpPr>
        <p:spPr>
          <a:xfrm flipV="1">
            <a:off x="6729291" y="1898201"/>
            <a:ext cx="1282144" cy="19209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88">
            <a:extLst>
              <a:ext uri="{FF2B5EF4-FFF2-40B4-BE49-F238E27FC236}">
                <a16:creationId xmlns:a16="http://schemas.microsoft.com/office/drawing/2014/main" id="{82DA663C-CB87-4EC3-AF04-E23CD581681F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6908388" y="3769929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8">
            <a:extLst>
              <a:ext uri="{FF2B5EF4-FFF2-40B4-BE49-F238E27FC236}">
                <a16:creationId xmlns:a16="http://schemas.microsoft.com/office/drawing/2014/main" id="{2F79BE58-8854-409D-8EBE-9C3BF08776C6}"/>
              </a:ext>
            </a:extLst>
          </p:cNvPr>
          <p:cNvCxnSpPr/>
          <p:nvPr/>
        </p:nvCxnSpPr>
        <p:spPr>
          <a:xfrm flipV="1">
            <a:off x="6679788" y="3075237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88">
            <a:extLst>
              <a:ext uri="{FF2B5EF4-FFF2-40B4-BE49-F238E27FC236}">
                <a16:creationId xmlns:a16="http://schemas.microsoft.com/office/drawing/2014/main" id="{4C6E121D-684B-4713-AEA8-B19F0B1E6DEC}"/>
              </a:ext>
            </a:extLst>
          </p:cNvPr>
          <p:cNvCxnSpPr/>
          <p:nvPr/>
        </p:nvCxnSpPr>
        <p:spPr>
          <a:xfrm flipV="1">
            <a:off x="6647656" y="2129412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88">
            <a:extLst>
              <a:ext uri="{FF2B5EF4-FFF2-40B4-BE49-F238E27FC236}">
                <a16:creationId xmlns:a16="http://schemas.microsoft.com/office/drawing/2014/main" id="{F25BFD53-2018-4927-B639-D7299453CCD9}"/>
              </a:ext>
            </a:extLst>
          </p:cNvPr>
          <p:cNvCxnSpPr/>
          <p:nvPr/>
        </p:nvCxnSpPr>
        <p:spPr>
          <a:xfrm flipV="1">
            <a:off x="8043567" y="3075237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88">
            <a:extLst>
              <a:ext uri="{FF2B5EF4-FFF2-40B4-BE49-F238E27FC236}">
                <a16:creationId xmlns:a16="http://schemas.microsoft.com/office/drawing/2014/main" id="{3313DB0A-694C-433C-BC54-1F8737AE3FCC}"/>
              </a:ext>
            </a:extLst>
          </p:cNvPr>
          <p:cNvCxnSpPr/>
          <p:nvPr/>
        </p:nvCxnSpPr>
        <p:spPr>
          <a:xfrm flipV="1">
            <a:off x="8011435" y="2129412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88">
            <a:extLst>
              <a:ext uri="{FF2B5EF4-FFF2-40B4-BE49-F238E27FC236}">
                <a16:creationId xmlns:a16="http://schemas.microsoft.com/office/drawing/2014/main" id="{D3BBF168-1AE7-46B2-8C30-E63615A0FC22}"/>
              </a:ext>
            </a:extLst>
          </p:cNvPr>
          <p:cNvCxnSpPr/>
          <p:nvPr/>
        </p:nvCxnSpPr>
        <p:spPr>
          <a:xfrm>
            <a:off x="6858886" y="2841861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88">
            <a:extLst>
              <a:ext uri="{FF2B5EF4-FFF2-40B4-BE49-F238E27FC236}">
                <a16:creationId xmlns:a16="http://schemas.microsoft.com/office/drawing/2014/main" id="{1ADA0C11-45A2-4B88-B9CA-310CBFB404C7}"/>
              </a:ext>
            </a:extLst>
          </p:cNvPr>
          <p:cNvCxnSpPr/>
          <p:nvPr/>
        </p:nvCxnSpPr>
        <p:spPr>
          <a:xfrm>
            <a:off x="6876256" y="1923678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181">
            <a:extLst>
              <a:ext uri="{FF2B5EF4-FFF2-40B4-BE49-F238E27FC236}">
                <a16:creationId xmlns:a16="http://schemas.microsoft.com/office/drawing/2014/main" id="{698744EF-EE9C-473B-BD71-21702319D21F}"/>
              </a:ext>
            </a:extLst>
          </p:cNvPr>
          <p:cNvSpPr/>
          <p:nvPr/>
        </p:nvSpPr>
        <p:spPr>
          <a:xfrm>
            <a:off x="6451188" y="3553905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6" name="Shape 181">
            <a:extLst>
              <a:ext uri="{FF2B5EF4-FFF2-40B4-BE49-F238E27FC236}">
                <a16:creationId xmlns:a16="http://schemas.microsoft.com/office/drawing/2014/main" id="{C3005801-9F27-40A2-B391-19ABE2727277}"/>
              </a:ext>
            </a:extLst>
          </p:cNvPr>
          <p:cNvSpPr/>
          <p:nvPr/>
        </p:nvSpPr>
        <p:spPr>
          <a:xfrm>
            <a:off x="6451188" y="2628002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93F0387A-89FE-4E0D-9795-350CAE63C373}"/>
              </a:ext>
            </a:extLst>
          </p:cNvPr>
          <p:cNvSpPr txBox="1">
            <a:spLocks/>
          </p:cNvSpPr>
          <p:nvPr/>
        </p:nvSpPr>
        <p:spPr>
          <a:xfrm>
            <a:off x="6384312" y="3638374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2400" b="0" dirty="0">
                <a:latin typeface="Calibri" panose="020F0502020204030204" pitchFamily="34" charset="0"/>
              </a:rPr>
              <a:t>s</a:t>
            </a:r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" name="Shape 181">
            <a:extLst>
              <a:ext uri="{FF2B5EF4-FFF2-40B4-BE49-F238E27FC236}">
                <a16:creationId xmlns:a16="http://schemas.microsoft.com/office/drawing/2014/main" id="{400AFC93-4A0F-4E70-B680-E48C92E5933A}"/>
              </a:ext>
            </a:extLst>
          </p:cNvPr>
          <p:cNvSpPr/>
          <p:nvPr/>
        </p:nvSpPr>
        <p:spPr>
          <a:xfrm>
            <a:off x="6419056" y="1682177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9" name="Shape 181">
            <a:extLst>
              <a:ext uri="{FF2B5EF4-FFF2-40B4-BE49-F238E27FC236}">
                <a16:creationId xmlns:a16="http://schemas.microsoft.com/office/drawing/2014/main" id="{F5ED93FF-108D-42AD-A25D-2B85EA321271}"/>
              </a:ext>
            </a:extLst>
          </p:cNvPr>
          <p:cNvSpPr/>
          <p:nvPr/>
        </p:nvSpPr>
        <p:spPr>
          <a:xfrm>
            <a:off x="7814967" y="3553905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0" name="Shape 181">
            <a:extLst>
              <a:ext uri="{FF2B5EF4-FFF2-40B4-BE49-F238E27FC236}">
                <a16:creationId xmlns:a16="http://schemas.microsoft.com/office/drawing/2014/main" id="{A767EFD4-599F-40A3-8B26-9F48C7DED041}"/>
              </a:ext>
            </a:extLst>
          </p:cNvPr>
          <p:cNvSpPr/>
          <p:nvPr/>
        </p:nvSpPr>
        <p:spPr>
          <a:xfrm>
            <a:off x="7814967" y="2628002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1" name="Shape 181">
            <a:extLst>
              <a:ext uri="{FF2B5EF4-FFF2-40B4-BE49-F238E27FC236}">
                <a16:creationId xmlns:a16="http://schemas.microsoft.com/office/drawing/2014/main" id="{A393385E-265C-47F9-BB01-4E4856411A38}"/>
              </a:ext>
            </a:extLst>
          </p:cNvPr>
          <p:cNvSpPr/>
          <p:nvPr/>
        </p:nvSpPr>
        <p:spPr>
          <a:xfrm>
            <a:off x="7782835" y="1682177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2" name="Shape 42">
            <a:extLst>
              <a:ext uri="{FF2B5EF4-FFF2-40B4-BE49-F238E27FC236}">
                <a16:creationId xmlns:a16="http://schemas.microsoft.com/office/drawing/2014/main" id="{7479034C-2AA9-40B2-A3A4-08C8B0992F24}"/>
              </a:ext>
            </a:extLst>
          </p:cNvPr>
          <p:cNvSpPr txBox="1">
            <a:spLocks/>
          </p:cNvSpPr>
          <p:nvPr/>
        </p:nvSpPr>
        <p:spPr>
          <a:xfrm>
            <a:off x="7719964" y="1752652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2400" b="0" dirty="0">
                <a:latin typeface="Calibri" panose="020F0502020204030204" pitchFamily="34" charset="0"/>
              </a:rPr>
              <a:t>t</a:t>
            </a:r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6" name="Shape 181">
            <a:extLst>
              <a:ext uri="{FF2B5EF4-FFF2-40B4-BE49-F238E27FC236}">
                <a16:creationId xmlns:a16="http://schemas.microsoft.com/office/drawing/2014/main" id="{0495A1F2-F033-4D47-8B01-198AE66547AA}"/>
              </a:ext>
            </a:extLst>
          </p:cNvPr>
          <p:cNvSpPr/>
          <p:nvPr/>
        </p:nvSpPr>
        <p:spPr>
          <a:xfrm>
            <a:off x="7141763" y="2642656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B6DA22-B1EF-4622-AF2A-4653494F9012}"/>
              </a:ext>
            </a:extLst>
          </p:cNvPr>
          <p:cNvSpPr txBox="1"/>
          <p:nvPr/>
        </p:nvSpPr>
        <p:spPr>
          <a:xfrm>
            <a:off x="755576" y="3692170"/>
            <a:ext cx="2806176" cy="61555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Advantage: no need to wait for reconvergence.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48CDCA2-7F4E-4611-8C2B-19548668C07B}"/>
              </a:ext>
            </a:extLst>
          </p:cNvPr>
          <p:cNvSpPr/>
          <p:nvPr/>
        </p:nvSpPr>
        <p:spPr>
          <a:xfrm>
            <a:off x="6651306" y="1865710"/>
            <a:ext cx="1100094" cy="1672698"/>
          </a:xfrm>
          <a:custGeom>
            <a:avLst/>
            <a:gdLst>
              <a:gd name="connsiteX0" fmla="*/ 47601 w 1100094"/>
              <a:gd name="connsiteY0" fmla="*/ 1672698 h 1672698"/>
              <a:gd name="connsiteX1" fmla="*/ 122246 w 1100094"/>
              <a:gd name="connsiteY1" fmla="*/ 273107 h 1672698"/>
              <a:gd name="connsiteX2" fmla="*/ 1100094 w 1100094"/>
              <a:gd name="connsiteY2" fmla="*/ 653 h 167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094" h="1672698">
                <a:moveTo>
                  <a:pt x="47601" y="1672698"/>
                </a:moveTo>
                <a:cubicBezTo>
                  <a:pt x="-2784" y="1112239"/>
                  <a:pt x="-53169" y="551781"/>
                  <a:pt x="122246" y="273107"/>
                </a:cubicBezTo>
                <a:cubicBezTo>
                  <a:pt x="297661" y="-5567"/>
                  <a:pt x="698877" y="-2457"/>
                  <a:pt x="1100094" y="653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Gewitterblitz 122">
            <a:extLst>
              <a:ext uri="{FF2B5EF4-FFF2-40B4-BE49-F238E27FC236}">
                <a16:creationId xmlns:a16="http://schemas.microsoft.com/office/drawing/2014/main" id="{24F7940A-CDB8-4128-9F24-BC7A69E4C98F}"/>
              </a:ext>
            </a:extLst>
          </p:cNvPr>
          <p:cNvSpPr/>
          <p:nvPr/>
        </p:nvSpPr>
        <p:spPr>
          <a:xfrm rot="20568435">
            <a:off x="6438952" y="3187807"/>
            <a:ext cx="417406" cy="316407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68B1199-A5B9-4157-BE98-89FD0E4285A0}"/>
              </a:ext>
            </a:extLst>
          </p:cNvPr>
          <p:cNvSpPr/>
          <p:nvPr/>
        </p:nvSpPr>
        <p:spPr>
          <a:xfrm rot="16049017" flipV="1">
            <a:off x="6627922" y="2353785"/>
            <a:ext cx="1687743" cy="1281752"/>
          </a:xfrm>
          <a:custGeom>
            <a:avLst/>
            <a:gdLst>
              <a:gd name="connsiteX0" fmla="*/ 47601 w 1100094"/>
              <a:gd name="connsiteY0" fmla="*/ 1672698 h 1672698"/>
              <a:gd name="connsiteX1" fmla="*/ 122246 w 1100094"/>
              <a:gd name="connsiteY1" fmla="*/ 273107 h 1672698"/>
              <a:gd name="connsiteX2" fmla="*/ 1100094 w 1100094"/>
              <a:gd name="connsiteY2" fmla="*/ 653 h 167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094" h="1672698">
                <a:moveTo>
                  <a:pt x="47601" y="1672698"/>
                </a:moveTo>
                <a:cubicBezTo>
                  <a:pt x="-2784" y="1112239"/>
                  <a:pt x="-53169" y="551781"/>
                  <a:pt x="122246" y="273107"/>
                </a:cubicBezTo>
                <a:cubicBezTo>
                  <a:pt x="297661" y="-5567"/>
                  <a:pt x="698877" y="-2457"/>
                  <a:pt x="1100094" y="653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loud Callout 54">
            <a:extLst>
              <a:ext uri="{FF2B5EF4-FFF2-40B4-BE49-F238E27FC236}">
                <a16:creationId xmlns:a16="http://schemas.microsoft.com/office/drawing/2014/main" id="{CFCDD837-9AF1-43F3-B882-C31015E1C7A1}"/>
              </a:ext>
            </a:extLst>
          </p:cNvPr>
          <p:cNvSpPr/>
          <p:nvPr/>
        </p:nvSpPr>
        <p:spPr bwMode="auto">
          <a:xfrm>
            <a:off x="4472925" y="4185928"/>
            <a:ext cx="2915446" cy="857249"/>
          </a:xfrm>
          <a:prstGeom prst="cloudCallout">
            <a:avLst>
              <a:gd name="adj1" fmla="val 30008"/>
              <a:gd name="adj2" fmla="val -83659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Pre-installed failover rule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Textplatzhalter 1">
            <a:extLst>
              <a:ext uri="{FF2B5EF4-FFF2-40B4-BE49-F238E27FC236}">
                <a16:creationId xmlns:a16="http://schemas.microsoft.com/office/drawing/2014/main" id="{9F917FF0-CEF0-4315-BF58-3C3DE86B0529}"/>
              </a:ext>
            </a:extLst>
          </p:cNvPr>
          <p:cNvSpPr txBox="1">
            <a:spLocks/>
          </p:cNvSpPr>
          <p:nvPr/>
        </p:nvSpPr>
        <p:spPr>
          <a:xfrm>
            <a:off x="5920204" y="663216"/>
            <a:ext cx="2818682" cy="9700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120650" indent="0" algn="ctr">
              <a:buNone/>
            </a:pPr>
            <a:r>
              <a:rPr lang="de-DE" sz="2600" dirty="0" err="1">
                <a:solidFill>
                  <a:srgbClr val="C00000"/>
                </a:solidFill>
              </a:rPr>
              <a:t>Good</a:t>
            </a:r>
            <a:r>
              <a:rPr lang="de-DE" sz="2600" dirty="0">
                <a:solidFill>
                  <a:srgbClr val="C00000"/>
                </a:solidFill>
              </a:rPr>
              <a:t> alternative </a:t>
            </a:r>
            <a:r>
              <a:rPr lang="de-DE" sz="2600" dirty="0" err="1">
                <a:solidFill>
                  <a:srgbClr val="C00000"/>
                </a:solidFill>
              </a:rPr>
              <a:t>under</a:t>
            </a:r>
            <a:r>
              <a:rPr lang="de-DE" sz="2600" dirty="0">
                <a:solidFill>
                  <a:srgbClr val="C00000"/>
                </a:solidFill>
              </a:rPr>
              <a:t> 1 </a:t>
            </a:r>
            <a:r>
              <a:rPr lang="de-DE" sz="2600" dirty="0" err="1">
                <a:solidFill>
                  <a:srgbClr val="C00000"/>
                </a:solidFill>
              </a:rPr>
              <a:t>failure</a:t>
            </a:r>
            <a:r>
              <a:rPr lang="de-DE" sz="2600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34" name="Title 2">
            <a:extLst>
              <a:ext uri="{FF2B5EF4-FFF2-40B4-BE49-F238E27FC236}">
                <a16:creationId xmlns:a16="http://schemas.microsoft.com/office/drawing/2014/main" id="{74F84494-9586-4B31-A55B-652044E9A93C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</a:t>
            </a:r>
            <a:r>
              <a:rPr lang="de-DE" sz="1000" dirty="0"/>
              <a:t>Klaus-Tycho Förster</a:t>
            </a: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6810BDC8-9A8D-46D0-BF0C-6505146A1C1B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15658"/>
      </p:ext>
    </p:extLst>
  </p:cSld>
  <p:clrMapOvr>
    <a:masterClrMapping/>
  </p:clrMapOvr>
  <p:transition spd="slow">
    <p:cut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17439" y="162262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E</a:t>
            </a:r>
            <a:r>
              <a:rPr lang="en-AT" dirty="0"/>
              <a:t>f</a:t>
            </a:r>
            <a:r>
              <a:rPr lang="de-DE" dirty="0"/>
              <a:t>f</a:t>
            </a:r>
            <a:r>
              <a:rPr lang="en-AT" dirty="0"/>
              <a:t>i</a:t>
            </a:r>
            <a:r>
              <a:rPr lang="de-DE" dirty="0"/>
              <a:t>c</a:t>
            </a:r>
            <a:r>
              <a:rPr lang="en-AT" dirty="0"/>
              <a:t>i</a:t>
            </a:r>
            <a:r>
              <a:rPr lang="de-DE" dirty="0"/>
              <a:t>e</a:t>
            </a:r>
            <a:r>
              <a:rPr lang="en-AT" dirty="0"/>
              <a:t>n</a:t>
            </a:r>
            <a:r>
              <a:rPr lang="de-DE" dirty="0"/>
              <a:t>t</a:t>
            </a:r>
            <a:r>
              <a:rPr lang="en-AT" dirty="0"/>
              <a:t> </a:t>
            </a:r>
            <a:r>
              <a:rPr lang="de-DE" dirty="0"/>
              <a:t>I</a:t>
            </a:r>
            <a:r>
              <a:rPr lang="en-AT" dirty="0"/>
              <a:t>m</a:t>
            </a:r>
            <a:r>
              <a:rPr lang="de-DE" dirty="0"/>
              <a:t>p</a:t>
            </a:r>
            <a:r>
              <a:rPr lang="en-AT" dirty="0"/>
              <a:t>l</a:t>
            </a:r>
            <a:r>
              <a:rPr lang="de-DE" dirty="0"/>
              <a:t>e</a:t>
            </a:r>
            <a:r>
              <a:rPr lang="en-AT" dirty="0"/>
              <a:t>m</a:t>
            </a:r>
            <a:r>
              <a:rPr lang="de-DE" dirty="0"/>
              <a:t>e</a:t>
            </a:r>
            <a:r>
              <a:rPr lang="en-AT" dirty="0"/>
              <a:t>n</a:t>
            </a:r>
            <a:r>
              <a:rPr lang="de-DE" dirty="0"/>
              <a:t>t</a:t>
            </a:r>
            <a:r>
              <a:rPr lang="en-AT" dirty="0"/>
              <a:t>a</a:t>
            </a:r>
            <a:r>
              <a:rPr lang="de-DE" dirty="0"/>
              <a:t>t</a:t>
            </a:r>
            <a:r>
              <a:rPr lang="en-AT" dirty="0"/>
              <a:t>i</a:t>
            </a:r>
            <a:r>
              <a:rPr lang="de-DE" dirty="0"/>
              <a:t>o</a:t>
            </a:r>
            <a:r>
              <a:rPr lang="en-AT" dirty="0"/>
              <a:t>n </a:t>
            </a:r>
            <a:r>
              <a:rPr lang="de-DE" dirty="0"/>
              <a:t>o</a:t>
            </a:r>
            <a:r>
              <a:rPr lang="en-AT" dirty="0"/>
              <a:t>f </a:t>
            </a:r>
            <a:r>
              <a:rPr lang="de-DE" dirty="0"/>
              <a:t>F</a:t>
            </a:r>
            <a:r>
              <a:rPr lang="en-AT" dirty="0"/>
              <a:t>R</a:t>
            </a:r>
            <a:r>
              <a:rPr lang="de-DE" dirty="0"/>
              <a:t>R</a:t>
            </a:r>
            <a:r>
              <a:rPr lang="en-AT" dirty="0"/>
              <a:t>?</a:t>
            </a:r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EEB475-8735-4C66-905E-07DDBE51C4E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lang="de-DE" sz="2000" dirty="0">
                <a:solidFill>
                  <a:schemeClr val="bg1">
                    <a:lumMod val="75000"/>
                  </a:schemeClr>
                </a:solidFill>
              </a:rPr>
              <a:t>8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651829-26BA-4BD1-B92F-1618F102B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1203598"/>
            <a:ext cx="5010521" cy="342216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0058532-0C1F-4E2C-98B7-C15C6209EEBD}"/>
              </a:ext>
            </a:extLst>
          </p:cNvPr>
          <p:cNvSpPr txBox="1">
            <a:spLocks/>
          </p:cNvSpPr>
          <p:nvPr/>
        </p:nvSpPr>
        <p:spPr>
          <a:xfrm>
            <a:off x="539552" y="2414045"/>
            <a:ext cx="221313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600" dirty="0"/>
              <a:t>S</a:t>
            </a:r>
            <a:r>
              <a:rPr lang="en-AT" sz="2600" dirty="0"/>
              <a:t>e</a:t>
            </a:r>
            <a:r>
              <a:rPr lang="de-DE" sz="2600" dirty="0"/>
              <a:t>e</a:t>
            </a:r>
            <a:r>
              <a:rPr lang="en-AT" sz="2600" dirty="0"/>
              <a:t> e.g., </a:t>
            </a:r>
            <a:r>
              <a:rPr lang="de-DE" sz="2600" i="1" dirty="0">
                <a:solidFill>
                  <a:srgbClr val="C00000"/>
                </a:solidFill>
              </a:rPr>
              <a:t>C</a:t>
            </a:r>
            <a:r>
              <a:rPr lang="en-AT" sz="2600" i="1" dirty="0">
                <a:solidFill>
                  <a:srgbClr val="C00000"/>
                </a:solidFill>
              </a:rPr>
              <a:t>o</a:t>
            </a:r>
            <a:r>
              <a:rPr lang="de-DE" sz="2600" i="1" dirty="0">
                <a:solidFill>
                  <a:srgbClr val="C00000"/>
                </a:solidFill>
              </a:rPr>
              <a:t>N</a:t>
            </a:r>
            <a:r>
              <a:rPr lang="en-AT" sz="2600" i="1" dirty="0">
                <a:solidFill>
                  <a:srgbClr val="C00000"/>
                </a:solidFill>
              </a:rPr>
              <a:t>E</a:t>
            </a:r>
            <a:r>
              <a:rPr lang="de-DE" sz="2600" i="1" dirty="0">
                <a:solidFill>
                  <a:srgbClr val="C00000"/>
                </a:solidFill>
              </a:rPr>
              <a:t>X</a:t>
            </a:r>
            <a:r>
              <a:rPr lang="en-AT" sz="2600" i="1" dirty="0">
                <a:solidFill>
                  <a:srgbClr val="C00000"/>
                </a:solidFill>
              </a:rPr>
              <a:t>T 2019</a:t>
            </a:r>
            <a:endParaRPr lang="de-DE" sz="26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315669"/>
      </p:ext>
    </p:extLst>
  </p:cSld>
  <p:clrMapOvr>
    <a:masterClrMapping/>
  </p:clrMapOvr>
  <p:transition spd="slow">
    <p:cut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834438" y="1498683"/>
            <a:ext cx="316656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Font typeface="Arial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per-destination</a:t>
            </a:r>
          </a:p>
          <a:p>
            <a:pPr marL="257175" indent="-257175">
              <a:lnSpc>
                <a:spcPct val="150000"/>
              </a:lnSpc>
              <a:buFont typeface="Arial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shortest paths DAGs</a:t>
            </a:r>
          </a:p>
          <a:p>
            <a:pPr marL="257175" indent="-257175">
              <a:lnSpc>
                <a:spcPct val="150000"/>
              </a:lnSpc>
              <a:buFont typeface="Arial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equal-split</a:t>
            </a:r>
          </a:p>
          <a:p>
            <a:pPr>
              <a:lnSpc>
                <a:spcPct val="150000"/>
              </a:lnSpc>
            </a:pPr>
            <a:endParaRPr lang="en-US" sz="1575" dirty="0"/>
          </a:p>
        </p:txBody>
      </p:sp>
      <p:sp>
        <p:nvSpPr>
          <p:cNvPr id="29" name="Title 2"/>
          <p:cNvSpPr>
            <a:spLocks noGrp="1"/>
          </p:cNvSpPr>
          <p:nvPr>
            <p:ph type="title"/>
          </p:nvPr>
        </p:nvSpPr>
        <p:spPr>
          <a:xfrm rot="16200000">
            <a:off x="-1233152" y="1887674"/>
            <a:ext cx="3744416" cy="1224136"/>
          </a:xfrm>
        </p:spPr>
        <p:txBody>
          <a:bodyPr>
            <a:normAutofit/>
          </a:bodyPr>
          <a:lstStyle/>
          <a:p>
            <a:r>
              <a:rPr lang="de-DE" sz="3400" dirty="0"/>
              <a:t>A </a:t>
            </a:r>
            <a:r>
              <a:rPr lang="de-DE" sz="3400" dirty="0" err="1"/>
              <a:t>Recent</a:t>
            </a:r>
            <a:r>
              <a:rPr lang="de-DE" sz="3400" dirty="0"/>
              <a:t> Survey</a:t>
            </a:r>
          </a:p>
        </p:txBody>
      </p:sp>
      <p:sp>
        <p:nvSpPr>
          <p:cNvPr id="31" name="Text Placeholder 3"/>
          <p:cNvSpPr txBox="1">
            <a:spLocks/>
          </p:cNvSpPr>
          <p:nvPr/>
        </p:nvSpPr>
        <p:spPr>
          <a:xfrm>
            <a:off x="1268141" y="2283718"/>
            <a:ext cx="7848872" cy="2010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>
                <a:hlinkClick r:id="rId3"/>
              </a:rPr>
              <a:t>A Survey </a:t>
            </a:r>
            <a:r>
              <a:rPr lang="de-DE" sz="1600" dirty="0" err="1">
                <a:hlinkClick r:id="rId3"/>
              </a:rPr>
              <a:t>of</a:t>
            </a:r>
            <a:r>
              <a:rPr lang="de-DE" sz="1600" dirty="0">
                <a:hlinkClick r:id="rId3"/>
              </a:rPr>
              <a:t> Fast-Recovery </a:t>
            </a:r>
            <a:r>
              <a:rPr lang="de-DE" sz="1600" dirty="0" err="1">
                <a:hlinkClick r:id="rId3"/>
              </a:rPr>
              <a:t>Mechanisms</a:t>
            </a:r>
            <a:r>
              <a:rPr lang="de-DE" sz="1600" dirty="0">
                <a:hlinkClick r:id="rId3"/>
              </a:rPr>
              <a:t> in Packet-Switched Networks</a:t>
            </a:r>
            <a:br>
              <a:rPr lang="de-DE" sz="1600" dirty="0"/>
            </a:br>
            <a:r>
              <a:rPr lang="de-DE" sz="1600" dirty="0"/>
              <a:t>Marco Chiesa, Andrzej </a:t>
            </a:r>
            <a:r>
              <a:rPr lang="de-DE" sz="1600" dirty="0" err="1"/>
              <a:t>Kamisinski</a:t>
            </a:r>
            <a:r>
              <a:rPr lang="de-DE" sz="1600" dirty="0"/>
              <a:t>, Jacek Rak, Gabor Retvari, and Stefan Schmid.</a:t>
            </a:r>
            <a:br>
              <a:rPr lang="de-DE" sz="1600" dirty="0"/>
            </a:br>
            <a:r>
              <a:rPr lang="de-DE" sz="1600" dirty="0"/>
              <a:t>IEEE Communications Surveys and Tutorials (</a:t>
            </a:r>
            <a:r>
              <a:rPr lang="de-DE" sz="1600" b="1" dirty="0"/>
              <a:t>COMST</a:t>
            </a:r>
            <a:r>
              <a:rPr lang="de-DE" sz="1600" dirty="0"/>
              <a:t>), 2021.</a:t>
            </a:r>
          </a:p>
        </p:txBody>
      </p:sp>
    </p:spTree>
    <p:extLst>
      <p:ext uri="{BB962C8B-B14F-4D97-AF65-F5344CB8AC3E}">
        <p14:creationId xmlns:p14="http://schemas.microsoft.com/office/powerpoint/2010/main" val="254633686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834438" y="1498683"/>
            <a:ext cx="316656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Font typeface="Arial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per-destination</a:t>
            </a:r>
          </a:p>
          <a:p>
            <a:pPr marL="257175" indent="-257175">
              <a:lnSpc>
                <a:spcPct val="150000"/>
              </a:lnSpc>
              <a:buFont typeface="Arial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shortest paths DAGs</a:t>
            </a:r>
          </a:p>
          <a:p>
            <a:pPr marL="257175" indent="-257175">
              <a:lnSpc>
                <a:spcPct val="150000"/>
              </a:lnSpc>
              <a:buFont typeface="Arial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equal-split</a:t>
            </a:r>
          </a:p>
          <a:p>
            <a:pPr>
              <a:lnSpc>
                <a:spcPct val="150000"/>
              </a:lnSpc>
            </a:pPr>
            <a:endParaRPr lang="en-US" sz="1575" dirty="0"/>
          </a:p>
        </p:txBody>
      </p:sp>
      <p:sp>
        <p:nvSpPr>
          <p:cNvPr id="29" name="Title 2"/>
          <p:cNvSpPr>
            <a:spLocks noGrp="1"/>
          </p:cNvSpPr>
          <p:nvPr>
            <p:ph type="title"/>
          </p:nvPr>
        </p:nvSpPr>
        <p:spPr>
          <a:xfrm rot="16200000">
            <a:off x="-1233152" y="1887674"/>
            <a:ext cx="3744416" cy="1224136"/>
          </a:xfrm>
        </p:spPr>
        <p:txBody>
          <a:bodyPr>
            <a:normAutofit/>
          </a:bodyPr>
          <a:lstStyle/>
          <a:p>
            <a:r>
              <a:rPr lang="de-DE" sz="3400" dirty="0"/>
              <a:t>References</a:t>
            </a:r>
          </a:p>
        </p:txBody>
      </p:sp>
      <p:sp>
        <p:nvSpPr>
          <p:cNvPr id="31" name="Text Placeholder 3"/>
          <p:cNvSpPr txBox="1">
            <a:spLocks/>
          </p:cNvSpPr>
          <p:nvPr/>
        </p:nvSpPr>
        <p:spPr>
          <a:xfrm>
            <a:off x="1295128" y="255747"/>
            <a:ext cx="7848872" cy="40324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dirty="0">
                <a:hlinkClick r:id="rId3"/>
              </a:rPr>
              <a:t>On </a:t>
            </a:r>
            <a:r>
              <a:rPr lang="de-DE" sz="1200" dirty="0" err="1">
                <a:hlinkClick r:id="rId3"/>
              </a:rPr>
              <a:t>the</a:t>
            </a:r>
            <a:r>
              <a:rPr lang="de-DE" sz="1200" dirty="0">
                <a:hlinkClick r:id="rId3"/>
              </a:rPr>
              <a:t> </a:t>
            </a:r>
            <a:r>
              <a:rPr lang="de-DE" sz="1200" dirty="0" err="1">
                <a:hlinkClick r:id="rId3"/>
              </a:rPr>
              <a:t>Feasibility</a:t>
            </a:r>
            <a:r>
              <a:rPr lang="de-DE" sz="1200" dirty="0">
                <a:hlinkClick r:id="rId3"/>
              </a:rPr>
              <a:t> </a:t>
            </a:r>
            <a:r>
              <a:rPr lang="de-DE" sz="1200" dirty="0" err="1">
                <a:hlinkClick r:id="rId3"/>
              </a:rPr>
              <a:t>of</a:t>
            </a:r>
            <a:r>
              <a:rPr lang="de-DE" sz="1200" dirty="0">
                <a:hlinkClick r:id="rId3"/>
              </a:rPr>
              <a:t> </a:t>
            </a:r>
            <a:r>
              <a:rPr lang="de-DE" sz="1200" dirty="0" err="1">
                <a:hlinkClick r:id="rId3"/>
              </a:rPr>
              <a:t>Perfect</a:t>
            </a:r>
            <a:r>
              <a:rPr lang="de-DE" sz="1200" dirty="0">
                <a:hlinkClick r:id="rId3"/>
              </a:rPr>
              <a:t> </a:t>
            </a:r>
            <a:r>
              <a:rPr lang="de-DE" sz="1200" dirty="0" err="1">
                <a:hlinkClick r:id="rId3"/>
              </a:rPr>
              <a:t>Resilience</a:t>
            </a:r>
            <a:r>
              <a:rPr lang="de-DE" sz="1200" dirty="0">
                <a:hlinkClick r:id="rId3"/>
              </a:rPr>
              <a:t> </a:t>
            </a:r>
            <a:r>
              <a:rPr lang="de-DE" sz="1200" dirty="0" err="1">
                <a:hlinkClick r:id="rId3"/>
              </a:rPr>
              <a:t>with</a:t>
            </a:r>
            <a:r>
              <a:rPr lang="de-DE" sz="1200" dirty="0">
                <a:hlinkClick r:id="rId3"/>
              </a:rPr>
              <a:t> </a:t>
            </a:r>
            <a:r>
              <a:rPr lang="de-DE" sz="1200" dirty="0" err="1">
                <a:hlinkClick r:id="rId3"/>
              </a:rPr>
              <a:t>Local</a:t>
            </a:r>
            <a:r>
              <a:rPr lang="de-DE" sz="1200" dirty="0">
                <a:hlinkClick r:id="rId3"/>
              </a:rPr>
              <a:t> Fast Failover</a:t>
            </a:r>
            <a:br>
              <a:rPr lang="de-DE" sz="1200" dirty="0"/>
            </a:br>
            <a:r>
              <a:rPr lang="de-DE" sz="1200" dirty="0"/>
              <a:t>Klaus-Tycho Foerster, Juho Hirvonen, Yvonne-Anne Pignolet, Stefan Schmid, and Gilles Tredan.</a:t>
            </a:r>
            <a:br>
              <a:rPr lang="de-DE" sz="1200" dirty="0"/>
            </a:br>
            <a:r>
              <a:rPr lang="de-DE" sz="1200" dirty="0"/>
              <a:t>SIAM Symposium on </a:t>
            </a:r>
            <a:r>
              <a:rPr lang="de-DE" sz="1200" dirty="0" err="1"/>
              <a:t>Algorithmic</a:t>
            </a:r>
            <a:r>
              <a:rPr lang="de-DE" sz="1200" dirty="0"/>
              <a:t> </a:t>
            </a:r>
            <a:r>
              <a:rPr lang="de-DE" sz="1200" dirty="0" err="1"/>
              <a:t>Principles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Computer Systems (</a:t>
            </a:r>
            <a:r>
              <a:rPr lang="de-DE" sz="1200" b="1" dirty="0"/>
              <a:t>APOCS</a:t>
            </a:r>
            <a:r>
              <a:rPr lang="de-DE" sz="1200" dirty="0"/>
              <a:t>), Alexandria, Virginia, USA, </a:t>
            </a:r>
            <a:r>
              <a:rPr lang="de-DE" sz="1200" dirty="0" err="1"/>
              <a:t>January</a:t>
            </a:r>
            <a:r>
              <a:rPr lang="de-DE" sz="1200" dirty="0"/>
              <a:t> 2021.</a:t>
            </a:r>
          </a:p>
          <a:p>
            <a:pPr marL="0" indent="0">
              <a:buNone/>
            </a:pPr>
            <a:r>
              <a:rPr lang="de-DE" sz="1200" dirty="0">
                <a:hlinkClick r:id="rId4"/>
              </a:rPr>
              <a:t>Brief </a:t>
            </a:r>
            <a:r>
              <a:rPr lang="de-DE" sz="1200" dirty="0" err="1">
                <a:hlinkClick r:id="rId4"/>
              </a:rPr>
              <a:t>Announcement</a:t>
            </a:r>
            <a:r>
              <a:rPr lang="de-DE" sz="1200" dirty="0">
                <a:hlinkClick r:id="rId4"/>
              </a:rPr>
              <a:t>: </a:t>
            </a:r>
            <a:r>
              <a:rPr lang="de-DE" sz="1200" dirty="0" err="1">
                <a:hlinkClick r:id="rId4"/>
              </a:rPr>
              <a:t>What</a:t>
            </a:r>
            <a:r>
              <a:rPr lang="de-DE" sz="1200" dirty="0">
                <a:hlinkClick r:id="rId4"/>
              </a:rPr>
              <a:t> Can(not) Be </a:t>
            </a:r>
            <a:r>
              <a:rPr lang="de-DE" sz="1200" dirty="0" err="1">
                <a:hlinkClick r:id="rId4"/>
              </a:rPr>
              <a:t>Perfectly</a:t>
            </a:r>
            <a:r>
              <a:rPr lang="de-DE" sz="1200" dirty="0">
                <a:hlinkClick r:id="rId4"/>
              </a:rPr>
              <a:t> </a:t>
            </a:r>
            <a:r>
              <a:rPr lang="de-DE" sz="1200" dirty="0" err="1">
                <a:hlinkClick r:id="rId4"/>
              </a:rPr>
              <a:t>Rerouted</a:t>
            </a:r>
            <a:r>
              <a:rPr lang="de-DE" sz="1200" dirty="0">
                <a:hlinkClick r:id="rId4"/>
              </a:rPr>
              <a:t> </a:t>
            </a:r>
            <a:r>
              <a:rPr lang="de-DE" sz="1200" dirty="0" err="1">
                <a:hlinkClick r:id="rId4"/>
              </a:rPr>
              <a:t>Locally</a:t>
            </a:r>
            <a:br>
              <a:rPr lang="de-DE" sz="1200" dirty="0"/>
            </a:br>
            <a:r>
              <a:rPr lang="de-DE" sz="1200" dirty="0"/>
              <a:t>Klaus-Tycho Foerster, Juho Hirvonen, Yvonne-Anne Pignolet, Stefan Schmid, and Gilles Tredan.</a:t>
            </a:r>
            <a:br>
              <a:rPr lang="de-DE" sz="1200" dirty="0"/>
            </a:br>
            <a:r>
              <a:rPr lang="de-DE" sz="1200" dirty="0"/>
              <a:t>International Symposium on Distributed Computing (</a:t>
            </a:r>
            <a:r>
              <a:rPr lang="de-DE" sz="1200" b="1" dirty="0"/>
              <a:t>DISC</a:t>
            </a:r>
            <a:r>
              <a:rPr lang="de-DE" sz="1200" dirty="0"/>
              <a:t>), Freiburg, Germany, </a:t>
            </a:r>
            <a:r>
              <a:rPr lang="de-DE" sz="1200" dirty="0" err="1"/>
              <a:t>October</a:t>
            </a:r>
            <a:r>
              <a:rPr lang="de-DE" sz="1200" dirty="0"/>
              <a:t> 2020.</a:t>
            </a:r>
          </a:p>
          <a:p>
            <a:pPr marL="0" indent="0">
              <a:buNone/>
            </a:pPr>
            <a:r>
              <a:rPr lang="de-DE" sz="1200" dirty="0" err="1">
                <a:hlinkClick r:id="rId5"/>
              </a:rPr>
              <a:t>Improved</a:t>
            </a:r>
            <a:r>
              <a:rPr lang="de-DE" sz="1200" dirty="0">
                <a:hlinkClick r:id="rId5"/>
              </a:rPr>
              <a:t> Fast </a:t>
            </a:r>
            <a:r>
              <a:rPr lang="de-DE" sz="1200" dirty="0" err="1">
                <a:hlinkClick r:id="rId5"/>
              </a:rPr>
              <a:t>Rerouting</a:t>
            </a:r>
            <a:r>
              <a:rPr lang="de-DE" sz="1200" dirty="0">
                <a:hlinkClick r:id="rId5"/>
              </a:rPr>
              <a:t> </a:t>
            </a:r>
            <a:r>
              <a:rPr lang="de-DE" sz="1200" dirty="0" err="1">
                <a:hlinkClick r:id="rId5"/>
              </a:rPr>
              <a:t>Using</a:t>
            </a:r>
            <a:r>
              <a:rPr lang="de-DE" sz="1200" dirty="0">
                <a:hlinkClick r:id="rId5"/>
              </a:rPr>
              <a:t> </a:t>
            </a:r>
            <a:r>
              <a:rPr lang="de-DE" sz="1200" dirty="0" err="1">
                <a:hlinkClick r:id="rId5"/>
              </a:rPr>
              <a:t>Postprocessing</a:t>
            </a:r>
            <a:br>
              <a:rPr lang="de-DE" sz="1200" dirty="0"/>
            </a:br>
            <a:r>
              <a:rPr lang="de-DE" sz="1200" dirty="0"/>
              <a:t>Klaus-Tycho Foerster, Andrzej </a:t>
            </a:r>
            <a:r>
              <a:rPr lang="de-DE" sz="1200" dirty="0" err="1"/>
              <a:t>Kamisinski</a:t>
            </a:r>
            <a:r>
              <a:rPr lang="de-DE" sz="1200" dirty="0"/>
              <a:t>, Yvonne-Anne Pignolet, Stefan Schmid, and Gilles Tredan.</a:t>
            </a:r>
            <a:br>
              <a:rPr lang="de-DE" sz="1200" dirty="0"/>
            </a:br>
            <a:r>
              <a:rPr lang="de-DE" sz="1200" dirty="0"/>
              <a:t>IEEE Transactions on </a:t>
            </a:r>
            <a:r>
              <a:rPr lang="de-DE" sz="1200" dirty="0" err="1"/>
              <a:t>Dependable</a:t>
            </a:r>
            <a:r>
              <a:rPr lang="de-DE" sz="1200" dirty="0"/>
              <a:t> and Secure Computing (</a:t>
            </a:r>
            <a:r>
              <a:rPr lang="de-DE" sz="1200" b="1" dirty="0"/>
              <a:t>TDSC</a:t>
            </a:r>
            <a:r>
              <a:rPr lang="de-DE" sz="1200" dirty="0"/>
              <a:t>), 2020.</a:t>
            </a:r>
          </a:p>
          <a:p>
            <a:pPr marL="0" indent="0">
              <a:buNone/>
            </a:pPr>
            <a:r>
              <a:rPr lang="en-US" sz="1200" dirty="0">
                <a:hlinkClick r:id="rId6"/>
              </a:rPr>
              <a:t>Resilient Capacity-Aware Routing</a:t>
            </a:r>
            <a:br>
              <a:rPr lang="en-US" sz="1200" dirty="0"/>
            </a:br>
            <a:r>
              <a:rPr lang="en-US" sz="1200" dirty="0"/>
              <a:t>Stefan Schmid, Nicolas </a:t>
            </a:r>
            <a:r>
              <a:rPr lang="en-US" sz="1200" dirty="0" err="1"/>
              <a:t>Schnepf</a:t>
            </a:r>
            <a:r>
              <a:rPr lang="en-US" sz="1200" dirty="0"/>
              <a:t> and Jiri Srba.</a:t>
            </a:r>
            <a:br>
              <a:rPr lang="en-US" sz="1200" dirty="0"/>
            </a:br>
            <a:r>
              <a:rPr lang="en-US" sz="1200" dirty="0"/>
              <a:t>27th International Conference on Tools and Algorithms for the Construction and Analysis of Systems (</a:t>
            </a:r>
            <a:r>
              <a:rPr lang="en-US" sz="1200" b="1" dirty="0"/>
              <a:t>TACAS</a:t>
            </a:r>
            <a:r>
              <a:rPr lang="en-US" sz="1200" dirty="0"/>
              <a:t>), Virtual Conference, March 2021.</a:t>
            </a:r>
          </a:p>
          <a:p>
            <a:pPr marL="0" indent="0">
              <a:buNone/>
            </a:pPr>
            <a:r>
              <a:rPr lang="de-DE" sz="1200" dirty="0" err="1">
                <a:hlinkClick r:id="rId7"/>
              </a:rPr>
              <a:t>AalWiNes</a:t>
            </a:r>
            <a:r>
              <a:rPr lang="de-DE" sz="1200" dirty="0">
                <a:hlinkClick r:id="rId7"/>
              </a:rPr>
              <a:t>: A Fast </a:t>
            </a:r>
            <a:r>
              <a:rPr lang="de-DE" sz="1200" dirty="0" err="1">
                <a:hlinkClick r:id="rId7"/>
              </a:rPr>
              <a:t>and</a:t>
            </a:r>
            <a:r>
              <a:rPr lang="de-DE" sz="1200" dirty="0">
                <a:hlinkClick r:id="rId7"/>
              </a:rPr>
              <a:t> Quantitative </a:t>
            </a:r>
            <a:r>
              <a:rPr lang="de-DE" sz="1200" dirty="0" err="1">
                <a:hlinkClick r:id="rId7"/>
              </a:rPr>
              <a:t>What-If</a:t>
            </a:r>
            <a:r>
              <a:rPr lang="de-DE" sz="1200" dirty="0">
                <a:hlinkClick r:id="rId7"/>
              </a:rPr>
              <a:t> Analysis Tool </a:t>
            </a:r>
            <a:r>
              <a:rPr lang="de-DE" sz="1200" dirty="0" err="1">
                <a:hlinkClick r:id="rId7"/>
              </a:rPr>
              <a:t>for</a:t>
            </a:r>
            <a:r>
              <a:rPr lang="de-DE" sz="1200" dirty="0">
                <a:hlinkClick r:id="rId7"/>
              </a:rPr>
              <a:t> MPLS Networks</a:t>
            </a:r>
            <a:br>
              <a:rPr lang="de-DE" sz="1200" dirty="0"/>
            </a:br>
            <a:r>
              <a:rPr lang="de-DE" sz="1200" dirty="0"/>
              <a:t>Peter </a:t>
            </a:r>
            <a:r>
              <a:rPr lang="de-DE" sz="1200" dirty="0" err="1"/>
              <a:t>Gjøl</a:t>
            </a:r>
            <a:r>
              <a:rPr lang="de-DE" sz="1200" dirty="0"/>
              <a:t> Jensen, Morten </a:t>
            </a:r>
            <a:r>
              <a:rPr lang="de-DE" sz="1200" dirty="0" err="1"/>
              <a:t>Konggaard</a:t>
            </a:r>
            <a:r>
              <a:rPr lang="de-DE" sz="1200" dirty="0"/>
              <a:t>, Dan Kristiansen, Stefan Schmid, Bernhard Clemens Schrenk, </a:t>
            </a:r>
            <a:r>
              <a:rPr lang="de-DE" sz="1200" dirty="0" err="1"/>
              <a:t>and</a:t>
            </a:r>
            <a:r>
              <a:rPr lang="de-DE" sz="1200" dirty="0"/>
              <a:t> Jiri Srba.</a:t>
            </a:r>
            <a:br>
              <a:rPr lang="de-DE" sz="1200" dirty="0"/>
            </a:br>
            <a:r>
              <a:rPr lang="de-DE" sz="1200" dirty="0"/>
              <a:t>16th ACM International Conference on </a:t>
            </a:r>
            <a:r>
              <a:rPr lang="de-DE" sz="1200" dirty="0" err="1"/>
              <a:t>emerging</a:t>
            </a:r>
            <a:r>
              <a:rPr lang="de-DE" sz="1200" dirty="0"/>
              <a:t> Networking </a:t>
            </a:r>
            <a:r>
              <a:rPr lang="de-DE" sz="1200" dirty="0" err="1"/>
              <a:t>EXperiments</a:t>
            </a:r>
            <a:r>
              <a:rPr lang="de-DE" sz="1200" dirty="0"/>
              <a:t> </a:t>
            </a:r>
            <a:r>
              <a:rPr lang="de-DE" sz="1200" dirty="0" err="1"/>
              <a:t>and</a:t>
            </a:r>
            <a:r>
              <a:rPr lang="de-DE" sz="1200" dirty="0"/>
              <a:t> Technologies (</a:t>
            </a:r>
            <a:r>
              <a:rPr lang="de-DE" sz="1200" b="1" dirty="0" err="1"/>
              <a:t>CoNEXT</a:t>
            </a:r>
            <a:r>
              <a:rPr lang="de-DE" sz="1200" dirty="0"/>
              <a:t>), Barcelona, Spain, </a:t>
            </a:r>
            <a:r>
              <a:rPr lang="de-DE" sz="1200" dirty="0" err="1"/>
              <a:t>December</a:t>
            </a:r>
            <a:r>
              <a:rPr lang="de-DE" sz="1200" dirty="0"/>
              <a:t> 2020.</a:t>
            </a:r>
          </a:p>
          <a:p>
            <a:pPr marL="0" indent="0">
              <a:buNone/>
            </a:pPr>
            <a:r>
              <a:rPr lang="de-DE" sz="1200" dirty="0">
                <a:hlinkClick r:id="rId8"/>
              </a:rPr>
              <a:t>P-Rex: Fast </a:t>
            </a:r>
            <a:r>
              <a:rPr lang="de-DE" sz="1200" dirty="0" err="1">
                <a:hlinkClick r:id="rId8"/>
              </a:rPr>
              <a:t>Verification</a:t>
            </a:r>
            <a:r>
              <a:rPr lang="de-DE" sz="1200" dirty="0">
                <a:hlinkClick r:id="rId8"/>
              </a:rPr>
              <a:t> of MPLS Networks </a:t>
            </a:r>
            <a:r>
              <a:rPr lang="de-DE" sz="1200" dirty="0" err="1">
                <a:hlinkClick r:id="rId8"/>
              </a:rPr>
              <a:t>with</a:t>
            </a:r>
            <a:r>
              <a:rPr lang="de-DE" sz="1200" dirty="0">
                <a:hlinkClick r:id="rId8"/>
              </a:rPr>
              <a:t> Multiple Link </a:t>
            </a:r>
            <a:r>
              <a:rPr lang="de-DE" sz="1200" dirty="0" err="1">
                <a:hlinkClick r:id="rId8"/>
              </a:rPr>
              <a:t>Failures</a:t>
            </a:r>
            <a:br>
              <a:rPr lang="de-DE" sz="1200" dirty="0"/>
            </a:br>
            <a:r>
              <a:rPr lang="de-DE" sz="1200" dirty="0"/>
              <a:t>Jesper Stenbjerg Jensen, Troels Beck Krogh, Jonas Sand Madsen, Stefan Schmid, Jiri Srba, and Marc Tom Thorgersen.</a:t>
            </a:r>
            <a:br>
              <a:rPr lang="de-DE" sz="1200" dirty="0"/>
            </a:br>
            <a:r>
              <a:rPr lang="de-DE" sz="1200" dirty="0"/>
              <a:t>14th ACM International Conference on </a:t>
            </a:r>
            <a:r>
              <a:rPr lang="de-DE" sz="1200" dirty="0" err="1"/>
              <a:t>emerging</a:t>
            </a:r>
            <a:r>
              <a:rPr lang="de-DE" sz="1200" dirty="0"/>
              <a:t> Networking </a:t>
            </a:r>
            <a:r>
              <a:rPr lang="de-DE" sz="1200" dirty="0" err="1"/>
              <a:t>EXperiments</a:t>
            </a:r>
            <a:r>
              <a:rPr lang="de-DE" sz="1200" dirty="0"/>
              <a:t> </a:t>
            </a:r>
            <a:r>
              <a:rPr lang="de-DE" sz="1200" dirty="0" err="1"/>
              <a:t>and</a:t>
            </a:r>
            <a:r>
              <a:rPr lang="de-DE" sz="1200" dirty="0"/>
              <a:t> Technologies (</a:t>
            </a:r>
            <a:r>
              <a:rPr lang="de-DE" sz="1200" b="1" dirty="0" err="1"/>
              <a:t>CoNEXT</a:t>
            </a:r>
            <a:r>
              <a:rPr lang="de-DE" sz="1200" dirty="0"/>
              <a:t>), </a:t>
            </a:r>
            <a:r>
              <a:rPr lang="de-DE" sz="1200" dirty="0" err="1"/>
              <a:t>Heraklion</a:t>
            </a:r>
            <a:r>
              <a:rPr lang="de-DE" sz="1200" dirty="0"/>
              <a:t>/</a:t>
            </a:r>
            <a:r>
              <a:rPr lang="de-DE" sz="1200" dirty="0" err="1"/>
              <a:t>Crete</a:t>
            </a:r>
            <a:r>
              <a:rPr lang="de-DE" sz="1200" dirty="0"/>
              <a:t>, </a:t>
            </a:r>
            <a:r>
              <a:rPr lang="de-DE" sz="1200" dirty="0" err="1"/>
              <a:t>Greece</a:t>
            </a:r>
            <a:r>
              <a:rPr lang="de-DE" sz="1200" dirty="0"/>
              <a:t>, </a:t>
            </a:r>
            <a:r>
              <a:rPr lang="de-DE" sz="1200" dirty="0" err="1"/>
              <a:t>December</a:t>
            </a:r>
            <a:r>
              <a:rPr lang="de-DE" sz="1200" dirty="0"/>
              <a:t> 2018.</a:t>
            </a:r>
            <a:endParaRPr lang="en-US" sz="1200" dirty="0"/>
          </a:p>
          <a:p>
            <a:pPr marL="0" indent="0">
              <a:buNone/>
            </a:pPr>
            <a:r>
              <a:rPr lang="de-DE" sz="1200" dirty="0">
                <a:hlinkClick r:id="rId9"/>
              </a:rPr>
              <a:t>Polynomial-Time </a:t>
            </a:r>
            <a:r>
              <a:rPr lang="de-DE" sz="1200" dirty="0" err="1">
                <a:hlinkClick r:id="rId9"/>
              </a:rPr>
              <a:t>What-If</a:t>
            </a:r>
            <a:r>
              <a:rPr lang="de-DE" sz="1200" dirty="0">
                <a:hlinkClick r:id="rId9"/>
              </a:rPr>
              <a:t> Analysis </a:t>
            </a:r>
            <a:r>
              <a:rPr lang="de-DE" sz="1200" dirty="0" err="1">
                <a:hlinkClick r:id="rId9"/>
              </a:rPr>
              <a:t>for</a:t>
            </a:r>
            <a:r>
              <a:rPr lang="de-DE" sz="1200" dirty="0">
                <a:hlinkClick r:id="rId9"/>
              </a:rPr>
              <a:t> </a:t>
            </a:r>
            <a:r>
              <a:rPr lang="de-DE" sz="1200" dirty="0" err="1">
                <a:hlinkClick r:id="rId9"/>
              </a:rPr>
              <a:t>Prefix-Manipulating</a:t>
            </a:r>
            <a:r>
              <a:rPr lang="de-DE" sz="1200" dirty="0">
                <a:hlinkClick r:id="rId9"/>
              </a:rPr>
              <a:t> MPLS Networks</a:t>
            </a:r>
            <a:br>
              <a:rPr lang="de-DE" sz="1200" dirty="0"/>
            </a:br>
            <a:r>
              <a:rPr lang="de-DE" sz="1200" dirty="0"/>
              <a:t>Stefan Schmid and Jiri Srba.</a:t>
            </a:r>
            <a:br>
              <a:rPr lang="de-DE" sz="1200" dirty="0"/>
            </a:br>
            <a:r>
              <a:rPr lang="de-DE" sz="1200" dirty="0"/>
              <a:t>37th IEEE Conference on Computer Communications (</a:t>
            </a:r>
            <a:r>
              <a:rPr lang="de-DE" sz="1200" b="1" dirty="0"/>
              <a:t>INFOCOM</a:t>
            </a:r>
            <a:r>
              <a:rPr lang="de-DE" sz="1200" dirty="0"/>
              <a:t>), Honolulu, Hawaii, USA, April 2018.</a:t>
            </a:r>
          </a:p>
        </p:txBody>
      </p:sp>
    </p:spTree>
    <p:extLst>
      <p:ext uri="{BB962C8B-B14F-4D97-AF65-F5344CB8AC3E}">
        <p14:creationId xmlns:p14="http://schemas.microsoft.com/office/powerpoint/2010/main" val="292249347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834438" y="1498683"/>
            <a:ext cx="316656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Font typeface="Arial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per-destination</a:t>
            </a:r>
          </a:p>
          <a:p>
            <a:pPr marL="257175" indent="-257175">
              <a:lnSpc>
                <a:spcPct val="150000"/>
              </a:lnSpc>
              <a:buFont typeface="Arial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shortest paths DAGs</a:t>
            </a:r>
          </a:p>
          <a:p>
            <a:pPr marL="257175" indent="-257175">
              <a:lnSpc>
                <a:spcPct val="150000"/>
              </a:lnSpc>
              <a:buFont typeface="Arial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equal-split</a:t>
            </a:r>
          </a:p>
          <a:p>
            <a:pPr>
              <a:lnSpc>
                <a:spcPct val="150000"/>
              </a:lnSpc>
            </a:pPr>
            <a:endParaRPr lang="en-US" sz="1575" dirty="0"/>
          </a:p>
        </p:txBody>
      </p:sp>
      <p:sp>
        <p:nvSpPr>
          <p:cNvPr id="29" name="Title 2"/>
          <p:cNvSpPr>
            <a:spLocks noGrp="1"/>
          </p:cNvSpPr>
          <p:nvPr>
            <p:ph type="title"/>
          </p:nvPr>
        </p:nvSpPr>
        <p:spPr>
          <a:xfrm rot="16200000">
            <a:off x="-1233152" y="1887674"/>
            <a:ext cx="3744416" cy="1224136"/>
          </a:xfrm>
        </p:spPr>
        <p:txBody>
          <a:bodyPr>
            <a:normAutofit/>
          </a:bodyPr>
          <a:lstStyle/>
          <a:p>
            <a:r>
              <a:rPr lang="de-DE" sz="3400" dirty="0"/>
              <a:t>More References</a:t>
            </a:r>
          </a:p>
        </p:txBody>
      </p:sp>
      <p:sp>
        <p:nvSpPr>
          <p:cNvPr id="31" name="Text Placeholder 3"/>
          <p:cNvSpPr txBox="1">
            <a:spLocks/>
          </p:cNvSpPr>
          <p:nvPr/>
        </p:nvSpPr>
        <p:spPr>
          <a:xfrm>
            <a:off x="1115616" y="555526"/>
            <a:ext cx="7848872" cy="3300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dirty="0" err="1">
                <a:hlinkClick r:id="rId3"/>
              </a:rPr>
              <a:t>Randomized</a:t>
            </a:r>
            <a:r>
              <a:rPr lang="de-DE" sz="1200" dirty="0">
                <a:hlinkClick r:id="rId3"/>
              </a:rPr>
              <a:t> </a:t>
            </a:r>
            <a:r>
              <a:rPr lang="de-DE" sz="1200" dirty="0" err="1">
                <a:hlinkClick r:id="rId3"/>
              </a:rPr>
              <a:t>Local</a:t>
            </a:r>
            <a:r>
              <a:rPr lang="de-DE" sz="1200" dirty="0">
                <a:hlinkClick r:id="rId3"/>
              </a:rPr>
              <a:t> Fast </a:t>
            </a:r>
            <a:r>
              <a:rPr lang="de-DE" sz="1200" dirty="0" err="1">
                <a:hlinkClick r:id="rId3"/>
              </a:rPr>
              <a:t>Rerouting</a:t>
            </a:r>
            <a:r>
              <a:rPr lang="de-DE" sz="1200" dirty="0">
                <a:hlinkClick r:id="rId3"/>
              </a:rPr>
              <a:t> </a:t>
            </a:r>
            <a:r>
              <a:rPr lang="de-DE" sz="1200" dirty="0" err="1">
                <a:hlinkClick r:id="rId3"/>
              </a:rPr>
              <a:t>for</a:t>
            </a:r>
            <a:r>
              <a:rPr lang="de-DE" sz="1200" dirty="0">
                <a:hlinkClick r:id="rId3"/>
              </a:rPr>
              <a:t> Datacenter Networks </a:t>
            </a:r>
            <a:r>
              <a:rPr lang="de-DE" sz="1200" dirty="0" err="1">
                <a:hlinkClick r:id="rId3"/>
              </a:rPr>
              <a:t>with</a:t>
            </a:r>
            <a:r>
              <a:rPr lang="de-DE" sz="1200" dirty="0">
                <a:hlinkClick r:id="rId3"/>
              </a:rPr>
              <a:t> </a:t>
            </a:r>
            <a:r>
              <a:rPr lang="de-DE" sz="1200" dirty="0" err="1">
                <a:hlinkClick r:id="rId3"/>
              </a:rPr>
              <a:t>Almost</a:t>
            </a:r>
            <a:r>
              <a:rPr lang="de-DE" sz="1200" dirty="0">
                <a:hlinkClick r:id="rId3"/>
              </a:rPr>
              <a:t> Optimal </a:t>
            </a:r>
            <a:r>
              <a:rPr lang="de-DE" sz="1200" dirty="0" err="1">
                <a:hlinkClick r:id="rId3"/>
              </a:rPr>
              <a:t>Congestion</a:t>
            </a:r>
            <a:br>
              <a:rPr lang="de-DE" sz="1200" dirty="0"/>
            </a:br>
            <a:r>
              <a:rPr lang="de-DE" sz="1200" dirty="0"/>
              <a:t>Gregor </a:t>
            </a:r>
            <a:r>
              <a:rPr lang="de-DE" sz="1200" dirty="0" err="1"/>
              <a:t>Bankhamer</a:t>
            </a:r>
            <a:r>
              <a:rPr lang="de-DE" sz="1200" dirty="0"/>
              <a:t>, Robert Elsässer, and Stefan Schmid..</a:t>
            </a:r>
            <a:br>
              <a:rPr lang="de-DE" sz="1200" dirty="0"/>
            </a:br>
            <a:r>
              <a:rPr lang="de-DE" sz="1200" dirty="0"/>
              <a:t>International Symposium on Distributed Computing (</a:t>
            </a:r>
            <a:r>
              <a:rPr lang="de-DE" sz="1200" b="1" dirty="0"/>
              <a:t>DISC</a:t>
            </a:r>
            <a:r>
              <a:rPr lang="de-DE" sz="1200" dirty="0"/>
              <a:t>), Freiburg, Germany, </a:t>
            </a:r>
            <a:r>
              <a:rPr lang="de-DE" sz="1200" dirty="0" err="1"/>
              <a:t>October</a:t>
            </a:r>
            <a:r>
              <a:rPr lang="de-DE" sz="1200" dirty="0"/>
              <a:t> 2021. </a:t>
            </a:r>
          </a:p>
          <a:p>
            <a:pPr marL="0" indent="0">
              <a:buNone/>
            </a:pPr>
            <a:r>
              <a:rPr lang="de-DE" sz="1200" dirty="0">
                <a:hlinkClick r:id="rId4"/>
              </a:rPr>
              <a:t>Bonsai: </a:t>
            </a:r>
            <a:r>
              <a:rPr lang="de-DE" sz="1200" dirty="0" err="1">
                <a:hlinkClick r:id="rId4"/>
              </a:rPr>
              <a:t>Efficient</a:t>
            </a:r>
            <a:r>
              <a:rPr lang="de-DE" sz="1200" dirty="0">
                <a:hlinkClick r:id="rId4"/>
              </a:rPr>
              <a:t> Fast Failover Routing </a:t>
            </a:r>
            <a:r>
              <a:rPr lang="de-DE" sz="1200" dirty="0" err="1">
                <a:hlinkClick r:id="rId4"/>
              </a:rPr>
              <a:t>Using</a:t>
            </a:r>
            <a:r>
              <a:rPr lang="de-DE" sz="1200" dirty="0">
                <a:hlinkClick r:id="rId4"/>
              </a:rPr>
              <a:t> Small </a:t>
            </a:r>
            <a:r>
              <a:rPr lang="de-DE" sz="1200" dirty="0" err="1">
                <a:hlinkClick r:id="rId4"/>
              </a:rPr>
              <a:t>Arborescences</a:t>
            </a:r>
            <a:br>
              <a:rPr lang="de-DE" sz="1200" dirty="0"/>
            </a:br>
            <a:r>
              <a:rPr lang="de-DE" sz="1200" dirty="0"/>
              <a:t>Klaus-Tycho Foerster, Andrzej </a:t>
            </a:r>
            <a:r>
              <a:rPr lang="de-DE" sz="1200" dirty="0" err="1"/>
              <a:t>Kamisinski</a:t>
            </a:r>
            <a:r>
              <a:rPr lang="de-DE" sz="1200" dirty="0"/>
              <a:t>, Yvonne-Anne Pignolet, Stefan Schmid, and Gilles Tredan.</a:t>
            </a:r>
            <a:br>
              <a:rPr lang="de-DE" sz="1200" dirty="0"/>
            </a:br>
            <a:r>
              <a:rPr lang="de-DE" sz="1200" dirty="0"/>
              <a:t>49th IEEE/IFIP International Conference on </a:t>
            </a:r>
            <a:r>
              <a:rPr lang="de-DE" sz="1200" dirty="0" err="1"/>
              <a:t>Dependable</a:t>
            </a:r>
            <a:r>
              <a:rPr lang="de-DE" sz="1200" dirty="0"/>
              <a:t> Systems and Networks (</a:t>
            </a:r>
            <a:r>
              <a:rPr lang="de-DE" sz="1200" b="1" dirty="0"/>
              <a:t>DSN</a:t>
            </a:r>
            <a:r>
              <a:rPr lang="de-DE" sz="1200" dirty="0"/>
              <a:t>), Portland, Oregon, USA, June 2019.</a:t>
            </a:r>
          </a:p>
          <a:p>
            <a:pPr marL="0" indent="0">
              <a:buNone/>
            </a:pPr>
            <a:r>
              <a:rPr lang="de-DE" sz="1200" dirty="0">
                <a:hlinkClick r:id="rId5"/>
              </a:rPr>
              <a:t>CASA: </a:t>
            </a:r>
            <a:r>
              <a:rPr lang="de-DE" sz="1200" dirty="0" err="1">
                <a:hlinkClick r:id="rId5"/>
              </a:rPr>
              <a:t>Congestion</a:t>
            </a:r>
            <a:r>
              <a:rPr lang="de-DE" sz="1200" dirty="0">
                <a:hlinkClick r:id="rId5"/>
              </a:rPr>
              <a:t> and Stretch Aware Static Fast </a:t>
            </a:r>
            <a:r>
              <a:rPr lang="de-DE" sz="1200" dirty="0" err="1">
                <a:hlinkClick r:id="rId5"/>
              </a:rPr>
              <a:t>Rerouting</a:t>
            </a:r>
            <a:br>
              <a:rPr lang="de-DE" sz="1200" dirty="0"/>
            </a:br>
            <a:r>
              <a:rPr lang="de-DE" sz="1200" dirty="0"/>
              <a:t>Klaus-Tycho Foerster, Yvonne-Anne Pignolet, Stefan Schmid, and Gilles Tredan</a:t>
            </a:r>
            <a:br>
              <a:rPr lang="de-DE" sz="1200" dirty="0"/>
            </a:br>
            <a:r>
              <a:rPr lang="de-DE" sz="1200" dirty="0"/>
              <a:t>38th IEEE Conference on Computer Communications (</a:t>
            </a:r>
            <a:r>
              <a:rPr lang="de-DE" sz="1200" b="1" dirty="0"/>
              <a:t>INFOCOM</a:t>
            </a:r>
            <a:r>
              <a:rPr lang="de-DE" sz="1200" dirty="0"/>
              <a:t>), Paris, France, April 2019.</a:t>
            </a:r>
          </a:p>
          <a:p>
            <a:pPr marL="0" indent="0">
              <a:buNone/>
            </a:pPr>
            <a:r>
              <a:rPr lang="de-DE" sz="1200" dirty="0">
                <a:hlinkClick r:id="rId6"/>
              </a:rPr>
              <a:t>Load-Optimal </a:t>
            </a:r>
            <a:r>
              <a:rPr lang="de-DE" sz="1200" dirty="0" err="1">
                <a:hlinkClick r:id="rId6"/>
              </a:rPr>
              <a:t>Local</a:t>
            </a:r>
            <a:r>
              <a:rPr lang="de-DE" sz="1200" dirty="0">
                <a:hlinkClick r:id="rId6"/>
              </a:rPr>
              <a:t> Fast </a:t>
            </a:r>
            <a:r>
              <a:rPr lang="de-DE" sz="1200" dirty="0" err="1">
                <a:hlinkClick r:id="rId6"/>
              </a:rPr>
              <a:t>Rerouting</a:t>
            </a:r>
            <a:r>
              <a:rPr lang="de-DE" sz="1200" dirty="0">
                <a:hlinkClick r:id="rId6"/>
              </a:rPr>
              <a:t> </a:t>
            </a:r>
            <a:r>
              <a:rPr lang="de-DE" sz="1200" dirty="0" err="1">
                <a:hlinkClick r:id="rId6"/>
              </a:rPr>
              <a:t>for</a:t>
            </a:r>
            <a:r>
              <a:rPr lang="de-DE" sz="1200" dirty="0">
                <a:hlinkClick r:id="rId6"/>
              </a:rPr>
              <a:t> </a:t>
            </a:r>
            <a:r>
              <a:rPr lang="de-DE" sz="1200" dirty="0" err="1">
                <a:hlinkClick r:id="rId6"/>
              </a:rPr>
              <a:t>Dense</a:t>
            </a:r>
            <a:r>
              <a:rPr lang="de-DE" sz="1200" dirty="0">
                <a:hlinkClick r:id="rId6"/>
              </a:rPr>
              <a:t> Networks</a:t>
            </a:r>
            <a:br>
              <a:rPr lang="de-DE" sz="1200" dirty="0"/>
            </a:br>
            <a:r>
              <a:rPr lang="de-DE" sz="1200" dirty="0"/>
              <a:t>Michael Borokhovich, Yvonne-Anne Pignolet, Gilles Tredan, and Stefan Schmid.</a:t>
            </a:r>
            <a:br>
              <a:rPr lang="de-DE" sz="1200" dirty="0"/>
            </a:br>
            <a:r>
              <a:rPr lang="de-DE" sz="1200" dirty="0"/>
              <a:t>IEEE/ACM Transactions on Networking (</a:t>
            </a:r>
            <a:r>
              <a:rPr lang="de-DE" sz="1200" b="1" dirty="0"/>
              <a:t>TON</a:t>
            </a:r>
            <a:r>
              <a:rPr lang="de-DE" sz="1200" dirty="0"/>
              <a:t>), 2018.</a:t>
            </a:r>
          </a:p>
          <a:p>
            <a:pPr marL="0" indent="0">
              <a:buNone/>
            </a:pPr>
            <a:r>
              <a:rPr lang="de-DE" sz="1200" dirty="0">
                <a:hlinkClick r:id="rId7"/>
              </a:rPr>
              <a:t>PURR: A Primitive </a:t>
            </a:r>
            <a:r>
              <a:rPr lang="de-DE" sz="1200" dirty="0" err="1">
                <a:hlinkClick r:id="rId7"/>
              </a:rPr>
              <a:t>for</a:t>
            </a:r>
            <a:r>
              <a:rPr lang="de-DE" sz="1200" dirty="0">
                <a:hlinkClick r:id="rId7"/>
              </a:rPr>
              <a:t> </a:t>
            </a:r>
            <a:r>
              <a:rPr lang="de-DE" sz="1200" dirty="0" err="1">
                <a:hlinkClick r:id="rId7"/>
              </a:rPr>
              <a:t>Reconfigurable</a:t>
            </a:r>
            <a:r>
              <a:rPr lang="de-DE" sz="1200" dirty="0">
                <a:hlinkClick r:id="rId7"/>
              </a:rPr>
              <a:t> Fast </a:t>
            </a:r>
            <a:r>
              <a:rPr lang="de-DE" sz="1200" dirty="0" err="1">
                <a:hlinkClick r:id="rId7"/>
              </a:rPr>
              <a:t>Reroute</a:t>
            </a:r>
            <a:br>
              <a:rPr lang="de-DE" sz="1200" dirty="0"/>
            </a:br>
            <a:r>
              <a:rPr lang="de-DE" sz="1200" dirty="0"/>
              <a:t>Marco Chiesa, Roshan Sedar, Gianni Antichi, Michael Borokhovich, Andrzej </a:t>
            </a:r>
            <a:r>
              <a:rPr lang="de-DE" sz="1200" dirty="0" err="1"/>
              <a:t>Kamisinski</a:t>
            </a:r>
            <a:r>
              <a:rPr lang="de-DE" sz="1200" dirty="0"/>
              <a:t>, Georgios Nikolaidis, and Stefan Schmid.</a:t>
            </a:r>
            <a:br>
              <a:rPr lang="de-DE" sz="1200" dirty="0"/>
            </a:br>
            <a:r>
              <a:rPr lang="de-DE" sz="1200" dirty="0"/>
              <a:t>15th ACM International Conference on </a:t>
            </a:r>
            <a:r>
              <a:rPr lang="de-DE" sz="1200" dirty="0" err="1"/>
              <a:t>emerging</a:t>
            </a:r>
            <a:r>
              <a:rPr lang="de-DE" sz="1200" dirty="0"/>
              <a:t> Networking </a:t>
            </a:r>
            <a:r>
              <a:rPr lang="de-DE" sz="1200" dirty="0" err="1"/>
              <a:t>EXperiments</a:t>
            </a:r>
            <a:r>
              <a:rPr lang="de-DE" sz="1200" dirty="0"/>
              <a:t> and Technologies (</a:t>
            </a:r>
            <a:r>
              <a:rPr lang="de-DE" sz="1200" b="1" dirty="0" err="1"/>
              <a:t>CoNEXT</a:t>
            </a:r>
            <a:r>
              <a:rPr lang="de-DE" sz="1200" dirty="0"/>
              <a:t>), Orlando, Florida, USA, </a:t>
            </a:r>
            <a:r>
              <a:rPr lang="de-DE" sz="1200" dirty="0" err="1"/>
              <a:t>December</a:t>
            </a:r>
            <a:r>
              <a:rPr lang="de-DE" sz="1200" dirty="0"/>
              <a:t> 2019.</a:t>
            </a:r>
            <a:br>
              <a:rPr lang="de-DE" sz="1200" dirty="0"/>
            </a:br>
            <a:r>
              <a:rPr lang="de-DE" sz="1200" i="1" dirty="0" err="1"/>
              <a:t>Artefact</a:t>
            </a:r>
            <a:r>
              <a:rPr lang="de-DE" sz="1200" i="1" dirty="0"/>
              <a:t> Evaluation:</a:t>
            </a:r>
            <a:r>
              <a:rPr lang="de-DE" sz="1200" dirty="0"/>
              <a:t> </a:t>
            </a:r>
            <a:r>
              <a:rPr lang="de-DE" sz="1200" dirty="0" err="1"/>
              <a:t>Available</a:t>
            </a:r>
            <a:r>
              <a:rPr lang="de-DE" sz="1200" dirty="0"/>
              <a:t>, </a:t>
            </a:r>
            <a:r>
              <a:rPr lang="de-DE" sz="1200" dirty="0" err="1"/>
              <a:t>Functional</a:t>
            </a:r>
            <a:r>
              <a:rPr lang="de-DE" sz="1200" dirty="0"/>
              <a:t>, </a:t>
            </a:r>
            <a:r>
              <a:rPr lang="de-DE" sz="1200" dirty="0" err="1"/>
              <a:t>Reusable</a:t>
            </a:r>
            <a:r>
              <a:rPr lang="de-DE" sz="1200" dirty="0"/>
              <a:t>.</a:t>
            </a:r>
          </a:p>
          <a:p>
            <a:pPr marL="0" indent="0">
              <a:buNone/>
            </a:pPr>
            <a:r>
              <a:rPr lang="de-DE" sz="1200" u="sng" dirty="0">
                <a:solidFill>
                  <a:schemeClr val="tx2"/>
                </a:solidFill>
                <a:uFill>
                  <a:solidFill>
                    <a:srgbClr val="4F81BD"/>
                  </a:solidFill>
                </a:uFill>
              </a:rPr>
              <a:t>On </a:t>
            </a:r>
            <a:r>
              <a:rPr lang="de-DE" sz="1200" u="sng" dirty="0" err="1">
                <a:solidFill>
                  <a:schemeClr val="tx2"/>
                </a:solidFill>
                <a:uFill>
                  <a:solidFill>
                    <a:srgbClr val="4F81BD"/>
                  </a:solidFill>
                </a:uFill>
              </a:rPr>
              <a:t>the</a:t>
            </a:r>
            <a:r>
              <a:rPr lang="de-DE" sz="1200" u="sng" dirty="0">
                <a:solidFill>
                  <a:schemeClr val="tx2"/>
                </a:solidFill>
                <a:uFill>
                  <a:solidFill>
                    <a:srgbClr val="4F81BD"/>
                  </a:solidFill>
                </a:uFill>
              </a:rPr>
              <a:t> </a:t>
            </a:r>
            <a:r>
              <a:rPr lang="de-DE" sz="1200" u="sng" dirty="0" err="1">
                <a:solidFill>
                  <a:schemeClr val="tx2"/>
                </a:solidFill>
                <a:uFill>
                  <a:solidFill>
                    <a:srgbClr val="4F81BD"/>
                  </a:solidFill>
                </a:uFill>
              </a:rPr>
              <a:t>Resiliency</a:t>
            </a:r>
            <a:r>
              <a:rPr lang="de-DE" sz="1200" u="sng" dirty="0">
                <a:solidFill>
                  <a:schemeClr val="tx2"/>
                </a:solidFill>
                <a:uFill>
                  <a:solidFill>
                    <a:srgbClr val="4F81BD"/>
                  </a:solidFill>
                </a:uFill>
              </a:rPr>
              <a:t> </a:t>
            </a:r>
            <a:r>
              <a:rPr lang="de-DE" sz="1200" u="sng" dirty="0" err="1">
                <a:solidFill>
                  <a:schemeClr val="tx2"/>
                </a:solidFill>
                <a:uFill>
                  <a:solidFill>
                    <a:srgbClr val="4F81BD"/>
                  </a:solidFill>
                </a:uFill>
              </a:rPr>
              <a:t>of</a:t>
            </a:r>
            <a:r>
              <a:rPr lang="de-DE" sz="1200" u="sng" dirty="0">
                <a:solidFill>
                  <a:schemeClr val="tx2"/>
                </a:solidFill>
                <a:uFill>
                  <a:solidFill>
                    <a:srgbClr val="4F81BD"/>
                  </a:solidFill>
                </a:uFill>
              </a:rPr>
              <a:t> Static </a:t>
            </a:r>
            <a:r>
              <a:rPr lang="de-DE" sz="1200" u="sng" dirty="0" err="1">
                <a:solidFill>
                  <a:schemeClr val="tx2"/>
                </a:solidFill>
                <a:uFill>
                  <a:solidFill>
                    <a:srgbClr val="4F81BD"/>
                  </a:solidFill>
                </a:uFill>
              </a:rPr>
              <a:t>Forwarding</a:t>
            </a:r>
            <a:r>
              <a:rPr lang="de-DE" sz="1200" u="sng" dirty="0">
                <a:solidFill>
                  <a:schemeClr val="tx2"/>
                </a:solidFill>
                <a:uFill>
                  <a:solidFill>
                    <a:srgbClr val="4F81BD"/>
                  </a:solidFill>
                </a:uFill>
              </a:rPr>
              <a:t> </a:t>
            </a:r>
            <a:r>
              <a:rPr lang="de-DE" sz="1200" u="sng" dirty="0" err="1">
                <a:solidFill>
                  <a:schemeClr val="tx2"/>
                </a:solidFill>
                <a:uFill>
                  <a:solidFill>
                    <a:srgbClr val="4F81BD"/>
                  </a:solidFill>
                </a:uFill>
              </a:rPr>
              <a:t>Tables</a:t>
            </a:r>
            <a:br>
              <a:rPr lang="de-DE" sz="1200" dirty="0"/>
            </a:br>
            <a:r>
              <a:rPr lang="de-DE" sz="1200" dirty="0"/>
              <a:t>In IEEE/ACM Transactions on Networking (</a:t>
            </a:r>
            <a:r>
              <a:rPr lang="de-DE" sz="1200" b="1" dirty="0" err="1"/>
              <a:t>ToN</a:t>
            </a:r>
            <a:r>
              <a:rPr lang="de-DE" sz="1200" dirty="0"/>
              <a:t>), 2017</a:t>
            </a:r>
            <a:br>
              <a:rPr lang="de-DE" sz="1200" dirty="0"/>
            </a:br>
            <a:r>
              <a:rPr lang="de-DE" sz="1200" dirty="0"/>
              <a:t>M. Chiesa, I. </a:t>
            </a:r>
            <a:r>
              <a:rPr lang="de-DE" sz="1200" dirty="0" err="1"/>
              <a:t>Nikolaevskiy</a:t>
            </a:r>
            <a:r>
              <a:rPr lang="de-DE" sz="1200" dirty="0"/>
              <a:t>, S. Mitrovic, A. </a:t>
            </a:r>
            <a:r>
              <a:rPr lang="de-DE" sz="1200" dirty="0" err="1"/>
              <a:t>Gurtov</a:t>
            </a:r>
            <a:r>
              <a:rPr lang="de-DE" sz="1200" dirty="0"/>
              <a:t>, A. </a:t>
            </a:r>
            <a:r>
              <a:rPr lang="de-DE" sz="1200" dirty="0" err="1"/>
              <a:t>Madry</a:t>
            </a:r>
            <a:r>
              <a:rPr lang="de-DE" sz="1200" dirty="0"/>
              <a:t>, M. Schapira, S. </a:t>
            </a:r>
            <a:r>
              <a:rPr lang="de-DE" sz="1200" dirty="0" err="1"/>
              <a:t>Shenker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20020718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ques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" y="-896381"/>
            <a:ext cx="9246741" cy="616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2"/>
          <p:cNvSpPr>
            <a:spLocks noGrp="1"/>
          </p:cNvSpPr>
          <p:nvPr>
            <p:ph type="title"/>
          </p:nvPr>
        </p:nvSpPr>
        <p:spPr>
          <a:xfrm>
            <a:off x="1835696" y="1659903"/>
            <a:ext cx="6192688" cy="1224136"/>
          </a:xfrm>
        </p:spPr>
        <p:txBody>
          <a:bodyPr>
            <a:normAutofit/>
          </a:bodyPr>
          <a:lstStyle/>
          <a:p>
            <a:r>
              <a:rPr lang="de-DE" sz="3400" dirty="0" err="1"/>
              <a:t>Questions</a:t>
            </a:r>
            <a:r>
              <a:rPr lang="de-DE" sz="3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2786256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395536" y="1779662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Backup </a:t>
            </a:r>
            <a:r>
              <a:rPr lang="de-DE" dirty="0" err="1"/>
              <a:t>Slides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8855315"/>
      </p:ext>
    </p:extLst>
  </p:cSld>
  <p:clrMapOvr>
    <a:masterClrMapping/>
  </p:clrMapOvr>
  <p:transition spd="slow">
    <p:cut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57200" y="34510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R</a:t>
            </a:r>
            <a:r>
              <a:rPr lang="en-AT" dirty="0"/>
              <a:t>e</a:t>
            </a:r>
            <a:r>
              <a:rPr lang="de-DE" dirty="0"/>
              <a:t>m</a:t>
            </a:r>
            <a:r>
              <a:rPr lang="en-AT" dirty="0"/>
              <a:t>a</a:t>
            </a:r>
            <a:r>
              <a:rPr lang="de-DE" dirty="0"/>
              <a:t>r</a:t>
            </a:r>
            <a:r>
              <a:rPr lang="en-AT" dirty="0"/>
              <a:t>k: T</a:t>
            </a:r>
            <a:r>
              <a:rPr lang="de-DE" dirty="0"/>
              <a:t>r</a:t>
            </a:r>
            <a:r>
              <a:rPr lang="en-AT" dirty="0"/>
              <a:t>a</a:t>
            </a:r>
            <a:r>
              <a:rPr lang="de-DE" dirty="0"/>
              <a:t>d</a:t>
            </a:r>
            <a:r>
              <a:rPr lang="en-AT" dirty="0"/>
              <a:t>i</a:t>
            </a:r>
            <a:r>
              <a:rPr lang="de-DE" dirty="0"/>
              <a:t>t</a:t>
            </a:r>
            <a:r>
              <a:rPr lang="en-AT" dirty="0"/>
              <a:t>i</a:t>
            </a:r>
            <a:r>
              <a:rPr lang="de-DE" dirty="0"/>
              <a:t>o</a:t>
            </a:r>
            <a:r>
              <a:rPr lang="en-AT" dirty="0"/>
              <a:t>n</a:t>
            </a:r>
            <a:r>
              <a:rPr lang="de-DE" dirty="0"/>
              <a:t>a</a:t>
            </a:r>
            <a:r>
              <a:rPr lang="en-AT" dirty="0"/>
              <a:t>l Approach LFA</a:t>
            </a:r>
            <a:endParaRPr lang="de-DE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401333" y="894278"/>
            <a:ext cx="5040560" cy="381642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sz="1700" dirty="0">
              <a:latin typeface="+mj-lt"/>
            </a:endParaRPr>
          </a:p>
          <a:p>
            <a:r>
              <a:rPr lang="en-AT" sz="1800" dirty="0">
                <a:latin typeface="+mj-lt"/>
              </a:rPr>
              <a:t>T</a:t>
            </a:r>
            <a:r>
              <a:rPr lang="de-DE" sz="1800" dirty="0">
                <a:latin typeface="+mj-lt"/>
              </a:rPr>
              <a:t>r</a:t>
            </a:r>
            <a:r>
              <a:rPr lang="en-AT" sz="1800" dirty="0">
                <a:latin typeface="+mj-lt"/>
              </a:rPr>
              <a:t>a</a:t>
            </a:r>
            <a:r>
              <a:rPr lang="de-DE" sz="1800" dirty="0">
                <a:latin typeface="+mj-lt"/>
              </a:rPr>
              <a:t>d</a:t>
            </a:r>
            <a:r>
              <a:rPr lang="en-AT" sz="1800" dirty="0">
                <a:latin typeface="+mj-lt"/>
              </a:rPr>
              <a:t>i</a:t>
            </a:r>
            <a:r>
              <a:rPr lang="de-DE" sz="1800" dirty="0">
                <a:latin typeface="+mj-lt"/>
              </a:rPr>
              <a:t>t</a:t>
            </a:r>
            <a:r>
              <a:rPr lang="en-AT" sz="1800" dirty="0">
                <a:latin typeface="+mj-lt"/>
              </a:rPr>
              <a:t>i</a:t>
            </a:r>
            <a:r>
              <a:rPr lang="de-DE" sz="1800" dirty="0">
                <a:latin typeface="+mj-lt"/>
              </a:rPr>
              <a:t>o</a:t>
            </a:r>
            <a:r>
              <a:rPr lang="en-AT" sz="1800" dirty="0">
                <a:latin typeface="+mj-lt"/>
              </a:rPr>
              <a:t>n</a:t>
            </a:r>
            <a:r>
              <a:rPr lang="de-DE" sz="1800" dirty="0">
                <a:latin typeface="+mj-lt"/>
              </a:rPr>
              <a:t>a</a:t>
            </a:r>
            <a:r>
              <a:rPr lang="en-AT" sz="1800" dirty="0">
                <a:latin typeface="+mj-lt"/>
              </a:rPr>
              <a:t>l</a:t>
            </a:r>
            <a:r>
              <a:rPr lang="de-DE" sz="1800" dirty="0">
                <a:latin typeface="+mj-lt"/>
              </a:rPr>
              <a:t>l</a:t>
            </a:r>
            <a:r>
              <a:rPr lang="en-AT" sz="1800" dirty="0">
                <a:latin typeface="+mj-lt"/>
              </a:rPr>
              <a:t>y: </a:t>
            </a:r>
            <a:r>
              <a:rPr lang="de-DE" sz="1800" dirty="0">
                <a:latin typeface="+mj-lt"/>
              </a:rPr>
              <a:t>f</a:t>
            </a:r>
            <a:r>
              <a:rPr lang="en-AT" sz="1800" dirty="0">
                <a:latin typeface="+mj-lt"/>
              </a:rPr>
              <a:t>o</a:t>
            </a:r>
            <a:r>
              <a:rPr lang="de-DE" sz="1800" dirty="0">
                <a:latin typeface="+mj-lt"/>
              </a:rPr>
              <a:t>r</a:t>
            </a:r>
            <a:r>
              <a:rPr lang="en-AT" sz="1800" dirty="0">
                <a:latin typeface="+mj-lt"/>
              </a:rPr>
              <a:t>w</a:t>
            </a:r>
            <a:r>
              <a:rPr lang="de-DE" sz="1800" dirty="0">
                <a:latin typeface="+mj-lt"/>
              </a:rPr>
              <a:t>a</a:t>
            </a:r>
            <a:r>
              <a:rPr lang="en-AT" sz="1800" dirty="0">
                <a:latin typeface="+mj-lt"/>
              </a:rPr>
              <a:t>r</a:t>
            </a:r>
            <a:r>
              <a:rPr lang="de-DE" sz="1800" dirty="0">
                <a:latin typeface="+mj-lt"/>
              </a:rPr>
              <a:t>d</a:t>
            </a:r>
            <a:r>
              <a:rPr lang="en-AT" sz="1800" dirty="0">
                <a:latin typeface="+mj-lt"/>
              </a:rPr>
              <a:t>i</a:t>
            </a:r>
            <a:r>
              <a:rPr lang="de-DE" sz="1800" dirty="0">
                <a:latin typeface="+mj-lt"/>
              </a:rPr>
              <a:t>n</a:t>
            </a:r>
            <a:r>
              <a:rPr lang="en-AT" sz="1800" dirty="0">
                <a:latin typeface="+mj-lt"/>
              </a:rPr>
              <a:t>g </a:t>
            </a:r>
            <a:r>
              <a:rPr lang="de-DE" sz="1800" dirty="0">
                <a:latin typeface="+mj-lt"/>
              </a:rPr>
              <a:t>a</a:t>
            </a:r>
            <a:r>
              <a:rPr lang="en-AT" sz="1800" dirty="0">
                <a:latin typeface="+mj-lt"/>
              </a:rPr>
              <a:t>l</a:t>
            </a:r>
            <a:r>
              <a:rPr lang="de-DE" sz="1800" dirty="0">
                <a:latin typeface="+mj-lt"/>
              </a:rPr>
              <a:t>o</a:t>
            </a:r>
            <a:r>
              <a:rPr lang="en-AT" sz="1800" dirty="0">
                <a:latin typeface="+mj-lt"/>
              </a:rPr>
              <a:t>n</a:t>
            </a:r>
            <a:r>
              <a:rPr lang="de-DE" sz="1800" dirty="0">
                <a:latin typeface="+mj-lt"/>
              </a:rPr>
              <a:t>g</a:t>
            </a:r>
            <a:r>
              <a:rPr lang="en-AT" sz="1800" dirty="0">
                <a:latin typeface="+mj-lt"/>
              </a:rPr>
              <a:t> 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s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h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o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s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p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a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h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s</a:t>
            </a:r>
            <a:endParaRPr lang="en-AT" sz="1800" b="1" dirty="0">
              <a:solidFill>
                <a:srgbClr val="3366FF"/>
              </a:solidFill>
              <a:cs typeface="Calibri" panose="020F0502020204030204" pitchFamily="34" charset="0"/>
            </a:endParaRPr>
          </a:p>
          <a:p>
            <a:endParaRPr lang="en-US" sz="1800" dirty="0">
              <a:latin typeface="+mj-lt"/>
            </a:endParaRPr>
          </a:p>
          <a:p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L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o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o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p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-Fr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e A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l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n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a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i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v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e (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L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F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A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):</a:t>
            </a:r>
            <a:r>
              <a:rPr lang="en-US" sz="1800" dirty="0">
                <a:latin typeface="+mj-lt"/>
              </a:rPr>
              <a:t> </a:t>
            </a:r>
            <a:r>
              <a:rPr lang="en-AT" sz="1800" dirty="0">
                <a:latin typeface="+mj-lt"/>
              </a:rPr>
              <a:t>f</a:t>
            </a:r>
            <a:r>
              <a:rPr lang="de-DE" sz="1800" dirty="0">
                <a:latin typeface="+mj-lt"/>
              </a:rPr>
              <a:t>a</a:t>
            </a:r>
            <a:r>
              <a:rPr lang="en-AT" sz="1800" dirty="0">
                <a:latin typeface="+mj-lt"/>
              </a:rPr>
              <a:t>i</a:t>
            </a:r>
            <a:r>
              <a:rPr lang="de-DE" sz="1800" dirty="0">
                <a:latin typeface="+mj-lt"/>
              </a:rPr>
              <a:t>l</a:t>
            </a:r>
            <a:r>
              <a:rPr lang="en-AT" sz="1800" dirty="0">
                <a:latin typeface="+mj-lt"/>
              </a:rPr>
              <a:t>o</a:t>
            </a:r>
            <a:r>
              <a:rPr lang="de-DE" sz="1800" dirty="0">
                <a:latin typeface="+mj-lt"/>
              </a:rPr>
              <a:t>v</a:t>
            </a:r>
            <a:r>
              <a:rPr lang="en-AT" sz="1800" dirty="0">
                <a:latin typeface="+mj-lt"/>
              </a:rPr>
              <a:t>e</a:t>
            </a:r>
            <a:r>
              <a:rPr lang="de-DE" sz="1800" dirty="0">
                <a:latin typeface="+mj-lt"/>
              </a:rPr>
              <a:t>r</a:t>
            </a:r>
            <a:r>
              <a:rPr lang="en-AT" sz="1800" dirty="0">
                <a:latin typeface="+mj-lt"/>
              </a:rPr>
              <a:t> </a:t>
            </a:r>
            <a:r>
              <a:rPr lang="de-DE" sz="1800" dirty="0">
                <a:latin typeface="+mj-lt"/>
              </a:rPr>
              <a:t>t</a:t>
            </a:r>
            <a:r>
              <a:rPr lang="en-AT" sz="1800" dirty="0">
                <a:latin typeface="+mj-lt"/>
              </a:rPr>
              <a:t>o </a:t>
            </a:r>
            <a:r>
              <a:rPr lang="de-DE" sz="1800" dirty="0">
                <a:latin typeface="+mj-lt"/>
              </a:rPr>
              <a:t>a</a:t>
            </a:r>
            <a:r>
              <a:rPr lang="en-AT" sz="1800" dirty="0">
                <a:latin typeface="+mj-lt"/>
              </a:rPr>
              <a:t>l</a:t>
            </a:r>
            <a:r>
              <a:rPr lang="de-DE" sz="1800" dirty="0">
                <a:latin typeface="+mj-lt"/>
              </a:rPr>
              <a:t>t</a:t>
            </a:r>
            <a:r>
              <a:rPr lang="en-AT" sz="1800" dirty="0">
                <a:latin typeface="+mj-lt"/>
              </a:rPr>
              <a:t>e</a:t>
            </a:r>
            <a:r>
              <a:rPr lang="de-DE" sz="1800" dirty="0">
                <a:latin typeface="+mj-lt"/>
              </a:rPr>
              <a:t>r</a:t>
            </a:r>
            <a:r>
              <a:rPr lang="en-AT" sz="1800" dirty="0">
                <a:latin typeface="+mj-lt"/>
              </a:rPr>
              <a:t>n</a:t>
            </a:r>
            <a:r>
              <a:rPr lang="de-DE" sz="1800" dirty="0">
                <a:latin typeface="+mj-lt"/>
              </a:rPr>
              <a:t>a</a:t>
            </a:r>
            <a:r>
              <a:rPr lang="en-AT" sz="1800" dirty="0">
                <a:latin typeface="+mj-lt"/>
              </a:rPr>
              <a:t>t</a:t>
            </a:r>
            <a:r>
              <a:rPr lang="de-DE" sz="1800" dirty="0">
                <a:latin typeface="+mj-lt"/>
              </a:rPr>
              <a:t>i</a:t>
            </a:r>
            <a:r>
              <a:rPr lang="en-AT" sz="1800" dirty="0">
                <a:latin typeface="+mj-lt"/>
              </a:rPr>
              <a:t>v</a:t>
            </a:r>
            <a:r>
              <a:rPr lang="de-DE" sz="1800" dirty="0">
                <a:latin typeface="+mj-lt"/>
              </a:rPr>
              <a:t>e</a:t>
            </a:r>
            <a:r>
              <a:rPr lang="en-AT" sz="1800" dirty="0">
                <a:latin typeface="+mj-lt"/>
              </a:rPr>
              <a:t> </a:t>
            </a:r>
            <a:r>
              <a:rPr lang="de-DE" sz="1800" dirty="0">
                <a:latin typeface="+mj-lt"/>
              </a:rPr>
              <a:t>n</a:t>
            </a:r>
            <a:r>
              <a:rPr lang="en-AT" sz="1800" dirty="0" err="1">
                <a:latin typeface="+mj-lt"/>
              </a:rPr>
              <a:t>eighbor</a:t>
            </a:r>
            <a:r>
              <a:rPr lang="en-AT" sz="1800" dirty="0">
                <a:latin typeface="+mj-lt"/>
              </a:rPr>
              <a:t>, from there shortest path</a:t>
            </a:r>
          </a:p>
          <a:p>
            <a:endParaRPr lang="en-AT" sz="1800" dirty="0">
              <a:latin typeface="+mj-lt"/>
            </a:endParaRPr>
          </a:p>
          <a:p>
            <a:pPr marL="0" indent="0">
              <a:buNone/>
            </a:pPr>
            <a:r>
              <a:rPr lang="en-AT" sz="1800" b="1" dirty="0">
                <a:latin typeface="+mj-lt"/>
              </a:rPr>
              <a:t>Example 1:</a:t>
            </a:r>
          </a:p>
          <a:p>
            <a:r>
              <a:rPr lang="en-US" sz="1800" dirty="0">
                <a:latin typeface="+mj-lt"/>
              </a:rPr>
              <a:t>If </a:t>
            </a:r>
            <a:r>
              <a:rPr lang="en-US" sz="1800" i="1" dirty="0">
                <a:solidFill>
                  <a:srgbClr val="C00000"/>
                </a:solidFill>
                <a:latin typeface="+mj-lt"/>
              </a:rPr>
              <a:t>(</a:t>
            </a:r>
            <a:r>
              <a:rPr lang="en-AT" sz="1800" i="1" dirty="0">
                <a:solidFill>
                  <a:srgbClr val="C00000"/>
                </a:solidFill>
                <a:latin typeface="+mj-lt"/>
              </a:rPr>
              <a:t>s</a:t>
            </a:r>
            <a:r>
              <a:rPr lang="en-US" sz="1800" i="1" dirty="0">
                <a:solidFill>
                  <a:srgbClr val="C00000"/>
                </a:solidFill>
                <a:latin typeface="+mj-lt"/>
              </a:rPr>
              <a:t>,</a:t>
            </a:r>
            <a:r>
              <a:rPr lang="en-AT" sz="1800" i="1" dirty="0">
                <a:solidFill>
                  <a:srgbClr val="C00000"/>
                </a:solidFill>
                <a:latin typeface="+mj-lt"/>
              </a:rPr>
              <a:t>v</a:t>
            </a:r>
            <a:r>
              <a:rPr lang="en-US" sz="1800" i="1" dirty="0">
                <a:solidFill>
                  <a:srgbClr val="C00000"/>
                </a:solidFill>
                <a:latin typeface="+mj-lt"/>
              </a:rPr>
              <a:t>)</a:t>
            </a:r>
            <a:r>
              <a:rPr lang="en-US" sz="1800" dirty="0">
                <a:latin typeface="+mj-lt"/>
              </a:rPr>
              <a:t> fails, </a:t>
            </a:r>
            <a:r>
              <a:rPr lang="en-AT" sz="1800" dirty="0">
                <a:latin typeface="+mj-lt"/>
              </a:rPr>
              <a:t>s</a:t>
            </a:r>
            <a:r>
              <a:rPr lang="en-US" sz="1800" dirty="0">
                <a:latin typeface="+mj-lt"/>
              </a:rPr>
              <a:t> can </a:t>
            </a:r>
            <a:r>
              <a:rPr lang="en-US" sz="1800" i="1" dirty="0">
                <a:solidFill>
                  <a:srgbClr val="C00000"/>
                </a:solidFill>
                <a:latin typeface="+mj-lt"/>
              </a:rPr>
              <a:t>failover to </a:t>
            </a:r>
            <a:r>
              <a:rPr lang="en-AT" sz="1800" i="1" dirty="0">
                <a:solidFill>
                  <a:srgbClr val="C00000"/>
                </a:solidFill>
                <a:latin typeface="+mj-lt"/>
              </a:rPr>
              <a:t>u</a:t>
            </a:r>
            <a:endParaRPr lang="en-US" sz="1800" i="1" dirty="0">
              <a:solidFill>
                <a:srgbClr val="C00000"/>
              </a:solidFill>
              <a:latin typeface="+mj-lt"/>
            </a:endParaRPr>
          </a:p>
          <a:p>
            <a:r>
              <a:rPr lang="de-DE" sz="1800" i="1" dirty="0">
                <a:solidFill>
                  <a:srgbClr val="C00000"/>
                </a:solidFill>
                <a:latin typeface="+mj-lt"/>
              </a:rPr>
              <a:t>u</a:t>
            </a:r>
            <a:r>
              <a:rPr lang="en-US" sz="1800" dirty="0">
                <a:latin typeface="+mj-lt"/>
              </a:rPr>
              <a:t> has shortest path to </a:t>
            </a:r>
            <a:r>
              <a:rPr lang="en-AT" sz="1800" i="1" dirty="0">
                <a:latin typeface="+mj-lt"/>
              </a:rPr>
              <a:t>t</a:t>
            </a:r>
            <a:r>
              <a:rPr lang="en-US" sz="1800" dirty="0">
                <a:latin typeface="+mj-lt"/>
              </a:rPr>
              <a:t> that does not go through (</a:t>
            </a:r>
            <a:r>
              <a:rPr lang="en-AT" sz="1800" i="1" dirty="0">
                <a:latin typeface="+mj-lt"/>
              </a:rPr>
              <a:t>s</a:t>
            </a:r>
            <a:r>
              <a:rPr lang="en-US" sz="1800" dirty="0">
                <a:latin typeface="+mj-lt"/>
              </a:rPr>
              <a:t>,</a:t>
            </a:r>
            <a:r>
              <a:rPr lang="en-AT" sz="1800" i="1" dirty="0">
                <a:latin typeface="+mj-lt"/>
              </a:rPr>
              <a:t>v</a:t>
            </a:r>
            <a:r>
              <a:rPr lang="en-US" sz="1800" dirty="0">
                <a:latin typeface="+mj-lt"/>
              </a:rPr>
              <a:t>) again</a:t>
            </a:r>
          </a:p>
          <a:p>
            <a:r>
              <a:rPr lang="en-US" sz="1800" i="1" dirty="0">
                <a:solidFill>
                  <a:srgbClr val="C00000"/>
                </a:solidFill>
                <a:latin typeface="+mj-lt"/>
              </a:rPr>
              <a:t>WORKS</a:t>
            </a:r>
            <a:r>
              <a:rPr lang="en-US" sz="1800" dirty="0">
                <a:latin typeface="+mj-lt"/>
              </a:rPr>
              <a:t>: can protect (</a:t>
            </a:r>
            <a:r>
              <a:rPr lang="en-AT" sz="1800" i="1" dirty="0">
                <a:latin typeface="+mj-lt"/>
              </a:rPr>
              <a:t>s</a:t>
            </a:r>
            <a:r>
              <a:rPr lang="en-US" sz="1800" dirty="0">
                <a:latin typeface="+mj-lt"/>
              </a:rPr>
              <a:t>,</a:t>
            </a:r>
            <a:r>
              <a:rPr lang="en-AT" sz="1800" i="1" dirty="0">
                <a:latin typeface="+mj-lt"/>
              </a:rPr>
              <a:t>v</a:t>
            </a:r>
            <a:r>
              <a:rPr lang="en-US" sz="1800" dirty="0">
                <a:latin typeface="+mj-lt"/>
              </a:rPr>
              <a:t>) </a:t>
            </a:r>
            <a:endParaRPr lang="de-DE" sz="1800" dirty="0">
              <a:latin typeface="+mj-lt"/>
            </a:endParaRPr>
          </a:p>
        </p:txBody>
      </p:sp>
      <p:grpSp>
        <p:nvGrpSpPr>
          <p:cNvPr id="28" name="Group">
            <a:extLst>
              <a:ext uri="{FF2B5EF4-FFF2-40B4-BE49-F238E27FC236}">
                <a16:creationId xmlns:a16="http://schemas.microsoft.com/office/drawing/2014/main" id="{AF21A321-B435-4335-93AA-FCAA87EE8C7E}"/>
              </a:ext>
            </a:extLst>
          </p:cNvPr>
          <p:cNvGrpSpPr/>
          <p:nvPr/>
        </p:nvGrpSpPr>
        <p:grpSpPr>
          <a:xfrm>
            <a:off x="5802221" y="1448572"/>
            <a:ext cx="3119151" cy="2956382"/>
            <a:chOff x="555538" y="-60072"/>
            <a:chExt cx="4436125" cy="4204630"/>
          </a:xfrm>
        </p:grpSpPr>
        <p:grpSp>
          <p:nvGrpSpPr>
            <p:cNvPr id="29" name="Group">
              <a:extLst>
                <a:ext uri="{FF2B5EF4-FFF2-40B4-BE49-F238E27FC236}">
                  <a16:creationId xmlns:a16="http://schemas.microsoft.com/office/drawing/2014/main" id="{20707C62-A7C7-4B54-B0C8-59333F2FC489}"/>
                </a:ext>
              </a:extLst>
            </p:cNvPr>
            <p:cNvGrpSpPr/>
            <p:nvPr/>
          </p:nvGrpSpPr>
          <p:grpSpPr>
            <a:xfrm>
              <a:off x="555538" y="92128"/>
              <a:ext cx="4264564" cy="4052430"/>
              <a:chOff x="555539" y="92129"/>
              <a:chExt cx="4264562" cy="4052428"/>
            </a:xfrm>
          </p:grpSpPr>
          <p:cxnSp>
            <p:nvCxnSpPr>
              <p:cNvPr id="31" name="Connection Line">
                <a:extLst>
                  <a:ext uri="{FF2B5EF4-FFF2-40B4-BE49-F238E27FC236}">
                    <a16:creationId xmlns:a16="http://schemas.microsoft.com/office/drawing/2014/main" id="{FF2FE86F-0070-48CC-A96E-42218FB07427}"/>
                  </a:ext>
                </a:extLst>
              </p:cNvPr>
              <p:cNvCxnSpPr>
                <a:cxnSpLocks/>
                <a:stCxn id="38" idx="0"/>
                <a:endCxn id="36" idx="0"/>
              </p:cNvCxnSpPr>
              <p:nvPr/>
            </p:nvCxnSpPr>
            <p:spPr>
              <a:xfrm flipV="1">
                <a:off x="937829" y="392091"/>
                <a:ext cx="1612942" cy="1090230"/>
              </a:xfrm>
              <a:prstGeom prst="straightConnector1">
                <a:avLst/>
              </a:prstGeom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2" name="Connection Line">
                <a:extLst>
                  <a:ext uri="{FF2B5EF4-FFF2-40B4-BE49-F238E27FC236}">
                    <a16:creationId xmlns:a16="http://schemas.microsoft.com/office/drawing/2014/main" id="{B2D327C0-E9B2-4AA5-8DA1-5B99E33805C1}"/>
                  </a:ext>
                </a:extLst>
              </p:cNvPr>
              <p:cNvCxnSpPr>
                <a:stCxn id="36" idx="0"/>
                <a:endCxn id="37" idx="0"/>
              </p:cNvCxnSpPr>
              <p:nvPr/>
            </p:nvCxnSpPr>
            <p:spPr>
              <a:xfrm>
                <a:off x="2550770" y="392091"/>
                <a:ext cx="1537001" cy="1090230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3" name="Connection Line">
                <a:extLst>
                  <a:ext uri="{FF2B5EF4-FFF2-40B4-BE49-F238E27FC236}">
                    <a16:creationId xmlns:a16="http://schemas.microsoft.com/office/drawing/2014/main" id="{34532A94-07D4-4CC6-A9DA-D5B1A4B77838}"/>
                  </a:ext>
                </a:extLst>
              </p:cNvPr>
              <p:cNvCxnSpPr>
                <a:stCxn id="40" idx="0"/>
                <a:endCxn id="37" idx="0"/>
              </p:cNvCxnSpPr>
              <p:nvPr/>
            </p:nvCxnSpPr>
            <p:spPr>
              <a:xfrm flipV="1">
                <a:off x="3670869" y="1482320"/>
                <a:ext cx="416902" cy="1866832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" name="Connection Line">
                <a:extLst>
                  <a:ext uri="{FF2B5EF4-FFF2-40B4-BE49-F238E27FC236}">
                    <a16:creationId xmlns:a16="http://schemas.microsoft.com/office/drawing/2014/main" id="{E887688F-59B5-4430-BF1E-E684ECB46F55}"/>
                  </a:ext>
                </a:extLst>
              </p:cNvPr>
              <p:cNvCxnSpPr>
                <a:stCxn id="39" idx="0"/>
                <a:endCxn id="40" idx="0"/>
              </p:cNvCxnSpPr>
              <p:nvPr/>
            </p:nvCxnSpPr>
            <p:spPr>
              <a:xfrm>
                <a:off x="1385868" y="3349151"/>
                <a:ext cx="2285002" cy="1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5" name="Connection Line">
                <a:extLst>
                  <a:ext uri="{FF2B5EF4-FFF2-40B4-BE49-F238E27FC236}">
                    <a16:creationId xmlns:a16="http://schemas.microsoft.com/office/drawing/2014/main" id="{7C7CDCF6-2866-4AAE-AAC8-75BC183823FE}"/>
                  </a:ext>
                </a:extLst>
              </p:cNvPr>
              <p:cNvCxnSpPr>
                <a:stCxn id="39" idx="0"/>
                <a:endCxn id="38" idx="0"/>
              </p:cNvCxnSpPr>
              <p:nvPr/>
            </p:nvCxnSpPr>
            <p:spPr>
              <a:xfrm flipH="1" flipV="1">
                <a:off x="937829" y="1482320"/>
                <a:ext cx="448040" cy="1866832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sp>
            <p:nvSpPr>
              <p:cNvPr id="36" name="S">
                <a:extLst>
                  <a:ext uri="{FF2B5EF4-FFF2-40B4-BE49-F238E27FC236}">
                    <a16:creationId xmlns:a16="http://schemas.microsoft.com/office/drawing/2014/main" id="{D66CE957-8CC8-4854-8708-E76FAC289DB3}"/>
                  </a:ext>
                </a:extLst>
              </p:cNvPr>
              <p:cNvSpPr/>
              <p:nvPr/>
            </p:nvSpPr>
            <p:spPr>
              <a:xfrm>
                <a:off x="2250808" y="92129"/>
                <a:ext cx="599925" cy="59992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lang="en-AT" sz="1547" dirty="0"/>
                  <a:t> </a:t>
                </a:r>
                <a:r>
                  <a:rPr lang="de-DE" sz="1547" dirty="0"/>
                  <a:t>s</a:t>
                </a:r>
                <a:endParaRPr sz="1547" dirty="0"/>
              </a:p>
            </p:txBody>
          </p:sp>
          <p:sp>
            <p:nvSpPr>
              <p:cNvPr id="37" name="N">
                <a:extLst>
                  <a:ext uri="{FF2B5EF4-FFF2-40B4-BE49-F238E27FC236}">
                    <a16:creationId xmlns:a16="http://schemas.microsoft.com/office/drawing/2014/main" id="{A5CCC0B8-2C73-422B-AB6B-F34EF08D5536}"/>
                  </a:ext>
                </a:extLst>
              </p:cNvPr>
              <p:cNvSpPr/>
              <p:nvPr/>
            </p:nvSpPr>
            <p:spPr>
              <a:xfrm>
                <a:off x="3787808" y="1182359"/>
                <a:ext cx="599924" cy="59992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endParaRPr sz="1547" dirty="0"/>
              </a:p>
            </p:txBody>
          </p:sp>
          <p:sp>
            <p:nvSpPr>
              <p:cNvPr id="38" name="Circle">
                <a:extLst>
                  <a:ext uri="{FF2B5EF4-FFF2-40B4-BE49-F238E27FC236}">
                    <a16:creationId xmlns:a16="http://schemas.microsoft.com/office/drawing/2014/main" id="{9769B097-8805-4C29-AAF2-B4CC94F9C8D9}"/>
                  </a:ext>
                </a:extLst>
              </p:cNvPr>
              <p:cNvSpPr/>
              <p:nvPr/>
            </p:nvSpPr>
            <p:spPr>
              <a:xfrm>
                <a:off x="637867" y="1182359"/>
                <a:ext cx="599924" cy="59992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/>
              </a:p>
            </p:txBody>
          </p:sp>
          <p:sp>
            <p:nvSpPr>
              <p:cNvPr id="39" name="Circle">
                <a:extLst>
                  <a:ext uri="{FF2B5EF4-FFF2-40B4-BE49-F238E27FC236}">
                    <a16:creationId xmlns:a16="http://schemas.microsoft.com/office/drawing/2014/main" id="{FF182204-1AB6-4956-A182-5804DA857CF0}"/>
                  </a:ext>
                </a:extLst>
              </p:cNvPr>
              <p:cNvSpPr/>
              <p:nvPr/>
            </p:nvSpPr>
            <p:spPr>
              <a:xfrm>
                <a:off x="1085906" y="3049189"/>
                <a:ext cx="599925" cy="59992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/>
              </a:p>
            </p:txBody>
          </p:sp>
          <p:sp>
            <p:nvSpPr>
              <p:cNvPr id="40" name="T">
                <a:extLst>
                  <a:ext uri="{FF2B5EF4-FFF2-40B4-BE49-F238E27FC236}">
                    <a16:creationId xmlns:a16="http://schemas.microsoft.com/office/drawing/2014/main" id="{DE4FF350-E759-476B-B4D7-04A26AE326D3}"/>
                  </a:ext>
                </a:extLst>
              </p:cNvPr>
              <p:cNvSpPr/>
              <p:nvPr/>
            </p:nvSpPr>
            <p:spPr>
              <a:xfrm>
                <a:off x="3370907" y="3049189"/>
                <a:ext cx="599924" cy="59992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lang="en-AT" sz="1547" dirty="0"/>
                  <a:t> </a:t>
                </a:r>
                <a:r>
                  <a:rPr lang="de-DE" sz="1547" dirty="0"/>
                  <a:t>t</a:t>
                </a:r>
                <a:endParaRPr sz="1547" dirty="0"/>
              </a:p>
            </p:txBody>
          </p:sp>
          <p:sp>
            <p:nvSpPr>
              <p:cNvPr id="41" name="Shape">
                <a:extLst>
                  <a:ext uri="{FF2B5EF4-FFF2-40B4-BE49-F238E27FC236}">
                    <a16:creationId xmlns:a16="http://schemas.microsoft.com/office/drawing/2014/main" id="{D85B1DB9-D020-4170-9488-A429224297E2}"/>
                  </a:ext>
                </a:extLst>
              </p:cNvPr>
              <p:cNvSpPr/>
              <p:nvPr/>
            </p:nvSpPr>
            <p:spPr>
              <a:xfrm>
                <a:off x="3034566" y="635581"/>
                <a:ext cx="427605" cy="5052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4" h="21548" extrusionOk="0">
                    <a:moveTo>
                      <a:pt x="18655" y="0"/>
                    </a:moveTo>
                    <a:cubicBezTo>
                      <a:pt x="18494" y="5"/>
                      <a:pt x="18333" y="109"/>
                      <a:pt x="18066" y="314"/>
                    </a:cubicBezTo>
                    <a:cubicBezTo>
                      <a:pt x="15478" y="2289"/>
                      <a:pt x="13027" y="4381"/>
                      <a:pt x="10727" y="6600"/>
                    </a:cubicBezTo>
                    <a:cubicBezTo>
                      <a:pt x="10587" y="6735"/>
                      <a:pt x="10434" y="6862"/>
                      <a:pt x="10258" y="7020"/>
                    </a:cubicBezTo>
                    <a:cubicBezTo>
                      <a:pt x="10102" y="6832"/>
                      <a:pt x="9974" y="6685"/>
                      <a:pt x="9856" y="6533"/>
                    </a:cubicBezTo>
                    <a:cubicBezTo>
                      <a:pt x="8908" y="5315"/>
                      <a:pt x="7971" y="4091"/>
                      <a:pt x="7009" y="2882"/>
                    </a:cubicBezTo>
                    <a:cubicBezTo>
                      <a:pt x="6625" y="2399"/>
                      <a:pt x="6178" y="1951"/>
                      <a:pt x="5769" y="1483"/>
                    </a:cubicBezTo>
                    <a:cubicBezTo>
                      <a:pt x="5573" y="1260"/>
                      <a:pt x="5327" y="1254"/>
                      <a:pt x="5044" y="1314"/>
                    </a:cubicBezTo>
                    <a:cubicBezTo>
                      <a:pt x="4759" y="1375"/>
                      <a:pt x="4593" y="1540"/>
                      <a:pt x="4590" y="1770"/>
                    </a:cubicBezTo>
                    <a:cubicBezTo>
                      <a:pt x="4583" y="2129"/>
                      <a:pt x="4349" y="2291"/>
                      <a:pt x="3989" y="2389"/>
                    </a:cubicBezTo>
                    <a:cubicBezTo>
                      <a:pt x="3865" y="2311"/>
                      <a:pt x="3742" y="2233"/>
                      <a:pt x="3616" y="2153"/>
                    </a:cubicBezTo>
                    <a:cubicBezTo>
                      <a:pt x="3490" y="2073"/>
                      <a:pt x="3359" y="1991"/>
                      <a:pt x="3221" y="1904"/>
                    </a:cubicBezTo>
                    <a:cubicBezTo>
                      <a:pt x="2922" y="2176"/>
                      <a:pt x="2660" y="2427"/>
                      <a:pt x="2382" y="2665"/>
                    </a:cubicBezTo>
                    <a:cubicBezTo>
                      <a:pt x="2135" y="2876"/>
                      <a:pt x="2125" y="3090"/>
                      <a:pt x="2231" y="3371"/>
                    </a:cubicBezTo>
                    <a:cubicBezTo>
                      <a:pt x="3179" y="5877"/>
                      <a:pt x="4394" y="8283"/>
                      <a:pt x="5880" y="10593"/>
                    </a:cubicBezTo>
                    <a:cubicBezTo>
                      <a:pt x="5956" y="10712"/>
                      <a:pt x="6024" y="10835"/>
                      <a:pt x="6094" y="10951"/>
                    </a:cubicBezTo>
                    <a:cubicBezTo>
                      <a:pt x="5070" y="11971"/>
                      <a:pt x="4051" y="12986"/>
                      <a:pt x="3036" y="13998"/>
                    </a:cubicBezTo>
                    <a:cubicBezTo>
                      <a:pt x="2021" y="15010"/>
                      <a:pt x="1009" y="16018"/>
                      <a:pt x="0" y="17024"/>
                    </a:cubicBezTo>
                    <a:cubicBezTo>
                      <a:pt x="166" y="17359"/>
                      <a:pt x="297" y="17644"/>
                      <a:pt x="450" y="17921"/>
                    </a:cubicBezTo>
                    <a:cubicBezTo>
                      <a:pt x="559" y="18117"/>
                      <a:pt x="570" y="18299"/>
                      <a:pt x="443" y="18491"/>
                    </a:cubicBezTo>
                    <a:cubicBezTo>
                      <a:pt x="355" y="18625"/>
                      <a:pt x="277" y="18763"/>
                      <a:pt x="214" y="18906"/>
                    </a:cubicBezTo>
                    <a:cubicBezTo>
                      <a:pt x="179" y="18986"/>
                      <a:pt x="139" y="19096"/>
                      <a:pt x="175" y="19164"/>
                    </a:cubicBezTo>
                    <a:cubicBezTo>
                      <a:pt x="462" y="19717"/>
                      <a:pt x="876" y="20186"/>
                      <a:pt x="1406" y="20550"/>
                    </a:cubicBezTo>
                    <a:cubicBezTo>
                      <a:pt x="1668" y="20457"/>
                      <a:pt x="1862" y="20370"/>
                      <a:pt x="2068" y="20319"/>
                    </a:cubicBezTo>
                    <a:cubicBezTo>
                      <a:pt x="2305" y="20259"/>
                      <a:pt x="2506" y="20384"/>
                      <a:pt x="2432" y="20567"/>
                    </a:cubicBezTo>
                    <a:cubicBezTo>
                      <a:pt x="2271" y="20967"/>
                      <a:pt x="2606" y="21165"/>
                      <a:pt x="2838" y="21403"/>
                    </a:cubicBezTo>
                    <a:cubicBezTo>
                      <a:pt x="3027" y="21596"/>
                      <a:pt x="3335" y="21593"/>
                      <a:pt x="3548" y="21414"/>
                    </a:cubicBezTo>
                    <a:cubicBezTo>
                      <a:pt x="3624" y="21350"/>
                      <a:pt x="3679" y="21268"/>
                      <a:pt x="3745" y="21195"/>
                    </a:cubicBezTo>
                    <a:cubicBezTo>
                      <a:pt x="5406" y="19353"/>
                      <a:pt x="7068" y="17510"/>
                      <a:pt x="8732" y="15669"/>
                    </a:cubicBezTo>
                    <a:cubicBezTo>
                      <a:pt x="8850" y="15538"/>
                      <a:pt x="8982" y="15417"/>
                      <a:pt x="9151" y="15248"/>
                    </a:cubicBezTo>
                    <a:cubicBezTo>
                      <a:pt x="9312" y="15457"/>
                      <a:pt x="9442" y="15618"/>
                      <a:pt x="9566" y="15782"/>
                    </a:cubicBezTo>
                    <a:cubicBezTo>
                      <a:pt x="10552" y="17091"/>
                      <a:pt x="11622" y="18348"/>
                      <a:pt x="12799" y="19538"/>
                    </a:cubicBezTo>
                    <a:cubicBezTo>
                      <a:pt x="13137" y="19880"/>
                      <a:pt x="13363" y="19913"/>
                      <a:pt x="13764" y="19639"/>
                    </a:cubicBezTo>
                    <a:cubicBezTo>
                      <a:pt x="14071" y="19429"/>
                      <a:pt x="14340" y="19181"/>
                      <a:pt x="14638" y="18942"/>
                    </a:cubicBezTo>
                    <a:cubicBezTo>
                      <a:pt x="14807" y="19030"/>
                      <a:pt x="14979" y="19119"/>
                      <a:pt x="15152" y="19209"/>
                    </a:cubicBezTo>
                    <a:cubicBezTo>
                      <a:pt x="15324" y="19299"/>
                      <a:pt x="15498" y="19389"/>
                      <a:pt x="15670" y="19479"/>
                    </a:cubicBezTo>
                    <a:cubicBezTo>
                      <a:pt x="15874" y="19336"/>
                      <a:pt x="16024" y="19228"/>
                      <a:pt x="16179" y="19123"/>
                    </a:cubicBezTo>
                    <a:cubicBezTo>
                      <a:pt x="16407" y="18969"/>
                      <a:pt x="16586" y="18817"/>
                      <a:pt x="16625" y="18532"/>
                    </a:cubicBezTo>
                    <a:cubicBezTo>
                      <a:pt x="16663" y="18245"/>
                      <a:pt x="16848" y="17980"/>
                      <a:pt x="17238" y="17893"/>
                    </a:cubicBezTo>
                    <a:cubicBezTo>
                      <a:pt x="17537" y="17826"/>
                      <a:pt x="17736" y="17646"/>
                      <a:pt x="17893" y="17435"/>
                    </a:cubicBezTo>
                    <a:cubicBezTo>
                      <a:pt x="18144" y="17098"/>
                      <a:pt x="18337" y="16737"/>
                      <a:pt x="18424" y="16377"/>
                    </a:cubicBezTo>
                    <a:cubicBezTo>
                      <a:pt x="17564" y="15452"/>
                      <a:pt x="16712" y="14535"/>
                      <a:pt x="15861" y="13620"/>
                    </a:cubicBezTo>
                    <a:cubicBezTo>
                      <a:pt x="15010" y="12704"/>
                      <a:pt x="14161" y="11791"/>
                      <a:pt x="13308" y="10873"/>
                    </a:cubicBezTo>
                    <a:cubicBezTo>
                      <a:pt x="13494" y="10665"/>
                      <a:pt x="13612" y="10530"/>
                      <a:pt x="13734" y="10397"/>
                    </a:cubicBezTo>
                    <a:cubicBezTo>
                      <a:pt x="15805" y="8137"/>
                      <a:pt x="18039" y="6000"/>
                      <a:pt x="20413" y="3968"/>
                    </a:cubicBezTo>
                    <a:cubicBezTo>
                      <a:pt x="20703" y="3719"/>
                      <a:pt x="20983" y="3471"/>
                      <a:pt x="21190" y="3153"/>
                    </a:cubicBezTo>
                    <a:cubicBezTo>
                      <a:pt x="21585" y="2544"/>
                      <a:pt x="21600" y="2565"/>
                      <a:pt x="21129" y="2026"/>
                    </a:cubicBezTo>
                    <a:cubicBezTo>
                      <a:pt x="20955" y="1827"/>
                      <a:pt x="20762" y="1776"/>
                      <a:pt x="20487" y="1772"/>
                    </a:cubicBezTo>
                    <a:cubicBezTo>
                      <a:pt x="19961" y="1764"/>
                      <a:pt x="19720" y="1486"/>
                      <a:pt x="19806" y="1064"/>
                    </a:cubicBezTo>
                    <a:cubicBezTo>
                      <a:pt x="19825" y="971"/>
                      <a:pt x="19804" y="847"/>
                      <a:pt x="19743" y="773"/>
                    </a:cubicBezTo>
                    <a:cubicBezTo>
                      <a:pt x="19597" y="599"/>
                      <a:pt x="19434" y="429"/>
                      <a:pt x="19245" y="289"/>
                    </a:cubicBezTo>
                    <a:cubicBezTo>
                      <a:pt x="18978" y="92"/>
                      <a:pt x="18816" y="-4"/>
                      <a:pt x="18655" y="0"/>
                    </a:cubicBezTo>
                    <a:close/>
                  </a:path>
                </a:pathLst>
              </a:custGeom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/>
              </a:p>
            </p:txBody>
          </p:sp>
          <p:sp>
            <p:nvSpPr>
              <p:cNvPr id="42" name="Line">
                <a:extLst>
                  <a:ext uri="{FF2B5EF4-FFF2-40B4-BE49-F238E27FC236}">
                    <a16:creationId xmlns:a16="http://schemas.microsoft.com/office/drawing/2014/main" id="{FDCE0934-34C6-4BCC-9578-CF42EE3106F0}"/>
                  </a:ext>
                </a:extLst>
              </p:cNvPr>
              <p:cNvSpPr/>
              <p:nvPr/>
            </p:nvSpPr>
            <p:spPr>
              <a:xfrm rot="1979506">
                <a:off x="2077277" y="574767"/>
                <a:ext cx="2742824" cy="2133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93" h="21065" extrusionOk="0">
                    <a:moveTo>
                      <a:pt x="0" y="1898"/>
                    </a:moveTo>
                    <a:cubicBezTo>
                      <a:pt x="3109" y="-535"/>
                      <a:pt x="6725" y="39"/>
                      <a:pt x="10324" y="107"/>
                    </a:cubicBezTo>
                    <a:cubicBezTo>
                      <a:pt x="17618" y="245"/>
                      <a:pt x="21600" y="11725"/>
                      <a:pt x="20373" y="21065"/>
                    </a:cubicBezTo>
                  </a:path>
                </a:pathLst>
              </a:custGeom>
              <a:noFill/>
              <a:ln w="38100" cap="flat">
                <a:solidFill>
                  <a:srgbClr val="0433FF"/>
                </a:solidFill>
                <a:prstDash val="sysDot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/>
              </a:p>
            </p:txBody>
          </p:sp>
          <p:sp>
            <p:nvSpPr>
              <p:cNvPr id="43" name="Line">
                <a:extLst>
                  <a:ext uri="{FF2B5EF4-FFF2-40B4-BE49-F238E27FC236}">
                    <a16:creationId xmlns:a16="http://schemas.microsoft.com/office/drawing/2014/main" id="{88F322A8-DDEE-4085-B8F6-5838EB733A0F}"/>
                  </a:ext>
                </a:extLst>
              </p:cNvPr>
              <p:cNvSpPr/>
              <p:nvPr/>
            </p:nvSpPr>
            <p:spPr>
              <a:xfrm rot="4189153">
                <a:off x="-42987" y="1084337"/>
                <a:ext cx="3658746" cy="24616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8" h="19851" extrusionOk="0">
                    <a:moveTo>
                      <a:pt x="0" y="0"/>
                    </a:moveTo>
                    <a:cubicBezTo>
                      <a:pt x="3419" y="15802"/>
                      <a:pt x="-682" y="17005"/>
                      <a:pt x="9141" y="19245"/>
                    </a:cubicBezTo>
                    <a:cubicBezTo>
                      <a:pt x="19471" y="21600"/>
                      <a:pt x="17186" y="17469"/>
                      <a:pt x="20918" y="275"/>
                    </a:cubicBezTo>
                  </a:path>
                </a:pathLst>
              </a:custGeom>
              <a:noFill/>
              <a:ln w="381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547"/>
              </a:p>
            </p:txBody>
          </p:sp>
        </p:grpSp>
        <p:sp>
          <p:nvSpPr>
            <p:cNvPr id="30" name="Can Protect">
              <a:extLst>
                <a:ext uri="{FF2B5EF4-FFF2-40B4-BE49-F238E27FC236}">
                  <a16:creationId xmlns:a16="http://schemas.microsoft.com/office/drawing/2014/main" id="{64D8E9EE-5958-48EF-B6C7-C7F06DAEC102}"/>
                </a:ext>
              </a:extLst>
            </p:cNvPr>
            <p:cNvSpPr txBox="1"/>
            <p:nvPr/>
          </p:nvSpPr>
          <p:spPr>
            <a:xfrm>
              <a:off x="3400343" y="-60072"/>
              <a:ext cx="1591320" cy="441193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547" dirty="0"/>
                <a:t>Can Protect</a:t>
              </a:r>
            </a:p>
          </p:txBody>
        </p:sp>
      </p:grpSp>
      <p:sp>
        <p:nvSpPr>
          <p:cNvPr id="44" name="Shape 45">
            <a:extLst>
              <a:ext uri="{FF2B5EF4-FFF2-40B4-BE49-F238E27FC236}">
                <a16:creationId xmlns:a16="http://schemas.microsoft.com/office/drawing/2014/main" id="{6CB62AAF-86E2-489D-AC66-A25C8DF1A919}"/>
              </a:ext>
            </a:extLst>
          </p:cNvPr>
          <p:cNvSpPr txBox="1">
            <a:spLocks/>
          </p:cNvSpPr>
          <p:nvPr/>
        </p:nvSpPr>
        <p:spPr>
          <a:xfrm>
            <a:off x="5661227" y="2235104"/>
            <a:ext cx="504056" cy="62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222250" lvl="1" indent="0">
              <a:buNone/>
            </a:pPr>
            <a:r>
              <a:rPr lang="en-AT" sz="2200" b="1" dirty="0">
                <a:solidFill>
                  <a:srgbClr val="FF0000"/>
                </a:solidFill>
                <a:latin typeface="Calibri" panose="020F0502020204030204" pitchFamily="34" charset="0"/>
              </a:rPr>
              <a:t>u</a:t>
            </a:r>
            <a:endParaRPr lang="de-CH" sz="2200" dirty="0">
              <a:solidFill>
                <a:srgbClr val="FF0000"/>
              </a:solidFill>
            </a:endParaRPr>
          </a:p>
        </p:txBody>
      </p:sp>
      <p:grpSp>
        <p:nvGrpSpPr>
          <p:cNvPr id="45" name="Group">
            <a:extLst>
              <a:ext uri="{FF2B5EF4-FFF2-40B4-BE49-F238E27FC236}">
                <a16:creationId xmlns:a16="http://schemas.microsoft.com/office/drawing/2014/main" id="{C6B85EF4-AE0C-4EFF-BD2C-BEE157CA9F89}"/>
              </a:ext>
            </a:extLst>
          </p:cNvPr>
          <p:cNvGrpSpPr/>
          <p:nvPr/>
        </p:nvGrpSpPr>
        <p:grpSpPr>
          <a:xfrm>
            <a:off x="7056802" y="4250576"/>
            <a:ext cx="1685865" cy="734963"/>
            <a:chOff x="-327026" y="-5494"/>
            <a:chExt cx="2397673" cy="1045278"/>
          </a:xfrm>
        </p:grpSpPr>
        <p:sp>
          <p:nvSpPr>
            <p:cNvPr id="46" name="Line">
              <a:extLst>
                <a:ext uri="{FF2B5EF4-FFF2-40B4-BE49-F238E27FC236}">
                  <a16:creationId xmlns:a16="http://schemas.microsoft.com/office/drawing/2014/main" id="{A8B3474F-6690-48C8-8EBE-8CF61F6EA0F9}"/>
                </a:ext>
              </a:extLst>
            </p:cNvPr>
            <p:cNvSpPr/>
            <p:nvPr/>
          </p:nvSpPr>
          <p:spPr>
            <a:xfrm>
              <a:off x="1296179" y="199644"/>
              <a:ext cx="774468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ysDot"/>
              <a:miter lim="400000"/>
              <a:tail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47" name="Initial Path">
              <a:extLst>
                <a:ext uri="{FF2B5EF4-FFF2-40B4-BE49-F238E27FC236}">
                  <a16:creationId xmlns:a16="http://schemas.microsoft.com/office/drawing/2014/main" id="{16D1F08C-81D1-4CC3-AEA7-4BA738F86A0F}"/>
                </a:ext>
              </a:extLst>
            </p:cNvPr>
            <p:cNvSpPr txBox="1"/>
            <p:nvPr/>
          </p:nvSpPr>
          <p:spPr>
            <a:xfrm>
              <a:off x="0" y="-5494"/>
              <a:ext cx="1301780" cy="4102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000" b="0">
                  <a:solidFill>
                    <a:schemeClr val="accent1"/>
                  </a:solidFill>
                </a:defRPr>
              </a:lvl1pPr>
            </a:lstStyle>
            <a:p>
              <a:r>
                <a:rPr sz="1406"/>
                <a:t>Initial Path</a:t>
              </a:r>
            </a:p>
          </p:txBody>
        </p:sp>
        <p:sp>
          <p:nvSpPr>
            <p:cNvPr id="49" name="Line">
              <a:extLst>
                <a:ext uri="{FF2B5EF4-FFF2-40B4-BE49-F238E27FC236}">
                  <a16:creationId xmlns:a16="http://schemas.microsoft.com/office/drawing/2014/main" id="{52CE1498-1899-49D5-ACA6-28D4C5417B88}"/>
                </a:ext>
              </a:extLst>
            </p:cNvPr>
            <p:cNvSpPr/>
            <p:nvPr/>
          </p:nvSpPr>
          <p:spPr>
            <a:xfrm>
              <a:off x="1296179" y="529844"/>
              <a:ext cx="774468" cy="1"/>
            </a:xfrm>
            <a:prstGeom prst="line">
              <a:avLst/>
            </a:prstGeom>
            <a:noFill/>
            <a:ln w="50800" cap="flat">
              <a:solidFill>
                <a:schemeClr val="accent3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50" name="LFAFRR">
              <a:extLst>
                <a:ext uri="{FF2B5EF4-FFF2-40B4-BE49-F238E27FC236}">
                  <a16:creationId xmlns:a16="http://schemas.microsoft.com/office/drawing/2014/main" id="{AE79B1ED-5980-4812-94FB-DE5E1A848842}"/>
                </a:ext>
              </a:extLst>
            </p:cNvPr>
            <p:cNvSpPr txBox="1"/>
            <p:nvPr/>
          </p:nvSpPr>
          <p:spPr>
            <a:xfrm>
              <a:off x="203199" y="324707"/>
              <a:ext cx="1101156" cy="4102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000"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rPr sz="1406"/>
                <a:t>LFAFRR</a:t>
              </a:r>
            </a:p>
          </p:txBody>
        </p:sp>
        <p:sp>
          <p:nvSpPr>
            <p:cNvPr id="51" name="non-LFAFRR">
              <a:extLst>
                <a:ext uri="{FF2B5EF4-FFF2-40B4-BE49-F238E27FC236}">
                  <a16:creationId xmlns:a16="http://schemas.microsoft.com/office/drawing/2014/main" id="{CF3BA592-FFE4-44F7-9986-86E35454D98D}"/>
                </a:ext>
              </a:extLst>
            </p:cNvPr>
            <p:cNvSpPr txBox="1"/>
            <p:nvPr/>
          </p:nvSpPr>
          <p:spPr>
            <a:xfrm>
              <a:off x="-327026" y="629507"/>
              <a:ext cx="102684" cy="4102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000"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endParaRPr sz="1406" dirty="0"/>
            </a:p>
          </p:txBody>
        </p:sp>
      </p:grpSp>
      <p:sp>
        <p:nvSpPr>
          <p:cNvPr id="52" name="Shape 45">
            <a:extLst>
              <a:ext uri="{FF2B5EF4-FFF2-40B4-BE49-F238E27FC236}">
                <a16:creationId xmlns:a16="http://schemas.microsoft.com/office/drawing/2014/main" id="{9B3205DA-4815-40C5-8377-8944DBAF2984}"/>
              </a:ext>
            </a:extLst>
          </p:cNvPr>
          <p:cNvSpPr txBox="1">
            <a:spLocks/>
          </p:cNvSpPr>
          <p:nvPr/>
        </p:nvSpPr>
        <p:spPr>
          <a:xfrm>
            <a:off x="7890190" y="2254521"/>
            <a:ext cx="504056" cy="62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222250" lvl="1" indent="0">
              <a:buNone/>
            </a:pPr>
            <a:r>
              <a:rPr lang="de-DE" sz="2200" b="1" dirty="0">
                <a:solidFill>
                  <a:srgbClr val="FF0000"/>
                </a:solidFill>
                <a:latin typeface="Calibri" panose="020F0502020204030204" pitchFamily="34" charset="0"/>
              </a:rPr>
              <a:t>v</a:t>
            </a:r>
            <a:endParaRPr lang="de-CH" sz="2200" dirty="0">
              <a:solidFill>
                <a:srgbClr val="FF0000"/>
              </a:solidFill>
            </a:endParaRP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693AAB31-6DF1-4CDD-B162-B38947C4864B}"/>
              </a:ext>
            </a:extLst>
          </p:cNvPr>
          <p:cNvSpPr txBox="1">
            <a:spLocks/>
          </p:cNvSpPr>
          <p:nvPr/>
        </p:nvSpPr>
        <p:spPr>
          <a:xfrm>
            <a:off x="5256736" y="1377084"/>
            <a:ext cx="1918285" cy="54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T" sz="1800" b="1" dirty="0">
                <a:latin typeface="+mj-lt"/>
              </a:rPr>
              <a:t>Example 1:</a:t>
            </a:r>
          </a:p>
        </p:txBody>
      </p:sp>
      <p:sp>
        <p:nvSpPr>
          <p:cNvPr id="54" name="Rectangle 21">
            <a:extLst>
              <a:ext uri="{FF2B5EF4-FFF2-40B4-BE49-F238E27FC236}">
                <a16:creationId xmlns:a16="http://schemas.microsoft.com/office/drawing/2014/main" id="{DC660132-69EC-4878-9D24-5EC0D2D105FC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17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272342"/>
      </p:ext>
    </p:extLst>
  </p:cSld>
  <p:clrMapOvr>
    <a:masterClrMapping/>
  </p:clrMapOvr>
  <p:transition spd="slow">
    <p:cut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401333" y="894278"/>
            <a:ext cx="5040560" cy="381642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sz="1700" dirty="0">
              <a:latin typeface="+mj-lt"/>
            </a:endParaRPr>
          </a:p>
          <a:p>
            <a:r>
              <a:rPr lang="en-AT" sz="1800" dirty="0">
                <a:latin typeface="+mj-lt"/>
              </a:rPr>
              <a:t>T</a:t>
            </a:r>
            <a:r>
              <a:rPr lang="de-DE" sz="1800" dirty="0">
                <a:latin typeface="+mj-lt"/>
              </a:rPr>
              <a:t>r</a:t>
            </a:r>
            <a:r>
              <a:rPr lang="en-AT" sz="1800" dirty="0">
                <a:latin typeface="+mj-lt"/>
              </a:rPr>
              <a:t>a</a:t>
            </a:r>
            <a:r>
              <a:rPr lang="de-DE" sz="1800" dirty="0">
                <a:latin typeface="+mj-lt"/>
              </a:rPr>
              <a:t>d</a:t>
            </a:r>
            <a:r>
              <a:rPr lang="en-AT" sz="1800" dirty="0">
                <a:latin typeface="+mj-lt"/>
              </a:rPr>
              <a:t>i</a:t>
            </a:r>
            <a:r>
              <a:rPr lang="de-DE" sz="1800" dirty="0">
                <a:latin typeface="+mj-lt"/>
              </a:rPr>
              <a:t>t</a:t>
            </a:r>
            <a:r>
              <a:rPr lang="en-AT" sz="1800" dirty="0">
                <a:latin typeface="+mj-lt"/>
              </a:rPr>
              <a:t>i</a:t>
            </a:r>
            <a:r>
              <a:rPr lang="de-DE" sz="1800" dirty="0">
                <a:latin typeface="+mj-lt"/>
              </a:rPr>
              <a:t>o</a:t>
            </a:r>
            <a:r>
              <a:rPr lang="en-AT" sz="1800" dirty="0">
                <a:latin typeface="+mj-lt"/>
              </a:rPr>
              <a:t>n</a:t>
            </a:r>
            <a:r>
              <a:rPr lang="de-DE" sz="1800" dirty="0">
                <a:latin typeface="+mj-lt"/>
              </a:rPr>
              <a:t>a</a:t>
            </a:r>
            <a:r>
              <a:rPr lang="en-AT" sz="1800" dirty="0">
                <a:latin typeface="+mj-lt"/>
              </a:rPr>
              <a:t>l</a:t>
            </a:r>
            <a:r>
              <a:rPr lang="de-DE" sz="1800" dirty="0">
                <a:latin typeface="+mj-lt"/>
              </a:rPr>
              <a:t>l</a:t>
            </a:r>
            <a:r>
              <a:rPr lang="en-AT" sz="1800" dirty="0">
                <a:latin typeface="+mj-lt"/>
              </a:rPr>
              <a:t>y: </a:t>
            </a:r>
            <a:r>
              <a:rPr lang="de-DE" sz="1800" dirty="0">
                <a:latin typeface="+mj-lt"/>
              </a:rPr>
              <a:t>f</a:t>
            </a:r>
            <a:r>
              <a:rPr lang="en-AT" sz="1800" dirty="0">
                <a:latin typeface="+mj-lt"/>
              </a:rPr>
              <a:t>o</a:t>
            </a:r>
            <a:r>
              <a:rPr lang="de-DE" sz="1800" dirty="0">
                <a:latin typeface="+mj-lt"/>
              </a:rPr>
              <a:t>r</a:t>
            </a:r>
            <a:r>
              <a:rPr lang="en-AT" sz="1800" dirty="0">
                <a:latin typeface="+mj-lt"/>
              </a:rPr>
              <a:t>w</a:t>
            </a:r>
            <a:r>
              <a:rPr lang="de-DE" sz="1800" dirty="0">
                <a:latin typeface="+mj-lt"/>
              </a:rPr>
              <a:t>a</a:t>
            </a:r>
            <a:r>
              <a:rPr lang="en-AT" sz="1800" dirty="0">
                <a:latin typeface="+mj-lt"/>
              </a:rPr>
              <a:t>r</a:t>
            </a:r>
            <a:r>
              <a:rPr lang="de-DE" sz="1800" dirty="0">
                <a:latin typeface="+mj-lt"/>
              </a:rPr>
              <a:t>d</a:t>
            </a:r>
            <a:r>
              <a:rPr lang="en-AT" sz="1800" dirty="0">
                <a:latin typeface="+mj-lt"/>
              </a:rPr>
              <a:t>i</a:t>
            </a:r>
            <a:r>
              <a:rPr lang="de-DE" sz="1800" dirty="0">
                <a:latin typeface="+mj-lt"/>
              </a:rPr>
              <a:t>n</a:t>
            </a:r>
            <a:r>
              <a:rPr lang="en-AT" sz="1800" dirty="0">
                <a:latin typeface="+mj-lt"/>
              </a:rPr>
              <a:t>g </a:t>
            </a:r>
            <a:r>
              <a:rPr lang="de-DE" sz="1800" dirty="0">
                <a:latin typeface="+mj-lt"/>
              </a:rPr>
              <a:t>a</a:t>
            </a:r>
            <a:r>
              <a:rPr lang="en-AT" sz="1800" dirty="0">
                <a:latin typeface="+mj-lt"/>
              </a:rPr>
              <a:t>l</a:t>
            </a:r>
            <a:r>
              <a:rPr lang="de-DE" sz="1800" dirty="0">
                <a:latin typeface="+mj-lt"/>
              </a:rPr>
              <a:t>o</a:t>
            </a:r>
            <a:r>
              <a:rPr lang="en-AT" sz="1800" dirty="0">
                <a:latin typeface="+mj-lt"/>
              </a:rPr>
              <a:t>n</a:t>
            </a:r>
            <a:r>
              <a:rPr lang="de-DE" sz="1800" dirty="0">
                <a:latin typeface="+mj-lt"/>
              </a:rPr>
              <a:t>g</a:t>
            </a:r>
            <a:r>
              <a:rPr lang="en-AT" sz="1800" dirty="0">
                <a:latin typeface="+mj-lt"/>
              </a:rPr>
              <a:t> 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s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h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o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s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p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a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h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s</a:t>
            </a:r>
            <a:endParaRPr lang="en-AT" sz="1800" b="1" dirty="0">
              <a:solidFill>
                <a:srgbClr val="3366FF"/>
              </a:solidFill>
              <a:cs typeface="Calibri" panose="020F0502020204030204" pitchFamily="34" charset="0"/>
            </a:endParaRPr>
          </a:p>
          <a:p>
            <a:endParaRPr lang="en-US" sz="1800" dirty="0">
              <a:latin typeface="+mj-lt"/>
            </a:endParaRPr>
          </a:p>
          <a:p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L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o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o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p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-Fr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e A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l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n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a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i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v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e (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L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F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A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):</a:t>
            </a:r>
            <a:r>
              <a:rPr lang="en-US" sz="1800" dirty="0">
                <a:latin typeface="+mj-lt"/>
              </a:rPr>
              <a:t> </a:t>
            </a:r>
            <a:r>
              <a:rPr lang="en-AT" sz="1800" dirty="0">
                <a:latin typeface="+mj-lt"/>
              </a:rPr>
              <a:t>f</a:t>
            </a:r>
            <a:r>
              <a:rPr lang="de-DE" sz="1800" dirty="0">
                <a:latin typeface="+mj-lt"/>
              </a:rPr>
              <a:t>a</a:t>
            </a:r>
            <a:r>
              <a:rPr lang="en-AT" sz="1800" dirty="0">
                <a:latin typeface="+mj-lt"/>
              </a:rPr>
              <a:t>i</a:t>
            </a:r>
            <a:r>
              <a:rPr lang="de-DE" sz="1800" dirty="0">
                <a:latin typeface="+mj-lt"/>
              </a:rPr>
              <a:t>l</a:t>
            </a:r>
            <a:r>
              <a:rPr lang="en-AT" sz="1800" dirty="0">
                <a:latin typeface="+mj-lt"/>
              </a:rPr>
              <a:t>o</a:t>
            </a:r>
            <a:r>
              <a:rPr lang="de-DE" sz="1800" dirty="0">
                <a:latin typeface="+mj-lt"/>
              </a:rPr>
              <a:t>v</a:t>
            </a:r>
            <a:r>
              <a:rPr lang="en-AT" sz="1800" dirty="0">
                <a:latin typeface="+mj-lt"/>
              </a:rPr>
              <a:t>e</a:t>
            </a:r>
            <a:r>
              <a:rPr lang="de-DE" sz="1800" dirty="0">
                <a:latin typeface="+mj-lt"/>
              </a:rPr>
              <a:t>r</a:t>
            </a:r>
            <a:r>
              <a:rPr lang="en-AT" sz="1800" dirty="0">
                <a:latin typeface="+mj-lt"/>
              </a:rPr>
              <a:t> </a:t>
            </a:r>
            <a:r>
              <a:rPr lang="de-DE" sz="1800" dirty="0">
                <a:latin typeface="+mj-lt"/>
              </a:rPr>
              <a:t>t</a:t>
            </a:r>
            <a:r>
              <a:rPr lang="en-AT" sz="1800" dirty="0">
                <a:latin typeface="+mj-lt"/>
              </a:rPr>
              <a:t>o </a:t>
            </a:r>
            <a:r>
              <a:rPr lang="de-DE" sz="1800" dirty="0">
                <a:latin typeface="+mj-lt"/>
              </a:rPr>
              <a:t>a</a:t>
            </a:r>
            <a:r>
              <a:rPr lang="en-AT" sz="1800" dirty="0">
                <a:latin typeface="+mj-lt"/>
              </a:rPr>
              <a:t>l</a:t>
            </a:r>
            <a:r>
              <a:rPr lang="de-DE" sz="1800" dirty="0">
                <a:latin typeface="+mj-lt"/>
              </a:rPr>
              <a:t>t</a:t>
            </a:r>
            <a:r>
              <a:rPr lang="en-AT" sz="1800" dirty="0">
                <a:latin typeface="+mj-lt"/>
              </a:rPr>
              <a:t>e</a:t>
            </a:r>
            <a:r>
              <a:rPr lang="de-DE" sz="1800" dirty="0">
                <a:latin typeface="+mj-lt"/>
              </a:rPr>
              <a:t>r</a:t>
            </a:r>
            <a:r>
              <a:rPr lang="en-AT" sz="1800" dirty="0">
                <a:latin typeface="+mj-lt"/>
              </a:rPr>
              <a:t>n</a:t>
            </a:r>
            <a:r>
              <a:rPr lang="de-DE" sz="1800" dirty="0">
                <a:latin typeface="+mj-lt"/>
              </a:rPr>
              <a:t>a</a:t>
            </a:r>
            <a:r>
              <a:rPr lang="en-AT" sz="1800" dirty="0">
                <a:latin typeface="+mj-lt"/>
              </a:rPr>
              <a:t>t</a:t>
            </a:r>
            <a:r>
              <a:rPr lang="de-DE" sz="1800" dirty="0">
                <a:latin typeface="+mj-lt"/>
              </a:rPr>
              <a:t>i</a:t>
            </a:r>
            <a:r>
              <a:rPr lang="en-AT" sz="1800" dirty="0">
                <a:latin typeface="+mj-lt"/>
              </a:rPr>
              <a:t>v</a:t>
            </a:r>
            <a:r>
              <a:rPr lang="de-DE" sz="1800" dirty="0">
                <a:latin typeface="+mj-lt"/>
              </a:rPr>
              <a:t>e</a:t>
            </a:r>
            <a:r>
              <a:rPr lang="en-AT" sz="1800" dirty="0">
                <a:latin typeface="+mj-lt"/>
              </a:rPr>
              <a:t> </a:t>
            </a:r>
            <a:r>
              <a:rPr lang="de-DE" sz="1800" dirty="0">
                <a:latin typeface="+mj-lt"/>
              </a:rPr>
              <a:t>n</a:t>
            </a:r>
            <a:r>
              <a:rPr lang="en-AT" sz="1800" dirty="0" err="1">
                <a:latin typeface="+mj-lt"/>
              </a:rPr>
              <a:t>eighbor</a:t>
            </a:r>
            <a:r>
              <a:rPr lang="en-AT" sz="1800" dirty="0">
                <a:latin typeface="+mj-lt"/>
              </a:rPr>
              <a:t>, from there shortest path</a:t>
            </a:r>
          </a:p>
          <a:p>
            <a:endParaRPr lang="en-AT" sz="1800" dirty="0">
              <a:latin typeface="+mj-lt"/>
            </a:endParaRPr>
          </a:p>
          <a:p>
            <a:pPr marL="0" indent="0">
              <a:buNone/>
            </a:pPr>
            <a:r>
              <a:rPr lang="en-AT" sz="1800" b="1" dirty="0">
                <a:latin typeface="+mj-lt"/>
              </a:rPr>
              <a:t>Example 2:</a:t>
            </a:r>
          </a:p>
          <a:p>
            <a:r>
              <a:rPr lang="en-US" sz="1800" dirty="0">
                <a:latin typeface="+mj-lt"/>
              </a:rPr>
              <a:t>If (</a:t>
            </a:r>
            <a:r>
              <a:rPr lang="en-AT" sz="1800" i="1" dirty="0">
                <a:latin typeface="+mj-lt"/>
              </a:rPr>
              <a:t>s</a:t>
            </a:r>
            <a:r>
              <a:rPr lang="en-US" sz="1800" dirty="0">
                <a:latin typeface="+mj-lt"/>
              </a:rPr>
              <a:t>,</a:t>
            </a:r>
            <a:r>
              <a:rPr lang="en-AT" sz="1800" i="1" dirty="0">
                <a:latin typeface="+mj-lt"/>
              </a:rPr>
              <a:t>t</a:t>
            </a:r>
            <a:r>
              <a:rPr lang="en-US" sz="1800" dirty="0">
                <a:latin typeface="+mj-lt"/>
              </a:rPr>
              <a:t>) fails, </a:t>
            </a:r>
            <a:r>
              <a:rPr lang="en-AT" sz="1800" i="1" dirty="0">
                <a:latin typeface="+mj-lt"/>
              </a:rPr>
              <a:t>s</a:t>
            </a:r>
            <a:r>
              <a:rPr lang="en-US" sz="1800" dirty="0">
                <a:latin typeface="+mj-lt"/>
              </a:rPr>
              <a:t> can only try to failover to</a:t>
            </a:r>
            <a:r>
              <a:rPr lang="en-US" sz="1800" i="1" dirty="0">
                <a:latin typeface="+mj-lt"/>
              </a:rPr>
              <a:t> </a:t>
            </a:r>
            <a:r>
              <a:rPr lang="en-AT" sz="1800" i="1" dirty="0">
                <a:latin typeface="+mj-lt"/>
              </a:rPr>
              <a:t>v</a:t>
            </a:r>
            <a:endParaRPr lang="en-US" sz="1800" i="1" dirty="0">
              <a:latin typeface="+mj-lt"/>
            </a:endParaRPr>
          </a:p>
          <a:p>
            <a:r>
              <a:rPr lang="en-US" sz="1800" dirty="0">
                <a:latin typeface="+mj-lt"/>
              </a:rPr>
              <a:t>However, when </a:t>
            </a:r>
            <a:r>
              <a:rPr lang="en-AT" sz="1800" i="1" dirty="0">
                <a:latin typeface="+mj-lt"/>
              </a:rPr>
              <a:t>v</a:t>
            </a:r>
            <a:r>
              <a:rPr lang="en-US" sz="1800" dirty="0">
                <a:latin typeface="+mj-lt"/>
              </a:rPr>
              <a:t>‘s shortest route to </a:t>
            </a:r>
            <a:r>
              <a:rPr lang="en-AT" sz="1800" i="1" dirty="0">
                <a:latin typeface="+mj-lt"/>
              </a:rPr>
              <a:t>t</a:t>
            </a:r>
            <a:r>
              <a:rPr lang="en-US" sz="1800" dirty="0">
                <a:latin typeface="+mj-lt"/>
              </a:rPr>
              <a:t> goes along </a:t>
            </a:r>
            <a:r>
              <a:rPr lang="en-AT" sz="1800" i="1" dirty="0">
                <a:latin typeface="+mj-lt"/>
              </a:rPr>
              <a:t>s</a:t>
            </a:r>
            <a:r>
              <a:rPr lang="en-US" sz="1800" dirty="0">
                <a:latin typeface="+mj-lt"/>
              </a:rPr>
              <a:t> again:  loop</a:t>
            </a:r>
          </a:p>
          <a:p>
            <a:r>
              <a:rPr lang="en-US" sz="1800" i="1" dirty="0">
                <a:solidFill>
                  <a:srgbClr val="C00000"/>
                </a:solidFill>
                <a:latin typeface="+mj-lt"/>
              </a:rPr>
              <a:t>DOES NOT</a:t>
            </a:r>
            <a:r>
              <a:rPr lang="en-AT" sz="1800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1800" i="1" dirty="0">
                <a:solidFill>
                  <a:srgbClr val="C00000"/>
                </a:solidFill>
                <a:latin typeface="+mj-lt"/>
              </a:rPr>
              <a:t>W</a:t>
            </a:r>
            <a:r>
              <a:rPr lang="en-AT" sz="1800" i="1" dirty="0">
                <a:solidFill>
                  <a:srgbClr val="C00000"/>
                </a:solidFill>
                <a:latin typeface="+mj-lt"/>
              </a:rPr>
              <a:t>O</a:t>
            </a:r>
            <a:r>
              <a:rPr lang="de-DE" sz="1800" i="1" dirty="0">
                <a:solidFill>
                  <a:srgbClr val="C00000"/>
                </a:solidFill>
                <a:latin typeface="+mj-lt"/>
              </a:rPr>
              <a:t>R</a:t>
            </a:r>
            <a:r>
              <a:rPr lang="en-AT" sz="1800" i="1" dirty="0">
                <a:solidFill>
                  <a:srgbClr val="C00000"/>
                </a:solidFill>
                <a:latin typeface="+mj-lt"/>
              </a:rPr>
              <a:t>K</a:t>
            </a:r>
            <a:r>
              <a:rPr lang="en-US" sz="1800" dirty="0">
                <a:latin typeface="+mj-lt"/>
              </a:rPr>
              <a:t>: Cannot protect (</a:t>
            </a:r>
            <a:r>
              <a:rPr lang="en-AT" sz="1800" i="1" dirty="0">
                <a:latin typeface="+mj-lt"/>
              </a:rPr>
              <a:t>s</a:t>
            </a:r>
            <a:r>
              <a:rPr lang="en-US" sz="1800" dirty="0">
                <a:latin typeface="+mj-lt"/>
              </a:rPr>
              <a:t>,</a:t>
            </a:r>
            <a:r>
              <a:rPr lang="en-AT" sz="1800" i="1" dirty="0">
                <a:latin typeface="+mj-lt"/>
              </a:rPr>
              <a:t>t</a:t>
            </a:r>
            <a:r>
              <a:rPr lang="en-US" sz="1800" dirty="0">
                <a:latin typeface="+mj-lt"/>
              </a:rPr>
              <a:t>)</a:t>
            </a:r>
          </a:p>
          <a:p>
            <a:endParaRPr lang="de-DE" sz="1800" dirty="0">
              <a:latin typeface="+mj-lt"/>
            </a:endParaRP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693AAB31-6DF1-4CDD-B162-B38947C4864B}"/>
              </a:ext>
            </a:extLst>
          </p:cNvPr>
          <p:cNvSpPr txBox="1">
            <a:spLocks/>
          </p:cNvSpPr>
          <p:nvPr/>
        </p:nvSpPr>
        <p:spPr>
          <a:xfrm>
            <a:off x="5256736" y="1377084"/>
            <a:ext cx="1918285" cy="54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T" sz="1800" b="1" dirty="0">
                <a:latin typeface="+mj-lt"/>
              </a:rPr>
              <a:t>Example 2:</a:t>
            </a: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B7FC427B-3F86-4482-8A76-9EDE5065916F}"/>
              </a:ext>
            </a:extLst>
          </p:cNvPr>
          <p:cNvGrpSpPr/>
          <p:nvPr/>
        </p:nvGrpSpPr>
        <p:grpSpPr>
          <a:xfrm>
            <a:off x="5441893" y="1661300"/>
            <a:ext cx="3813538" cy="2953690"/>
            <a:chOff x="-226020" y="401934"/>
            <a:chExt cx="5423696" cy="4200802"/>
          </a:xfrm>
        </p:grpSpPr>
        <p:cxnSp>
          <p:nvCxnSpPr>
            <p:cNvPr id="63" name="Connection Line">
              <a:extLst>
                <a:ext uri="{FF2B5EF4-FFF2-40B4-BE49-F238E27FC236}">
                  <a16:creationId xmlns:a16="http://schemas.microsoft.com/office/drawing/2014/main" id="{461E218A-D37C-4297-BE52-C09D5BB699C5}"/>
                </a:ext>
              </a:extLst>
            </p:cNvPr>
            <p:cNvCxnSpPr>
              <a:stCxn id="70" idx="0"/>
              <a:endCxn id="68" idx="0"/>
            </p:cNvCxnSpPr>
            <p:nvPr/>
          </p:nvCxnSpPr>
          <p:spPr>
            <a:xfrm flipV="1">
              <a:off x="1173259" y="1194551"/>
              <a:ext cx="1687802" cy="114083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4" name="Connection Line">
              <a:extLst>
                <a:ext uri="{FF2B5EF4-FFF2-40B4-BE49-F238E27FC236}">
                  <a16:creationId xmlns:a16="http://schemas.microsoft.com/office/drawing/2014/main" id="{0F0EC44D-970A-4D8D-BBFD-5376858AE58D}"/>
                </a:ext>
              </a:extLst>
            </p:cNvPr>
            <p:cNvCxnSpPr>
              <a:stCxn id="68" idx="0"/>
              <a:endCxn id="69" idx="0"/>
            </p:cNvCxnSpPr>
            <p:nvPr/>
          </p:nvCxnSpPr>
          <p:spPr>
            <a:xfrm>
              <a:off x="2861060" y="1194551"/>
              <a:ext cx="1608335" cy="114083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5" name="Connection Line">
              <a:extLst>
                <a:ext uri="{FF2B5EF4-FFF2-40B4-BE49-F238E27FC236}">
                  <a16:creationId xmlns:a16="http://schemas.microsoft.com/office/drawing/2014/main" id="{EDDD47DD-0ED1-45C3-9BBF-A0AA6517D65B}"/>
                </a:ext>
              </a:extLst>
            </p:cNvPr>
            <p:cNvCxnSpPr>
              <a:stCxn id="72" idx="0"/>
              <a:endCxn id="69" idx="0"/>
            </p:cNvCxnSpPr>
            <p:nvPr/>
          </p:nvCxnSpPr>
          <p:spPr>
            <a:xfrm flipV="1">
              <a:off x="4033144" y="2335380"/>
              <a:ext cx="436251" cy="195347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6" name="Connection Line">
              <a:extLst>
                <a:ext uri="{FF2B5EF4-FFF2-40B4-BE49-F238E27FC236}">
                  <a16:creationId xmlns:a16="http://schemas.microsoft.com/office/drawing/2014/main" id="{011FCA00-5E20-4FA0-A5ED-5DB84001D9CD}"/>
                </a:ext>
              </a:extLst>
            </p:cNvPr>
            <p:cNvCxnSpPr>
              <a:stCxn id="71" idx="0"/>
              <a:endCxn id="72" idx="0"/>
            </p:cNvCxnSpPr>
            <p:nvPr/>
          </p:nvCxnSpPr>
          <p:spPr>
            <a:xfrm>
              <a:off x="1642093" y="4288853"/>
              <a:ext cx="2391052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7" name="Connection Line">
              <a:extLst>
                <a:ext uri="{FF2B5EF4-FFF2-40B4-BE49-F238E27FC236}">
                  <a16:creationId xmlns:a16="http://schemas.microsoft.com/office/drawing/2014/main" id="{8432546D-268C-4C65-A6D2-00E4E81119A8}"/>
                </a:ext>
              </a:extLst>
            </p:cNvPr>
            <p:cNvCxnSpPr>
              <a:stCxn id="71" idx="0"/>
              <a:endCxn id="70" idx="0"/>
            </p:cNvCxnSpPr>
            <p:nvPr/>
          </p:nvCxnSpPr>
          <p:spPr>
            <a:xfrm flipH="1" flipV="1">
              <a:off x="1173259" y="2335380"/>
              <a:ext cx="468835" cy="195347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8" name="S">
              <a:extLst>
                <a:ext uri="{FF2B5EF4-FFF2-40B4-BE49-F238E27FC236}">
                  <a16:creationId xmlns:a16="http://schemas.microsoft.com/office/drawing/2014/main" id="{A78D315D-10A9-4187-88D3-A2493EF88985}"/>
                </a:ext>
              </a:extLst>
            </p:cNvPr>
            <p:cNvSpPr/>
            <p:nvPr/>
          </p:nvSpPr>
          <p:spPr>
            <a:xfrm>
              <a:off x="2547177" y="880668"/>
              <a:ext cx="627767" cy="62776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AT" sz="1547" dirty="0"/>
                <a:t> </a:t>
              </a:r>
              <a:r>
                <a:rPr lang="de-DE" sz="1547" dirty="0"/>
                <a:t>s</a:t>
              </a:r>
              <a:endParaRPr sz="1547" dirty="0"/>
            </a:p>
          </p:txBody>
        </p:sp>
        <p:sp>
          <p:nvSpPr>
            <p:cNvPr id="69" name="N">
              <a:extLst>
                <a:ext uri="{FF2B5EF4-FFF2-40B4-BE49-F238E27FC236}">
                  <a16:creationId xmlns:a16="http://schemas.microsoft.com/office/drawing/2014/main" id="{252F05D4-D945-4B3E-9D03-009EFF99E9B8}"/>
                </a:ext>
              </a:extLst>
            </p:cNvPr>
            <p:cNvSpPr/>
            <p:nvPr/>
          </p:nvSpPr>
          <p:spPr>
            <a:xfrm>
              <a:off x="4155511" y="2021497"/>
              <a:ext cx="627768" cy="62776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AT" sz="1547" dirty="0"/>
                <a:t> </a:t>
              </a:r>
              <a:r>
                <a:rPr lang="de-DE" sz="1547" dirty="0"/>
                <a:t>v</a:t>
              </a:r>
              <a:endParaRPr sz="1547" dirty="0"/>
            </a:p>
          </p:txBody>
        </p:sp>
        <p:sp>
          <p:nvSpPr>
            <p:cNvPr id="70" name="T">
              <a:extLst>
                <a:ext uri="{FF2B5EF4-FFF2-40B4-BE49-F238E27FC236}">
                  <a16:creationId xmlns:a16="http://schemas.microsoft.com/office/drawing/2014/main" id="{EB5F86CD-EA14-4DBE-917B-438B82FCC1E5}"/>
                </a:ext>
              </a:extLst>
            </p:cNvPr>
            <p:cNvSpPr/>
            <p:nvPr/>
          </p:nvSpPr>
          <p:spPr>
            <a:xfrm>
              <a:off x="859376" y="2021497"/>
              <a:ext cx="627768" cy="62776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AT" sz="1547" dirty="0"/>
                <a:t> </a:t>
              </a:r>
              <a:r>
                <a:rPr lang="de-DE" sz="1547" dirty="0"/>
                <a:t>t</a:t>
              </a:r>
              <a:endParaRPr sz="1547" dirty="0"/>
            </a:p>
          </p:txBody>
        </p:sp>
        <p:sp>
          <p:nvSpPr>
            <p:cNvPr id="71" name="Circle">
              <a:extLst>
                <a:ext uri="{FF2B5EF4-FFF2-40B4-BE49-F238E27FC236}">
                  <a16:creationId xmlns:a16="http://schemas.microsoft.com/office/drawing/2014/main" id="{1F5FC4F9-264F-4700-AA53-A1917AE5E6ED}"/>
                </a:ext>
              </a:extLst>
            </p:cNvPr>
            <p:cNvSpPr/>
            <p:nvPr/>
          </p:nvSpPr>
          <p:spPr>
            <a:xfrm>
              <a:off x="1328209" y="3974970"/>
              <a:ext cx="627768" cy="62776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72" name="Circle">
              <a:extLst>
                <a:ext uri="{FF2B5EF4-FFF2-40B4-BE49-F238E27FC236}">
                  <a16:creationId xmlns:a16="http://schemas.microsoft.com/office/drawing/2014/main" id="{7F5B5D6B-1B79-4CE8-9A8F-E4069BBA862C}"/>
                </a:ext>
              </a:extLst>
            </p:cNvPr>
            <p:cNvSpPr/>
            <p:nvPr/>
          </p:nvSpPr>
          <p:spPr>
            <a:xfrm>
              <a:off x="3719260" y="3974970"/>
              <a:ext cx="627768" cy="62776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73" name="Dingbat X">
              <a:extLst>
                <a:ext uri="{FF2B5EF4-FFF2-40B4-BE49-F238E27FC236}">
                  <a16:creationId xmlns:a16="http://schemas.microsoft.com/office/drawing/2014/main" id="{C7370677-20A4-4EB0-8BBF-BF2C2518F607}"/>
                </a:ext>
              </a:extLst>
            </p:cNvPr>
            <p:cNvSpPr/>
            <p:nvPr/>
          </p:nvSpPr>
          <p:spPr>
            <a:xfrm>
              <a:off x="1773275" y="1385358"/>
              <a:ext cx="486673" cy="575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8" extrusionOk="0">
                  <a:moveTo>
                    <a:pt x="18655" y="0"/>
                  </a:moveTo>
                  <a:cubicBezTo>
                    <a:pt x="18494" y="5"/>
                    <a:pt x="18333" y="109"/>
                    <a:pt x="18066" y="314"/>
                  </a:cubicBezTo>
                  <a:cubicBezTo>
                    <a:pt x="15478" y="2289"/>
                    <a:pt x="13027" y="4381"/>
                    <a:pt x="10727" y="6600"/>
                  </a:cubicBezTo>
                  <a:cubicBezTo>
                    <a:pt x="10587" y="6735"/>
                    <a:pt x="10434" y="6862"/>
                    <a:pt x="10258" y="7020"/>
                  </a:cubicBezTo>
                  <a:cubicBezTo>
                    <a:pt x="10102" y="6832"/>
                    <a:pt x="9974" y="6685"/>
                    <a:pt x="9856" y="6533"/>
                  </a:cubicBezTo>
                  <a:cubicBezTo>
                    <a:pt x="8908" y="5315"/>
                    <a:pt x="7971" y="4091"/>
                    <a:pt x="7009" y="2882"/>
                  </a:cubicBezTo>
                  <a:cubicBezTo>
                    <a:pt x="6625" y="2399"/>
                    <a:pt x="6178" y="1951"/>
                    <a:pt x="5769" y="1483"/>
                  </a:cubicBezTo>
                  <a:cubicBezTo>
                    <a:pt x="5573" y="1260"/>
                    <a:pt x="5327" y="1254"/>
                    <a:pt x="5044" y="1314"/>
                  </a:cubicBezTo>
                  <a:cubicBezTo>
                    <a:pt x="4759" y="1375"/>
                    <a:pt x="4593" y="1540"/>
                    <a:pt x="4590" y="1770"/>
                  </a:cubicBezTo>
                  <a:cubicBezTo>
                    <a:pt x="4583" y="2129"/>
                    <a:pt x="4349" y="2291"/>
                    <a:pt x="3989" y="2389"/>
                  </a:cubicBezTo>
                  <a:cubicBezTo>
                    <a:pt x="3741" y="2232"/>
                    <a:pt x="3498" y="2079"/>
                    <a:pt x="3221" y="1904"/>
                  </a:cubicBezTo>
                  <a:cubicBezTo>
                    <a:pt x="2922" y="2176"/>
                    <a:pt x="2660" y="2427"/>
                    <a:pt x="2382" y="2665"/>
                  </a:cubicBezTo>
                  <a:cubicBezTo>
                    <a:pt x="2135" y="2876"/>
                    <a:pt x="2125" y="3090"/>
                    <a:pt x="2231" y="3371"/>
                  </a:cubicBezTo>
                  <a:cubicBezTo>
                    <a:pt x="3179" y="5877"/>
                    <a:pt x="4394" y="8283"/>
                    <a:pt x="5880" y="10593"/>
                  </a:cubicBezTo>
                  <a:cubicBezTo>
                    <a:pt x="5956" y="10712"/>
                    <a:pt x="6024" y="10835"/>
                    <a:pt x="6094" y="10951"/>
                  </a:cubicBezTo>
                  <a:cubicBezTo>
                    <a:pt x="4046" y="12991"/>
                    <a:pt x="2019" y="15012"/>
                    <a:pt x="0" y="17024"/>
                  </a:cubicBezTo>
                  <a:cubicBezTo>
                    <a:pt x="166" y="17359"/>
                    <a:pt x="297" y="17644"/>
                    <a:pt x="450" y="17921"/>
                  </a:cubicBezTo>
                  <a:cubicBezTo>
                    <a:pt x="559" y="18117"/>
                    <a:pt x="570" y="18299"/>
                    <a:pt x="443" y="18491"/>
                  </a:cubicBezTo>
                  <a:cubicBezTo>
                    <a:pt x="355" y="18625"/>
                    <a:pt x="277" y="18763"/>
                    <a:pt x="214" y="18906"/>
                  </a:cubicBezTo>
                  <a:cubicBezTo>
                    <a:pt x="179" y="18986"/>
                    <a:pt x="139" y="19096"/>
                    <a:pt x="175" y="19164"/>
                  </a:cubicBezTo>
                  <a:cubicBezTo>
                    <a:pt x="462" y="19717"/>
                    <a:pt x="876" y="20186"/>
                    <a:pt x="1406" y="20550"/>
                  </a:cubicBezTo>
                  <a:cubicBezTo>
                    <a:pt x="1668" y="20457"/>
                    <a:pt x="1862" y="20370"/>
                    <a:pt x="2068" y="20319"/>
                  </a:cubicBezTo>
                  <a:cubicBezTo>
                    <a:pt x="2305" y="20259"/>
                    <a:pt x="2506" y="20384"/>
                    <a:pt x="2432" y="20567"/>
                  </a:cubicBezTo>
                  <a:cubicBezTo>
                    <a:pt x="2271" y="20967"/>
                    <a:pt x="2606" y="21165"/>
                    <a:pt x="2838" y="21403"/>
                  </a:cubicBezTo>
                  <a:cubicBezTo>
                    <a:pt x="3027" y="21596"/>
                    <a:pt x="3335" y="21593"/>
                    <a:pt x="3548" y="21414"/>
                  </a:cubicBezTo>
                  <a:cubicBezTo>
                    <a:pt x="3624" y="21350"/>
                    <a:pt x="3679" y="21268"/>
                    <a:pt x="3745" y="21195"/>
                  </a:cubicBezTo>
                  <a:cubicBezTo>
                    <a:pt x="5406" y="19353"/>
                    <a:pt x="7068" y="17510"/>
                    <a:pt x="8732" y="15669"/>
                  </a:cubicBezTo>
                  <a:cubicBezTo>
                    <a:pt x="8850" y="15538"/>
                    <a:pt x="8982" y="15417"/>
                    <a:pt x="9151" y="15248"/>
                  </a:cubicBezTo>
                  <a:cubicBezTo>
                    <a:pt x="9312" y="15457"/>
                    <a:pt x="9442" y="15618"/>
                    <a:pt x="9566" y="15782"/>
                  </a:cubicBezTo>
                  <a:cubicBezTo>
                    <a:pt x="10552" y="17091"/>
                    <a:pt x="11622" y="18348"/>
                    <a:pt x="12799" y="19538"/>
                  </a:cubicBezTo>
                  <a:cubicBezTo>
                    <a:pt x="13137" y="19880"/>
                    <a:pt x="13363" y="19913"/>
                    <a:pt x="13764" y="19639"/>
                  </a:cubicBezTo>
                  <a:cubicBezTo>
                    <a:pt x="14071" y="19429"/>
                    <a:pt x="14340" y="19181"/>
                    <a:pt x="14638" y="18942"/>
                  </a:cubicBezTo>
                  <a:cubicBezTo>
                    <a:pt x="14977" y="19118"/>
                    <a:pt x="15325" y="19299"/>
                    <a:pt x="15670" y="19479"/>
                  </a:cubicBezTo>
                  <a:cubicBezTo>
                    <a:pt x="15874" y="19336"/>
                    <a:pt x="16024" y="19228"/>
                    <a:pt x="16179" y="19123"/>
                  </a:cubicBezTo>
                  <a:cubicBezTo>
                    <a:pt x="16407" y="18969"/>
                    <a:pt x="16586" y="18817"/>
                    <a:pt x="16625" y="18532"/>
                  </a:cubicBezTo>
                  <a:cubicBezTo>
                    <a:pt x="16663" y="18245"/>
                    <a:pt x="16848" y="17980"/>
                    <a:pt x="17238" y="17893"/>
                  </a:cubicBezTo>
                  <a:cubicBezTo>
                    <a:pt x="17537" y="17826"/>
                    <a:pt x="17736" y="17646"/>
                    <a:pt x="17893" y="17435"/>
                  </a:cubicBezTo>
                  <a:cubicBezTo>
                    <a:pt x="18144" y="17098"/>
                    <a:pt x="18337" y="16737"/>
                    <a:pt x="18424" y="16377"/>
                  </a:cubicBezTo>
                  <a:cubicBezTo>
                    <a:pt x="16705" y="14528"/>
                    <a:pt x="15014" y="12708"/>
                    <a:pt x="13308" y="10873"/>
                  </a:cubicBezTo>
                  <a:cubicBezTo>
                    <a:pt x="13494" y="10665"/>
                    <a:pt x="13612" y="10530"/>
                    <a:pt x="13734" y="10397"/>
                  </a:cubicBezTo>
                  <a:cubicBezTo>
                    <a:pt x="15805" y="8137"/>
                    <a:pt x="18039" y="6000"/>
                    <a:pt x="20413" y="3968"/>
                  </a:cubicBezTo>
                  <a:cubicBezTo>
                    <a:pt x="20703" y="3719"/>
                    <a:pt x="20983" y="3471"/>
                    <a:pt x="21190" y="3153"/>
                  </a:cubicBezTo>
                  <a:cubicBezTo>
                    <a:pt x="21585" y="2544"/>
                    <a:pt x="21600" y="2565"/>
                    <a:pt x="21129" y="2026"/>
                  </a:cubicBezTo>
                  <a:cubicBezTo>
                    <a:pt x="20955" y="1827"/>
                    <a:pt x="20762" y="1776"/>
                    <a:pt x="20487" y="1772"/>
                  </a:cubicBezTo>
                  <a:cubicBezTo>
                    <a:pt x="19961" y="1764"/>
                    <a:pt x="19720" y="1486"/>
                    <a:pt x="19806" y="1064"/>
                  </a:cubicBezTo>
                  <a:cubicBezTo>
                    <a:pt x="19825" y="971"/>
                    <a:pt x="19804" y="847"/>
                    <a:pt x="19743" y="773"/>
                  </a:cubicBezTo>
                  <a:cubicBezTo>
                    <a:pt x="19597" y="599"/>
                    <a:pt x="19434" y="429"/>
                    <a:pt x="19245" y="289"/>
                  </a:cubicBezTo>
                  <a:cubicBezTo>
                    <a:pt x="18978" y="92"/>
                    <a:pt x="18816" y="-4"/>
                    <a:pt x="18655" y="0"/>
                  </a:cubicBez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88BA1875-3E64-4819-A4A7-F1C360A12EF6}"/>
                </a:ext>
              </a:extLst>
            </p:cNvPr>
            <p:cNvSpPr/>
            <p:nvPr/>
          </p:nvSpPr>
          <p:spPr>
            <a:xfrm rot="1979506">
              <a:off x="3004540" y="1257204"/>
              <a:ext cx="2091752" cy="290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51" extrusionOk="0">
                  <a:moveTo>
                    <a:pt x="0" y="19251"/>
                  </a:moveTo>
                  <a:cubicBezTo>
                    <a:pt x="3919" y="4143"/>
                    <a:pt x="8498" y="-2349"/>
                    <a:pt x="13043" y="758"/>
                  </a:cubicBezTo>
                  <a:cubicBezTo>
                    <a:pt x="16072" y="2829"/>
                    <a:pt x="18993" y="9142"/>
                    <a:pt x="21600" y="19251"/>
                  </a:cubicBezTo>
                </a:path>
              </a:pathLst>
            </a:custGeom>
            <a:noFill/>
            <a:ln w="508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F785D58F-960B-4CDB-BD08-558877DD8E3E}"/>
                </a:ext>
              </a:extLst>
            </p:cNvPr>
            <p:cNvSpPr/>
            <p:nvPr/>
          </p:nvSpPr>
          <p:spPr>
            <a:xfrm rot="1979506">
              <a:off x="2881303" y="1006039"/>
              <a:ext cx="2369186" cy="507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2" extrusionOk="0">
                  <a:moveTo>
                    <a:pt x="0" y="21012"/>
                  </a:moveTo>
                  <a:cubicBezTo>
                    <a:pt x="1269" y="14030"/>
                    <a:pt x="2902" y="8518"/>
                    <a:pt x="4768" y="4986"/>
                  </a:cubicBezTo>
                  <a:cubicBezTo>
                    <a:pt x="7440" y="-72"/>
                    <a:pt x="10366" y="-588"/>
                    <a:pt x="13157" y="429"/>
                  </a:cubicBezTo>
                  <a:cubicBezTo>
                    <a:pt x="16186" y="1533"/>
                    <a:pt x="19254" y="4613"/>
                    <a:pt x="21600" y="14130"/>
                  </a:cubicBezTo>
                </a:path>
              </a:pathLst>
            </a:custGeom>
            <a:noFill/>
            <a:ln w="50800" cap="flat">
              <a:solidFill>
                <a:srgbClr val="FF26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10813F7B-3AFC-4297-8630-D7A4EC147AA2}"/>
                </a:ext>
              </a:extLst>
            </p:cNvPr>
            <p:cNvSpPr/>
            <p:nvPr/>
          </p:nvSpPr>
          <p:spPr>
            <a:xfrm flipH="1">
              <a:off x="1517977" y="1506914"/>
              <a:ext cx="1282283" cy="889372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ysDot"/>
              <a:miter lim="400000"/>
              <a:tail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77" name="Cannot protect">
              <a:extLst>
                <a:ext uri="{FF2B5EF4-FFF2-40B4-BE49-F238E27FC236}">
                  <a16:creationId xmlns:a16="http://schemas.microsoft.com/office/drawing/2014/main" id="{518AF677-BDD6-468B-9D0E-CDE012F64D33}"/>
                </a:ext>
              </a:extLst>
            </p:cNvPr>
            <p:cNvSpPr txBox="1"/>
            <p:nvPr/>
          </p:nvSpPr>
          <p:spPr>
            <a:xfrm>
              <a:off x="-226021" y="786393"/>
              <a:ext cx="2632179" cy="420532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547"/>
                <a:t>Cannot protect</a:t>
              </a:r>
            </a:p>
          </p:txBody>
        </p:sp>
      </p:grpSp>
      <p:grpSp>
        <p:nvGrpSpPr>
          <p:cNvPr id="78" name="Group">
            <a:extLst>
              <a:ext uri="{FF2B5EF4-FFF2-40B4-BE49-F238E27FC236}">
                <a16:creationId xmlns:a16="http://schemas.microsoft.com/office/drawing/2014/main" id="{9B78F24E-8DFD-477C-8A50-DCAD5FF89A44}"/>
              </a:ext>
            </a:extLst>
          </p:cNvPr>
          <p:cNvGrpSpPr/>
          <p:nvPr/>
        </p:nvGrpSpPr>
        <p:grpSpPr>
          <a:xfrm>
            <a:off x="6703826" y="2895921"/>
            <a:ext cx="1918356" cy="1734949"/>
            <a:chOff x="475089" y="594825"/>
            <a:chExt cx="2728327" cy="2467482"/>
          </a:xfrm>
        </p:grpSpPr>
        <p:sp>
          <p:nvSpPr>
            <p:cNvPr id="79" name="Line">
              <a:extLst>
                <a:ext uri="{FF2B5EF4-FFF2-40B4-BE49-F238E27FC236}">
                  <a16:creationId xmlns:a16="http://schemas.microsoft.com/office/drawing/2014/main" id="{E8A3D5E8-B632-40D2-986C-DC1703439324}"/>
                </a:ext>
              </a:extLst>
            </p:cNvPr>
            <p:cNvSpPr/>
            <p:nvPr/>
          </p:nvSpPr>
          <p:spPr>
            <a:xfrm rot="8299290">
              <a:off x="475089" y="594825"/>
              <a:ext cx="2728327" cy="2467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570" extrusionOk="0">
                  <a:moveTo>
                    <a:pt x="2103" y="19146"/>
                  </a:moveTo>
                  <a:cubicBezTo>
                    <a:pt x="1419" y="16651"/>
                    <a:pt x="835" y="14188"/>
                    <a:pt x="338" y="11735"/>
                  </a:cubicBezTo>
                  <a:cubicBezTo>
                    <a:pt x="92" y="10515"/>
                    <a:pt x="-149" y="9244"/>
                    <a:pt x="113" y="7969"/>
                  </a:cubicBezTo>
                  <a:cubicBezTo>
                    <a:pt x="677" y="5229"/>
                    <a:pt x="3121" y="3785"/>
                    <a:pt x="5101" y="2168"/>
                  </a:cubicBezTo>
                  <a:cubicBezTo>
                    <a:pt x="5825" y="1577"/>
                    <a:pt x="6532" y="923"/>
                    <a:pt x="7350" y="510"/>
                  </a:cubicBezTo>
                  <a:cubicBezTo>
                    <a:pt x="8095" y="134"/>
                    <a:pt x="8900" y="-30"/>
                    <a:pt x="9745" y="5"/>
                  </a:cubicBezTo>
                  <a:cubicBezTo>
                    <a:pt x="12349" y="111"/>
                    <a:pt x="14421" y="2090"/>
                    <a:pt x="16349" y="3930"/>
                  </a:cubicBezTo>
                  <a:cubicBezTo>
                    <a:pt x="17075" y="4624"/>
                    <a:pt x="17813" y="5318"/>
                    <a:pt x="18518" y="6037"/>
                  </a:cubicBezTo>
                  <a:cubicBezTo>
                    <a:pt x="19455" y="6992"/>
                    <a:pt x="20346" y="8009"/>
                    <a:pt x="20893" y="9324"/>
                  </a:cubicBezTo>
                  <a:cubicBezTo>
                    <a:pt x="21300" y="10302"/>
                    <a:pt x="21451" y="11378"/>
                    <a:pt x="21247" y="12432"/>
                  </a:cubicBezTo>
                  <a:cubicBezTo>
                    <a:pt x="21034" y="13528"/>
                    <a:pt x="20448" y="14501"/>
                    <a:pt x="19913" y="15486"/>
                  </a:cubicBezTo>
                  <a:cubicBezTo>
                    <a:pt x="18795" y="17543"/>
                    <a:pt x="17904" y="19707"/>
                    <a:pt x="16484" y="21570"/>
                  </a:cubicBezTo>
                </a:path>
              </a:pathLst>
            </a:custGeom>
            <a:noFill/>
            <a:ln w="38100" cap="flat">
              <a:solidFill>
                <a:schemeClr val="accent3"/>
              </a:solidFill>
              <a:prstDash val="sysDot"/>
              <a:miter lim="400000"/>
              <a:tail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80" name="can’t use it!">
              <a:extLst>
                <a:ext uri="{FF2B5EF4-FFF2-40B4-BE49-F238E27FC236}">
                  <a16:creationId xmlns:a16="http://schemas.microsoft.com/office/drawing/2014/main" id="{4A278166-0E24-48C1-B35D-D16AFBA09A43}"/>
                </a:ext>
              </a:extLst>
            </p:cNvPr>
            <p:cNvSpPr txBox="1"/>
            <p:nvPr/>
          </p:nvSpPr>
          <p:spPr>
            <a:xfrm>
              <a:off x="836658" y="2148113"/>
              <a:ext cx="1957907" cy="4565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230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rPr sz="1617" dirty="0"/>
                <a:t>can’t use it!</a:t>
              </a:r>
            </a:p>
          </p:txBody>
        </p:sp>
      </p:grpSp>
      <p:grpSp>
        <p:nvGrpSpPr>
          <p:cNvPr id="82" name="Group">
            <a:extLst>
              <a:ext uri="{FF2B5EF4-FFF2-40B4-BE49-F238E27FC236}">
                <a16:creationId xmlns:a16="http://schemas.microsoft.com/office/drawing/2014/main" id="{81AE32A3-9461-4585-88AC-0E8E6F23A4A7}"/>
              </a:ext>
            </a:extLst>
          </p:cNvPr>
          <p:cNvGrpSpPr/>
          <p:nvPr/>
        </p:nvGrpSpPr>
        <p:grpSpPr>
          <a:xfrm>
            <a:off x="7189299" y="827938"/>
            <a:ext cx="1685865" cy="734963"/>
            <a:chOff x="-327026" y="-5494"/>
            <a:chExt cx="2397673" cy="1045278"/>
          </a:xfrm>
        </p:grpSpPr>
        <p:sp>
          <p:nvSpPr>
            <p:cNvPr id="83" name="Line">
              <a:extLst>
                <a:ext uri="{FF2B5EF4-FFF2-40B4-BE49-F238E27FC236}">
                  <a16:creationId xmlns:a16="http://schemas.microsoft.com/office/drawing/2014/main" id="{E41D923C-989B-4CB6-880B-37120A0D0FD9}"/>
                </a:ext>
              </a:extLst>
            </p:cNvPr>
            <p:cNvSpPr/>
            <p:nvPr/>
          </p:nvSpPr>
          <p:spPr>
            <a:xfrm>
              <a:off x="1296179" y="199644"/>
              <a:ext cx="774468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ysDot"/>
              <a:miter lim="400000"/>
              <a:tail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84" name="Initial Path">
              <a:extLst>
                <a:ext uri="{FF2B5EF4-FFF2-40B4-BE49-F238E27FC236}">
                  <a16:creationId xmlns:a16="http://schemas.microsoft.com/office/drawing/2014/main" id="{A74B96A3-1A97-4CF2-A290-D979B085B68E}"/>
                </a:ext>
              </a:extLst>
            </p:cNvPr>
            <p:cNvSpPr txBox="1"/>
            <p:nvPr/>
          </p:nvSpPr>
          <p:spPr>
            <a:xfrm>
              <a:off x="0" y="-5494"/>
              <a:ext cx="1301780" cy="4102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000" b="0">
                  <a:solidFill>
                    <a:schemeClr val="accent1"/>
                  </a:solidFill>
                </a:defRPr>
              </a:lvl1pPr>
            </a:lstStyle>
            <a:p>
              <a:r>
                <a:rPr sz="1406"/>
                <a:t>Initial Path</a:t>
              </a:r>
            </a:p>
          </p:txBody>
        </p:sp>
        <p:sp>
          <p:nvSpPr>
            <p:cNvPr id="85" name="Line">
              <a:extLst>
                <a:ext uri="{FF2B5EF4-FFF2-40B4-BE49-F238E27FC236}">
                  <a16:creationId xmlns:a16="http://schemas.microsoft.com/office/drawing/2014/main" id="{F0EC7E81-0513-40E5-8586-F1F041B82B7B}"/>
                </a:ext>
              </a:extLst>
            </p:cNvPr>
            <p:cNvSpPr/>
            <p:nvPr/>
          </p:nvSpPr>
          <p:spPr>
            <a:xfrm>
              <a:off x="1296179" y="529844"/>
              <a:ext cx="774468" cy="1"/>
            </a:xfrm>
            <a:prstGeom prst="line">
              <a:avLst/>
            </a:prstGeom>
            <a:noFill/>
            <a:ln w="50800" cap="flat">
              <a:solidFill>
                <a:schemeClr val="accent3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86" name="LFAFRR">
              <a:extLst>
                <a:ext uri="{FF2B5EF4-FFF2-40B4-BE49-F238E27FC236}">
                  <a16:creationId xmlns:a16="http://schemas.microsoft.com/office/drawing/2014/main" id="{D734033E-C00F-41F6-9204-1D96731C1343}"/>
                </a:ext>
              </a:extLst>
            </p:cNvPr>
            <p:cNvSpPr txBox="1"/>
            <p:nvPr/>
          </p:nvSpPr>
          <p:spPr>
            <a:xfrm>
              <a:off x="203199" y="324707"/>
              <a:ext cx="1101156" cy="4102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000"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rPr sz="1406"/>
                <a:t>LFAFRR</a:t>
              </a:r>
            </a:p>
          </p:txBody>
        </p:sp>
        <p:sp>
          <p:nvSpPr>
            <p:cNvPr id="87" name="Line">
              <a:extLst>
                <a:ext uri="{FF2B5EF4-FFF2-40B4-BE49-F238E27FC236}">
                  <a16:creationId xmlns:a16="http://schemas.microsoft.com/office/drawing/2014/main" id="{53BC5E6C-1F69-4179-9116-44A3644687DB}"/>
                </a:ext>
              </a:extLst>
            </p:cNvPr>
            <p:cNvSpPr/>
            <p:nvPr/>
          </p:nvSpPr>
          <p:spPr>
            <a:xfrm>
              <a:off x="1296179" y="834644"/>
              <a:ext cx="774468" cy="1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88" name="non-LFAFRR">
              <a:extLst>
                <a:ext uri="{FF2B5EF4-FFF2-40B4-BE49-F238E27FC236}">
                  <a16:creationId xmlns:a16="http://schemas.microsoft.com/office/drawing/2014/main" id="{41110B03-E5E6-406B-92C7-5A4B0DD02E32}"/>
                </a:ext>
              </a:extLst>
            </p:cNvPr>
            <p:cNvSpPr txBox="1"/>
            <p:nvPr/>
          </p:nvSpPr>
          <p:spPr>
            <a:xfrm>
              <a:off x="-327026" y="629506"/>
              <a:ext cx="1616397" cy="4102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000"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rPr sz="1406" dirty="0"/>
                <a:t>non-LFAFRR</a:t>
              </a:r>
            </a:p>
          </p:txBody>
        </p:sp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6C918BE4-312C-401E-8771-896BA4C92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510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R</a:t>
            </a:r>
            <a:r>
              <a:rPr lang="en-AT" dirty="0"/>
              <a:t>e</a:t>
            </a:r>
            <a:r>
              <a:rPr lang="de-DE" dirty="0"/>
              <a:t>m</a:t>
            </a:r>
            <a:r>
              <a:rPr lang="en-AT" dirty="0"/>
              <a:t>a</a:t>
            </a:r>
            <a:r>
              <a:rPr lang="de-DE" dirty="0"/>
              <a:t>r</a:t>
            </a:r>
            <a:r>
              <a:rPr lang="en-AT" dirty="0"/>
              <a:t>k: T</a:t>
            </a:r>
            <a:r>
              <a:rPr lang="de-DE" dirty="0"/>
              <a:t>r</a:t>
            </a:r>
            <a:r>
              <a:rPr lang="en-AT" dirty="0"/>
              <a:t>a</a:t>
            </a:r>
            <a:r>
              <a:rPr lang="de-DE" dirty="0"/>
              <a:t>d</a:t>
            </a:r>
            <a:r>
              <a:rPr lang="en-AT" dirty="0"/>
              <a:t>i</a:t>
            </a:r>
            <a:r>
              <a:rPr lang="de-DE" dirty="0"/>
              <a:t>t</a:t>
            </a:r>
            <a:r>
              <a:rPr lang="en-AT" dirty="0"/>
              <a:t>i</a:t>
            </a:r>
            <a:r>
              <a:rPr lang="de-DE" dirty="0"/>
              <a:t>o</a:t>
            </a:r>
            <a:r>
              <a:rPr lang="en-AT" dirty="0"/>
              <a:t>n</a:t>
            </a:r>
            <a:r>
              <a:rPr lang="de-DE" dirty="0"/>
              <a:t>a</a:t>
            </a:r>
            <a:r>
              <a:rPr lang="en-AT" dirty="0"/>
              <a:t>l Approach LFA</a:t>
            </a:r>
            <a:endParaRPr lang="de-DE" dirty="0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36247BCD-3B7D-4BF4-853D-6C772AB3C73F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17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75103"/>
      </p:ext>
    </p:extLst>
  </p:cSld>
  <p:clrMapOvr>
    <a:masterClrMapping/>
  </p:clrMapOvr>
  <p:transition spd="slow">
    <p:cut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401333" y="894278"/>
            <a:ext cx="5040560" cy="381642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sz="1700" dirty="0">
              <a:latin typeface="+mj-lt"/>
            </a:endParaRPr>
          </a:p>
          <a:p>
            <a:r>
              <a:rPr lang="en-AT" sz="1800" dirty="0">
                <a:latin typeface="+mj-lt"/>
              </a:rPr>
              <a:t>T</a:t>
            </a:r>
            <a:r>
              <a:rPr lang="de-DE" sz="1800" dirty="0">
                <a:latin typeface="+mj-lt"/>
              </a:rPr>
              <a:t>r</a:t>
            </a:r>
            <a:r>
              <a:rPr lang="en-AT" sz="1800" dirty="0">
                <a:latin typeface="+mj-lt"/>
              </a:rPr>
              <a:t>a</a:t>
            </a:r>
            <a:r>
              <a:rPr lang="de-DE" sz="1800" dirty="0">
                <a:latin typeface="+mj-lt"/>
              </a:rPr>
              <a:t>d</a:t>
            </a:r>
            <a:r>
              <a:rPr lang="en-AT" sz="1800" dirty="0">
                <a:latin typeface="+mj-lt"/>
              </a:rPr>
              <a:t>i</a:t>
            </a:r>
            <a:r>
              <a:rPr lang="de-DE" sz="1800" dirty="0">
                <a:latin typeface="+mj-lt"/>
              </a:rPr>
              <a:t>t</a:t>
            </a:r>
            <a:r>
              <a:rPr lang="en-AT" sz="1800" dirty="0">
                <a:latin typeface="+mj-lt"/>
              </a:rPr>
              <a:t>i</a:t>
            </a:r>
            <a:r>
              <a:rPr lang="de-DE" sz="1800" dirty="0">
                <a:latin typeface="+mj-lt"/>
              </a:rPr>
              <a:t>o</a:t>
            </a:r>
            <a:r>
              <a:rPr lang="en-AT" sz="1800" dirty="0">
                <a:latin typeface="+mj-lt"/>
              </a:rPr>
              <a:t>n</a:t>
            </a:r>
            <a:r>
              <a:rPr lang="de-DE" sz="1800" dirty="0">
                <a:latin typeface="+mj-lt"/>
              </a:rPr>
              <a:t>a</a:t>
            </a:r>
            <a:r>
              <a:rPr lang="en-AT" sz="1800" dirty="0">
                <a:latin typeface="+mj-lt"/>
              </a:rPr>
              <a:t>l</a:t>
            </a:r>
            <a:r>
              <a:rPr lang="de-DE" sz="1800" dirty="0">
                <a:latin typeface="+mj-lt"/>
              </a:rPr>
              <a:t>l</a:t>
            </a:r>
            <a:r>
              <a:rPr lang="en-AT" sz="1800" dirty="0">
                <a:latin typeface="+mj-lt"/>
              </a:rPr>
              <a:t>y: </a:t>
            </a:r>
            <a:r>
              <a:rPr lang="de-DE" sz="1800" dirty="0">
                <a:latin typeface="+mj-lt"/>
              </a:rPr>
              <a:t>f</a:t>
            </a:r>
            <a:r>
              <a:rPr lang="en-AT" sz="1800" dirty="0">
                <a:latin typeface="+mj-lt"/>
              </a:rPr>
              <a:t>o</a:t>
            </a:r>
            <a:r>
              <a:rPr lang="de-DE" sz="1800" dirty="0">
                <a:latin typeface="+mj-lt"/>
              </a:rPr>
              <a:t>r</a:t>
            </a:r>
            <a:r>
              <a:rPr lang="en-AT" sz="1800" dirty="0">
                <a:latin typeface="+mj-lt"/>
              </a:rPr>
              <a:t>w</a:t>
            </a:r>
            <a:r>
              <a:rPr lang="de-DE" sz="1800" dirty="0">
                <a:latin typeface="+mj-lt"/>
              </a:rPr>
              <a:t>a</a:t>
            </a:r>
            <a:r>
              <a:rPr lang="en-AT" sz="1800" dirty="0">
                <a:latin typeface="+mj-lt"/>
              </a:rPr>
              <a:t>r</a:t>
            </a:r>
            <a:r>
              <a:rPr lang="de-DE" sz="1800" dirty="0">
                <a:latin typeface="+mj-lt"/>
              </a:rPr>
              <a:t>d</a:t>
            </a:r>
            <a:r>
              <a:rPr lang="en-AT" sz="1800" dirty="0">
                <a:latin typeface="+mj-lt"/>
              </a:rPr>
              <a:t>i</a:t>
            </a:r>
            <a:r>
              <a:rPr lang="de-DE" sz="1800" dirty="0">
                <a:latin typeface="+mj-lt"/>
              </a:rPr>
              <a:t>n</a:t>
            </a:r>
            <a:r>
              <a:rPr lang="en-AT" sz="1800" dirty="0">
                <a:latin typeface="+mj-lt"/>
              </a:rPr>
              <a:t>g </a:t>
            </a:r>
            <a:r>
              <a:rPr lang="de-DE" sz="1800" dirty="0">
                <a:latin typeface="+mj-lt"/>
              </a:rPr>
              <a:t>a</a:t>
            </a:r>
            <a:r>
              <a:rPr lang="en-AT" sz="1800" dirty="0">
                <a:latin typeface="+mj-lt"/>
              </a:rPr>
              <a:t>l</a:t>
            </a:r>
            <a:r>
              <a:rPr lang="de-DE" sz="1800" dirty="0">
                <a:latin typeface="+mj-lt"/>
              </a:rPr>
              <a:t>o</a:t>
            </a:r>
            <a:r>
              <a:rPr lang="en-AT" sz="1800" dirty="0">
                <a:latin typeface="+mj-lt"/>
              </a:rPr>
              <a:t>n</a:t>
            </a:r>
            <a:r>
              <a:rPr lang="de-DE" sz="1800" dirty="0">
                <a:latin typeface="+mj-lt"/>
              </a:rPr>
              <a:t>g</a:t>
            </a:r>
            <a:r>
              <a:rPr lang="en-AT" sz="1800" dirty="0">
                <a:latin typeface="+mj-lt"/>
              </a:rPr>
              <a:t> 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s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h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o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s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p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a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h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s</a:t>
            </a:r>
            <a:endParaRPr lang="en-AT" sz="1800" b="1" dirty="0">
              <a:solidFill>
                <a:srgbClr val="3366FF"/>
              </a:solidFill>
              <a:cs typeface="Calibri" panose="020F0502020204030204" pitchFamily="34" charset="0"/>
            </a:endParaRPr>
          </a:p>
          <a:p>
            <a:endParaRPr lang="en-US" sz="1800" dirty="0">
              <a:latin typeface="+mj-lt"/>
            </a:endParaRPr>
          </a:p>
          <a:p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L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o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o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p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-Fr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e A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l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n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a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i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v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e (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L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F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A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):</a:t>
            </a:r>
            <a:r>
              <a:rPr lang="en-US" sz="1800" dirty="0">
                <a:latin typeface="+mj-lt"/>
              </a:rPr>
              <a:t> </a:t>
            </a:r>
            <a:r>
              <a:rPr lang="en-AT" sz="1800" dirty="0">
                <a:latin typeface="+mj-lt"/>
              </a:rPr>
              <a:t>f</a:t>
            </a:r>
            <a:r>
              <a:rPr lang="de-DE" sz="1800" dirty="0">
                <a:latin typeface="+mj-lt"/>
              </a:rPr>
              <a:t>a</a:t>
            </a:r>
            <a:r>
              <a:rPr lang="en-AT" sz="1800" dirty="0">
                <a:latin typeface="+mj-lt"/>
              </a:rPr>
              <a:t>i</a:t>
            </a:r>
            <a:r>
              <a:rPr lang="de-DE" sz="1800" dirty="0">
                <a:latin typeface="+mj-lt"/>
              </a:rPr>
              <a:t>l</a:t>
            </a:r>
            <a:r>
              <a:rPr lang="en-AT" sz="1800" dirty="0">
                <a:latin typeface="+mj-lt"/>
              </a:rPr>
              <a:t>o</a:t>
            </a:r>
            <a:r>
              <a:rPr lang="de-DE" sz="1800" dirty="0">
                <a:latin typeface="+mj-lt"/>
              </a:rPr>
              <a:t>v</a:t>
            </a:r>
            <a:r>
              <a:rPr lang="en-AT" sz="1800" dirty="0">
                <a:latin typeface="+mj-lt"/>
              </a:rPr>
              <a:t>e</a:t>
            </a:r>
            <a:r>
              <a:rPr lang="de-DE" sz="1800" dirty="0">
                <a:latin typeface="+mj-lt"/>
              </a:rPr>
              <a:t>r</a:t>
            </a:r>
            <a:r>
              <a:rPr lang="en-AT" sz="1800" dirty="0">
                <a:latin typeface="+mj-lt"/>
              </a:rPr>
              <a:t> </a:t>
            </a:r>
            <a:r>
              <a:rPr lang="de-DE" sz="1800" dirty="0">
                <a:latin typeface="+mj-lt"/>
              </a:rPr>
              <a:t>t</a:t>
            </a:r>
            <a:r>
              <a:rPr lang="en-AT" sz="1800" dirty="0">
                <a:latin typeface="+mj-lt"/>
              </a:rPr>
              <a:t>o </a:t>
            </a:r>
            <a:r>
              <a:rPr lang="de-DE" sz="1800" dirty="0">
                <a:latin typeface="+mj-lt"/>
              </a:rPr>
              <a:t>a</a:t>
            </a:r>
            <a:r>
              <a:rPr lang="en-AT" sz="1800" dirty="0">
                <a:latin typeface="+mj-lt"/>
              </a:rPr>
              <a:t>l</a:t>
            </a:r>
            <a:r>
              <a:rPr lang="de-DE" sz="1800" dirty="0">
                <a:latin typeface="+mj-lt"/>
              </a:rPr>
              <a:t>t</a:t>
            </a:r>
            <a:r>
              <a:rPr lang="en-AT" sz="1800" dirty="0">
                <a:latin typeface="+mj-lt"/>
              </a:rPr>
              <a:t>e</a:t>
            </a:r>
            <a:r>
              <a:rPr lang="de-DE" sz="1800" dirty="0">
                <a:latin typeface="+mj-lt"/>
              </a:rPr>
              <a:t>r</a:t>
            </a:r>
            <a:r>
              <a:rPr lang="en-AT" sz="1800" dirty="0">
                <a:latin typeface="+mj-lt"/>
              </a:rPr>
              <a:t>n</a:t>
            </a:r>
            <a:r>
              <a:rPr lang="de-DE" sz="1800" dirty="0">
                <a:latin typeface="+mj-lt"/>
              </a:rPr>
              <a:t>a</a:t>
            </a:r>
            <a:r>
              <a:rPr lang="en-AT" sz="1800" dirty="0">
                <a:latin typeface="+mj-lt"/>
              </a:rPr>
              <a:t>t</a:t>
            </a:r>
            <a:r>
              <a:rPr lang="de-DE" sz="1800" dirty="0">
                <a:latin typeface="+mj-lt"/>
              </a:rPr>
              <a:t>i</a:t>
            </a:r>
            <a:r>
              <a:rPr lang="en-AT" sz="1800" dirty="0">
                <a:latin typeface="+mj-lt"/>
              </a:rPr>
              <a:t>v</a:t>
            </a:r>
            <a:r>
              <a:rPr lang="de-DE" sz="1800" dirty="0">
                <a:latin typeface="+mj-lt"/>
              </a:rPr>
              <a:t>e</a:t>
            </a:r>
            <a:r>
              <a:rPr lang="en-AT" sz="1800" dirty="0">
                <a:latin typeface="+mj-lt"/>
              </a:rPr>
              <a:t> </a:t>
            </a:r>
            <a:r>
              <a:rPr lang="de-DE" sz="1800" dirty="0">
                <a:latin typeface="+mj-lt"/>
              </a:rPr>
              <a:t>n</a:t>
            </a:r>
            <a:r>
              <a:rPr lang="en-AT" sz="1800" dirty="0" err="1">
                <a:latin typeface="+mj-lt"/>
              </a:rPr>
              <a:t>eighbor</a:t>
            </a:r>
            <a:r>
              <a:rPr lang="en-AT" sz="1800" dirty="0">
                <a:latin typeface="+mj-lt"/>
              </a:rPr>
              <a:t>, from there shortest path</a:t>
            </a:r>
          </a:p>
          <a:p>
            <a:endParaRPr lang="en-AT" sz="1800" dirty="0">
              <a:latin typeface="+mj-lt"/>
            </a:endParaRPr>
          </a:p>
          <a:p>
            <a:pPr marL="0" indent="0">
              <a:buNone/>
            </a:pPr>
            <a:r>
              <a:rPr lang="en-AT" sz="1800" b="1" dirty="0">
                <a:latin typeface="+mj-lt"/>
              </a:rPr>
              <a:t>Example 2:</a:t>
            </a:r>
          </a:p>
          <a:p>
            <a:r>
              <a:rPr lang="en-US" sz="1800" dirty="0">
                <a:latin typeface="+mj-lt"/>
              </a:rPr>
              <a:t>If (</a:t>
            </a:r>
            <a:r>
              <a:rPr lang="en-AT" sz="1800" i="1" dirty="0">
                <a:latin typeface="+mj-lt"/>
              </a:rPr>
              <a:t>s</a:t>
            </a:r>
            <a:r>
              <a:rPr lang="en-US" sz="1800" dirty="0">
                <a:latin typeface="+mj-lt"/>
              </a:rPr>
              <a:t>,</a:t>
            </a:r>
            <a:r>
              <a:rPr lang="en-AT" sz="1800" i="1" dirty="0">
                <a:latin typeface="+mj-lt"/>
              </a:rPr>
              <a:t>t</a:t>
            </a:r>
            <a:r>
              <a:rPr lang="en-US" sz="1800" dirty="0">
                <a:latin typeface="+mj-lt"/>
              </a:rPr>
              <a:t>) fails, </a:t>
            </a:r>
            <a:r>
              <a:rPr lang="en-AT" sz="1800" i="1" dirty="0">
                <a:latin typeface="+mj-lt"/>
              </a:rPr>
              <a:t>s</a:t>
            </a:r>
            <a:r>
              <a:rPr lang="en-US" sz="1800" dirty="0">
                <a:latin typeface="+mj-lt"/>
              </a:rPr>
              <a:t> can only try to failover to</a:t>
            </a:r>
            <a:r>
              <a:rPr lang="en-US" sz="1800" i="1" dirty="0">
                <a:latin typeface="+mj-lt"/>
              </a:rPr>
              <a:t> </a:t>
            </a:r>
            <a:r>
              <a:rPr lang="en-AT" sz="1800" i="1" dirty="0">
                <a:latin typeface="+mj-lt"/>
              </a:rPr>
              <a:t>v</a:t>
            </a:r>
            <a:endParaRPr lang="en-US" sz="1800" i="1" dirty="0">
              <a:latin typeface="+mj-lt"/>
            </a:endParaRPr>
          </a:p>
          <a:p>
            <a:r>
              <a:rPr lang="en-US" sz="1800" dirty="0">
                <a:latin typeface="+mj-lt"/>
              </a:rPr>
              <a:t>However, when </a:t>
            </a:r>
            <a:r>
              <a:rPr lang="en-AT" sz="1800" i="1" dirty="0">
                <a:latin typeface="+mj-lt"/>
              </a:rPr>
              <a:t>v</a:t>
            </a:r>
            <a:r>
              <a:rPr lang="en-US" sz="1800" dirty="0">
                <a:latin typeface="+mj-lt"/>
              </a:rPr>
              <a:t>‘s shortest route to </a:t>
            </a:r>
            <a:r>
              <a:rPr lang="en-AT" sz="1800" i="1" dirty="0">
                <a:latin typeface="+mj-lt"/>
              </a:rPr>
              <a:t>t</a:t>
            </a:r>
            <a:r>
              <a:rPr lang="en-US" sz="1800" dirty="0">
                <a:latin typeface="+mj-lt"/>
              </a:rPr>
              <a:t> goes along </a:t>
            </a:r>
            <a:r>
              <a:rPr lang="en-AT" sz="1800" i="1" dirty="0">
                <a:latin typeface="+mj-lt"/>
              </a:rPr>
              <a:t>s</a:t>
            </a:r>
            <a:r>
              <a:rPr lang="en-US" sz="1800" dirty="0">
                <a:latin typeface="+mj-lt"/>
              </a:rPr>
              <a:t> again:  loop</a:t>
            </a:r>
          </a:p>
          <a:p>
            <a:r>
              <a:rPr lang="en-US" sz="1800" i="1" dirty="0">
                <a:solidFill>
                  <a:srgbClr val="C00000"/>
                </a:solidFill>
                <a:latin typeface="+mj-lt"/>
              </a:rPr>
              <a:t>DOES NOT</a:t>
            </a:r>
            <a:r>
              <a:rPr lang="en-AT" sz="1800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1800" i="1" dirty="0">
                <a:solidFill>
                  <a:srgbClr val="C00000"/>
                </a:solidFill>
                <a:latin typeface="+mj-lt"/>
              </a:rPr>
              <a:t>W</a:t>
            </a:r>
            <a:r>
              <a:rPr lang="en-AT" sz="1800" i="1" dirty="0">
                <a:solidFill>
                  <a:srgbClr val="C00000"/>
                </a:solidFill>
                <a:latin typeface="+mj-lt"/>
              </a:rPr>
              <a:t>O</a:t>
            </a:r>
            <a:r>
              <a:rPr lang="de-DE" sz="1800" i="1" dirty="0">
                <a:solidFill>
                  <a:srgbClr val="C00000"/>
                </a:solidFill>
                <a:latin typeface="+mj-lt"/>
              </a:rPr>
              <a:t>R</a:t>
            </a:r>
            <a:r>
              <a:rPr lang="en-AT" sz="1800" i="1" dirty="0">
                <a:solidFill>
                  <a:srgbClr val="C00000"/>
                </a:solidFill>
                <a:latin typeface="+mj-lt"/>
              </a:rPr>
              <a:t>K</a:t>
            </a:r>
            <a:r>
              <a:rPr lang="en-US" sz="1800" dirty="0">
                <a:latin typeface="+mj-lt"/>
              </a:rPr>
              <a:t>: Cannot protect (</a:t>
            </a:r>
            <a:r>
              <a:rPr lang="en-AT" sz="1800" i="1" dirty="0">
                <a:latin typeface="+mj-lt"/>
              </a:rPr>
              <a:t>s</a:t>
            </a:r>
            <a:r>
              <a:rPr lang="en-US" sz="1800" dirty="0">
                <a:latin typeface="+mj-lt"/>
              </a:rPr>
              <a:t>,</a:t>
            </a:r>
            <a:r>
              <a:rPr lang="en-AT" sz="1800" i="1" dirty="0">
                <a:latin typeface="+mj-lt"/>
              </a:rPr>
              <a:t>t</a:t>
            </a:r>
            <a:r>
              <a:rPr lang="en-US" sz="1800" dirty="0">
                <a:latin typeface="+mj-lt"/>
              </a:rPr>
              <a:t>)</a:t>
            </a:r>
          </a:p>
          <a:p>
            <a:endParaRPr lang="de-DE" sz="1800" dirty="0">
              <a:latin typeface="+mj-lt"/>
            </a:endParaRP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693AAB31-6DF1-4CDD-B162-B38947C4864B}"/>
              </a:ext>
            </a:extLst>
          </p:cNvPr>
          <p:cNvSpPr txBox="1">
            <a:spLocks/>
          </p:cNvSpPr>
          <p:nvPr/>
        </p:nvSpPr>
        <p:spPr>
          <a:xfrm>
            <a:off x="5256736" y="1377084"/>
            <a:ext cx="1918285" cy="54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T" sz="1800" b="1" dirty="0">
                <a:latin typeface="+mj-lt"/>
              </a:rPr>
              <a:t>Example 2:</a:t>
            </a:r>
          </a:p>
        </p:txBody>
      </p:sp>
      <p:grpSp>
        <p:nvGrpSpPr>
          <p:cNvPr id="54" name="Group">
            <a:extLst>
              <a:ext uri="{FF2B5EF4-FFF2-40B4-BE49-F238E27FC236}">
                <a16:creationId xmlns:a16="http://schemas.microsoft.com/office/drawing/2014/main" id="{D5512739-B97F-45E6-896F-09B2CB8FC113}"/>
              </a:ext>
            </a:extLst>
          </p:cNvPr>
          <p:cNvGrpSpPr/>
          <p:nvPr/>
        </p:nvGrpSpPr>
        <p:grpSpPr>
          <a:xfrm>
            <a:off x="7189299" y="827938"/>
            <a:ext cx="1685865" cy="734963"/>
            <a:chOff x="-327026" y="-5494"/>
            <a:chExt cx="2397673" cy="1045278"/>
          </a:xfrm>
        </p:grpSpPr>
        <p:sp>
          <p:nvSpPr>
            <p:cNvPr id="55" name="Line">
              <a:extLst>
                <a:ext uri="{FF2B5EF4-FFF2-40B4-BE49-F238E27FC236}">
                  <a16:creationId xmlns:a16="http://schemas.microsoft.com/office/drawing/2014/main" id="{F77FCC88-500B-4EB3-94E6-02EA44E27375}"/>
                </a:ext>
              </a:extLst>
            </p:cNvPr>
            <p:cNvSpPr/>
            <p:nvPr/>
          </p:nvSpPr>
          <p:spPr>
            <a:xfrm>
              <a:off x="1296179" y="199644"/>
              <a:ext cx="774468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ysDot"/>
              <a:miter lim="400000"/>
              <a:tail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56" name="Initial Path">
              <a:extLst>
                <a:ext uri="{FF2B5EF4-FFF2-40B4-BE49-F238E27FC236}">
                  <a16:creationId xmlns:a16="http://schemas.microsoft.com/office/drawing/2014/main" id="{B5B8A4C6-5762-437B-8410-4F9D7A2A94F7}"/>
                </a:ext>
              </a:extLst>
            </p:cNvPr>
            <p:cNvSpPr txBox="1"/>
            <p:nvPr/>
          </p:nvSpPr>
          <p:spPr>
            <a:xfrm>
              <a:off x="0" y="-5494"/>
              <a:ext cx="1301780" cy="4102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000" b="0">
                  <a:solidFill>
                    <a:schemeClr val="accent1"/>
                  </a:solidFill>
                </a:defRPr>
              </a:lvl1pPr>
            </a:lstStyle>
            <a:p>
              <a:r>
                <a:rPr sz="1406"/>
                <a:t>Initial Path</a:t>
              </a:r>
            </a:p>
          </p:txBody>
        </p:sp>
        <p:sp>
          <p:nvSpPr>
            <p:cNvPr id="57" name="Line">
              <a:extLst>
                <a:ext uri="{FF2B5EF4-FFF2-40B4-BE49-F238E27FC236}">
                  <a16:creationId xmlns:a16="http://schemas.microsoft.com/office/drawing/2014/main" id="{8952A4B5-CE13-46C1-A8F8-F19325B5E55D}"/>
                </a:ext>
              </a:extLst>
            </p:cNvPr>
            <p:cNvSpPr/>
            <p:nvPr/>
          </p:nvSpPr>
          <p:spPr>
            <a:xfrm>
              <a:off x="1296179" y="529844"/>
              <a:ext cx="774468" cy="1"/>
            </a:xfrm>
            <a:prstGeom prst="line">
              <a:avLst/>
            </a:prstGeom>
            <a:noFill/>
            <a:ln w="50800" cap="flat">
              <a:solidFill>
                <a:schemeClr val="accent3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58" name="LFAFRR">
              <a:extLst>
                <a:ext uri="{FF2B5EF4-FFF2-40B4-BE49-F238E27FC236}">
                  <a16:creationId xmlns:a16="http://schemas.microsoft.com/office/drawing/2014/main" id="{6389F723-9CB5-4CEE-B294-21D58F990CF0}"/>
                </a:ext>
              </a:extLst>
            </p:cNvPr>
            <p:cNvSpPr txBox="1"/>
            <p:nvPr/>
          </p:nvSpPr>
          <p:spPr>
            <a:xfrm>
              <a:off x="203199" y="324707"/>
              <a:ext cx="1101156" cy="4102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000"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rPr sz="1406"/>
                <a:t>LFAFRR</a:t>
              </a:r>
            </a:p>
          </p:txBody>
        </p:sp>
        <p:sp>
          <p:nvSpPr>
            <p:cNvPr id="60" name="Line">
              <a:extLst>
                <a:ext uri="{FF2B5EF4-FFF2-40B4-BE49-F238E27FC236}">
                  <a16:creationId xmlns:a16="http://schemas.microsoft.com/office/drawing/2014/main" id="{01862B97-E90D-406A-8479-4A6EA0D8F7E3}"/>
                </a:ext>
              </a:extLst>
            </p:cNvPr>
            <p:cNvSpPr/>
            <p:nvPr/>
          </p:nvSpPr>
          <p:spPr>
            <a:xfrm>
              <a:off x="1296179" y="834644"/>
              <a:ext cx="774468" cy="1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61" name="non-LFAFRR">
              <a:extLst>
                <a:ext uri="{FF2B5EF4-FFF2-40B4-BE49-F238E27FC236}">
                  <a16:creationId xmlns:a16="http://schemas.microsoft.com/office/drawing/2014/main" id="{52D07E9B-F0FD-44CA-875A-98CD1979808C}"/>
                </a:ext>
              </a:extLst>
            </p:cNvPr>
            <p:cNvSpPr txBox="1"/>
            <p:nvPr/>
          </p:nvSpPr>
          <p:spPr>
            <a:xfrm>
              <a:off x="-327026" y="629506"/>
              <a:ext cx="1616397" cy="4102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000"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rPr sz="1406" dirty="0"/>
                <a:t>non-LFAFRR</a:t>
              </a:r>
            </a:p>
          </p:txBody>
        </p:sp>
      </p:grpSp>
      <p:grpSp>
        <p:nvGrpSpPr>
          <p:cNvPr id="62" name="Group">
            <a:extLst>
              <a:ext uri="{FF2B5EF4-FFF2-40B4-BE49-F238E27FC236}">
                <a16:creationId xmlns:a16="http://schemas.microsoft.com/office/drawing/2014/main" id="{B7FC427B-3F86-4482-8A76-9EDE5065916F}"/>
              </a:ext>
            </a:extLst>
          </p:cNvPr>
          <p:cNvGrpSpPr/>
          <p:nvPr/>
        </p:nvGrpSpPr>
        <p:grpSpPr>
          <a:xfrm>
            <a:off x="5441893" y="1661300"/>
            <a:ext cx="3813538" cy="2953690"/>
            <a:chOff x="-226020" y="401934"/>
            <a:chExt cx="5423696" cy="4200802"/>
          </a:xfrm>
        </p:grpSpPr>
        <p:cxnSp>
          <p:nvCxnSpPr>
            <p:cNvPr id="63" name="Connection Line">
              <a:extLst>
                <a:ext uri="{FF2B5EF4-FFF2-40B4-BE49-F238E27FC236}">
                  <a16:creationId xmlns:a16="http://schemas.microsoft.com/office/drawing/2014/main" id="{461E218A-D37C-4297-BE52-C09D5BB699C5}"/>
                </a:ext>
              </a:extLst>
            </p:cNvPr>
            <p:cNvCxnSpPr>
              <a:stCxn id="70" idx="0"/>
              <a:endCxn id="68" idx="0"/>
            </p:cNvCxnSpPr>
            <p:nvPr/>
          </p:nvCxnSpPr>
          <p:spPr>
            <a:xfrm flipV="1">
              <a:off x="1173259" y="1194551"/>
              <a:ext cx="1687802" cy="114083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4" name="Connection Line">
              <a:extLst>
                <a:ext uri="{FF2B5EF4-FFF2-40B4-BE49-F238E27FC236}">
                  <a16:creationId xmlns:a16="http://schemas.microsoft.com/office/drawing/2014/main" id="{0F0EC44D-970A-4D8D-BBFD-5376858AE58D}"/>
                </a:ext>
              </a:extLst>
            </p:cNvPr>
            <p:cNvCxnSpPr>
              <a:stCxn id="68" idx="0"/>
              <a:endCxn id="69" idx="0"/>
            </p:cNvCxnSpPr>
            <p:nvPr/>
          </p:nvCxnSpPr>
          <p:spPr>
            <a:xfrm>
              <a:off x="2861060" y="1194551"/>
              <a:ext cx="1608335" cy="114083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5" name="Connection Line">
              <a:extLst>
                <a:ext uri="{FF2B5EF4-FFF2-40B4-BE49-F238E27FC236}">
                  <a16:creationId xmlns:a16="http://schemas.microsoft.com/office/drawing/2014/main" id="{EDDD47DD-0ED1-45C3-9BBF-A0AA6517D65B}"/>
                </a:ext>
              </a:extLst>
            </p:cNvPr>
            <p:cNvCxnSpPr>
              <a:stCxn id="72" idx="0"/>
              <a:endCxn id="69" idx="0"/>
            </p:cNvCxnSpPr>
            <p:nvPr/>
          </p:nvCxnSpPr>
          <p:spPr>
            <a:xfrm flipV="1">
              <a:off x="4033144" y="2335380"/>
              <a:ext cx="436251" cy="195347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6" name="Connection Line">
              <a:extLst>
                <a:ext uri="{FF2B5EF4-FFF2-40B4-BE49-F238E27FC236}">
                  <a16:creationId xmlns:a16="http://schemas.microsoft.com/office/drawing/2014/main" id="{011FCA00-5E20-4FA0-A5ED-5DB84001D9CD}"/>
                </a:ext>
              </a:extLst>
            </p:cNvPr>
            <p:cNvCxnSpPr>
              <a:stCxn id="71" idx="0"/>
              <a:endCxn id="72" idx="0"/>
            </p:cNvCxnSpPr>
            <p:nvPr/>
          </p:nvCxnSpPr>
          <p:spPr>
            <a:xfrm>
              <a:off x="1642093" y="4288853"/>
              <a:ext cx="2391052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7" name="Connection Line">
              <a:extLst>
                <a:ext uri="{FF2B5EF4-FFF2-40B4-BE49-F238E27FC236}">
                  <a16:creationId xmlns:a16="http://schemas.microsoft.com/office/drawing/2014/main" id="{8432546D-268C-4C65-A6D2-00E4E81119A8}"/>
                </a:ext>
              </a:extLst>
            </p:cNvPr>
            <p:cNvCxnSpPr>
              <a:stCxn id="71" idx="0"/>
              <a:endCxn id="70" idx="0"/>
            </p:cNvCxnSpPr>
            <p:nvPr/>
          </p:nvCxnSpPr>
          <p:spPr>
            <a:xfrm flipH="1" flipV="1">
              <a:off x="1173259" y="2335380"/>
              <a:ext cx="468835" cy="195347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8" name="S">
              <a:extLst>
                <a:ext uri="{FF2B5EF4-FFF2-40B4-BE49-F238E27FC236}">
                  <a16:creationId xmlns:a16="http://schemas.microsoft.com/office/drawing/2014/main" id="{A78D315D-10A9-4187-88D3-A2493EF88985}"/>
                </a:ext>
              </a:extLst>
            </p:cNvPr>
            <p:cNvSpPr/>
            <p:nvPr/>
          </p:nvSpPr>
          <p:spPr>
            <a:xfrm>
              <a:off x="2547177" y="880668"/>
              <a:ext cx="627767" cy="62776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AT" sz="1547" dirty="0"/>
                <a:t> </a:t>
              </a:r>
              <a:r>
                <a:rPr lang="de-DE" sz="1547" dirty="0"/>
                <a:t>s</a:t>
              </a:r>
              <a:endParaRPr sz="1547" dirty="0"/>
            </a:p>
          </p:txBody>
        </p:sp>
        <p:sp>
          <p:nvSpPr>
            <p:cNvPr id="69" name="N">
              <a:extLst>
                <a:ext uri="{FF2B5EF4-FFF2-40B4-BE49-F238E27FC236}">
                  <a16:creationId xmlns:a16="http://schemas.microsoft.com/office/drawing/2014/main" id="{252F05D4-D945-4B3E-9D03-009EFF99E9B8}"/>
                </a:ext>
              </a:extLst>
            </p:cNvPr>
            <p:cNvSpPr/>
            <p:nvPr/>
          </p:nvSpPr>
          <p:spPr>
            <a:xfrm>
              <a:off x="4155511" y="2021497"/>
              <a:ext cx="627768" cy="62776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AT" sz="1547" dirty="0"/>
                <a:t> </a:t>
              </a:r>
              <a:r>
                <a:rPr lang="de-DE" sz="1547" dirty="0"/>
                <a:t>v</a:t>
              </a:r>
              <a:endParaRPr sz="1547" dirty="0"/>
            </a:p>
          </p:txBody>
        </p:sp>
        <p:sp>
          <p:nvSpPr>
            <p:cNvPr id="70" name="T">
              <a:extLst>
                <a:ext uri="{FF2B5EF4-FFF2-40B4-BE49-F238E27FC236}">
                  <a16:creationId xmlns:a16="http://schemas.microsoft.com/office/drawing/2014/main" id="{EB5F86CD-EA14-4DBE-917B-438B82FCC1E5}"/>
                </a:ext>
              </a:extLst>
            </p:cNvPr>
            <p:cNvSpPr/>
            <p:nvPr/>
          </p:nvSpPr>
          <p:spPr>
            <a:xfrm>
              <a:off x="859376" y="2021497"/>
              <a:ext cx="627768" cy="62776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AT" sz="1547" dirty="0"/>
                <a:t> </a:t>
              </a:r>
              <a:r>
                <a:rPr lang="de-DE" sz="1547" dirty="0"/>
                <a:t>t</a:t>
              </a:r>
              <a:endParaRPr sz="1547" dirty="0"/>
            </a:p>
          </p:txBody>
        </p:sp>
        <p:sp>
          <p:nvSpPr>
            <p:cNvPr id="71" name="Circle">
              <a:extLst>
                <a:ext uri="{FF2B5EF4-FFF2-40B4-BE49-F238E27FC236}">
                  <a16:creationId xmlns:a16="http://schemas.microsoft.com/office/drawing/2014/main" id="{1F5FC4F9-264F-4700-AA53-A1917AE5E6ED}"/>
                </a:ext>
              </a:extLst>
            </p:cNvPr>
            <p:cNvSpPr/>
            <p:nvPr/>
          </p:nvSpPr>
          <p:spPr>
            <a:xfrm>
              <a:off x="1328209" y="3974970"/>
              <a:ext cx="627768" cy="62776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72" name="Circle">
              <a:extLst>
                <a:ext uri="{FF2B5EF4-FFF2-40B4-BE49-F238E27FC236}">
                  <a16:creationId xmlns:a16="http://schemas.microsoft.com/office/drawing/2014/main" id="{7F5B5D6B-1B79-4CE8-9A8F-E4069BBA862C}"/>
                </a:ext>
              </a:extLst>
            </p:cNvPr>
            <p:cNvSpPr/>
            <p:nvPr/>
          </p:nvSpPr>
          <p:spPr>
            <a:xfrm>
              <a:off x="3719260" y="3974970"/>
              <a:ext cx="627768" cy="62776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73" name="Dingbat X">
              <a:extLst>
                <a:ext uri="{FF2B5EF4-FFF2-40B4-BE49-F238E27FC236}">
                  <a16:creationId xmlns:a16="http://schemas.microsoft.com/office/drawing/2014/main" id="{C7370677-20A4-4EB0-8BBF-BF2C2518F607}"/>
                </a:ext>
              </a:extLst>
            </p:cNvPr>
            <p:cNvSpPr/>
            <p:nvPr/>
          </p:nvSpPr>
          <p:spPr>
            <a:xfrm>
              <a:off x="1773275" y="1385358"/>
              <a:ext cx="486673" cy="575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8" extrusionOk="0">
                  <a:moveTo>
                    <a:pt x="18655" y="0"/>
                  </a:moveTo>
                  <a:cubicBezTo>
                    <a:pt x="18494" y="5"/>
                    <a:pt x="18333" y="109"/>
                    <a:pt x="18066" y="314"/>
                  </a:cubicBezTo>
                  <a:cubicBezTo>
                    <a:pt x="15478" y="2289"/>
                    <a:pt x="13027" y="4381"/>
                    <a:pt x="10727" y="6600"/>
                  </a:cubicBezTo>
                  <a:cubicBezTo>
                    <a:pt x="10587" y="6735"/>
                    <a:pt x="10434" y="6862"/>
                    <a:pt x="10258" y="7020"/>
                  </a:cubicBezTo>
                  <a:cubicBezTo>
                    <a:pt x="10102" y="6832"/>
                    <a:pt x="9974" y="6685"/>
                    <a:pt x="9856" y="6533"/>
                  </a:cubicBezTo>
                  <a:cubicBezTo>
                    <a:pt x="8908" y="5315"/>
                    <a:pt x="7971" y="4091"/>
                    <a:pt x="7009" y="2882"/>
                  </a:cubicBezTo>
                  <a:cubicBezTo>
                    <a:pt x="6625" y="2399"/>
                    <a:pt x="6178" y="1951"/>
                    <a:pt x="5769" y="1483"/>
                  </a:cubicBezTo>
                  <a:cubicBezTo>
                    <a:pt x="5573" y="1260"/>
                    <a:pt x="5327" y="1254"/>
                    <a:pt x="5044" y="1314"/>
                  </a:cubicBezTo>
                  <a:cubicBezTo>
                    <a:pt x="4759" y="1375"/>
                    <a:pt x="4593" y="1540"/>
                    <a:pt x="4590" y="1770"/>
                  </a:cubicBezTo>
                  <a:cubicBezTo>
                    <a:pt x="4583" y="2129"/>
                    <a:pt x="4349" y="2291"/>
                    <a:pt x="3989" y="2389"/>
                  </a:cubicBezTo>
                  <a:cubicBezTo>
                    <a:pt x="3741" y="2232"/>
                    <a:pt x="3498" y="2079"/>
                    <a:pt x="3221" y="1904"/>
                  </a:cubicBezTo>
                  <a:cubicBezTo>
                    <a:pt x="2922" y="2176"/>
                    <a:pt x="2660" y="2427"/>
                    <a:pt x="2382" y="2665"/>
                  </a:cubicBezTo>
                  <a:cubicBezTo>
                    <a:pt x="2135" y="2876"/>
                    <a:pt x="2125" y="3090"/>
                    <a:pt x="2231" y="3371"/>
                  </a:cubicBezTo>
                  <a:cubicBezTo>
                    <a:pt x="3179" y="5877"/>
                    <a:pt x="4394" y="8283"/>
                    <a:pt x="5880" y="10593"/>
                  </a:cubicBezTo>
                  <a:cubicBezTo>
                    <a:pt x="5956" y="10712"/>
                    <a:pt x="6024" y="10835"/>
                    <a:pt x="6094" y="10951"/>
                  </a:cubicBezTo>
                  <a:cubicBezTo>
                    <a:pt x="4046" y="12991"/>
                    <a:pt x="2019" y="15012"/>
                    <a:pt x="0" y="17024"/>
                  </a:cubicBezTo>
                  <a:cubicBezTo>
                    <a:pt x="166" y="17359"/>
                    <a:pt x="297" y="17644"/>
                    <a:pt x="450" y="17921"/>
                  </a:cubicBezTo>
                  <a:cubicBezTo>
                    <a:pt x="559" y="18117"/>
                    <a:pt x="570" y="18299"/>
                    <a:pt x="443" y="18491"/>
                  </a:cubicBezTo>
                  <a:cubicBezTo>
                    <a:pt x="355" y="18625"/>
                    <a:pt x="277" y="18763"/>
                    <a:pt x="214" y="18906"/>
                  </a:cubicBezTo>
                  <a:cubicBezTo>
                    <a:pt x="179" y="18986"/>
                    <a:pt x="139" y="19096"/>
                    <a:pt x="175" y="19164"/>
                  </a:cubicBezTo>
                  <a:cubicBezTo>
                    <a:pt x="462" y="19717"/>
                    <a:pt x="876" y="20186"/>
                    <a:pt x="1406" y="20550"/>
                  </a:cubicBezTo>
                  <a:cubicBezTo>
                    <a:pt x="1668" y="20457"/>
                    <a:pt x="1862" y="20370"/>
                    <a:pt x="2068" y="20319"/>
                  </a:cubicBezTo>
                  <a:cubicBezTo>
                    <a:pt x="2305" y="20259"/>
                    <a:pt x="2506" y="20384"/>
                    <a:pt x="2432" y="20567"/>
                  </a:cubicBezTo>
                  <a:cubicBezTo>
                    <a:pt x="2271" y="20967"/>
                    <a:pt x="2606" y="21165"/>
                    <a:pt x="2838" y="21403"/>
                  </a:cubicBezTo>
                  <a:cubicBezTo>
                    <a:pt x="3027" y="21596"/>
                    <a:pt x="3335" y="21593"/>
                    <a:pt x="3548" y="21414"/>
                  </a:cubicBezTo>
                  <a:cubicBezTo>
                    <a:pt x="3624" y="21350"/>
                    <a:pt x="3679" y="21268"/>
                    <a:pt x="3745" y="21195"/>
                  </a:cubicBezTo>
                  <a:cubicBezTo>
                    <a:pt x="5406" y="19353"/>
                    <a:pt x="7068" y="17510"/>
                    <a:pt x="8732" y="15669"/>
                  </a:cubicBezTo>
                  <a:cubicBezTo>
                    <a:pt x="8850" y="15538"/>
                    <a:pt x="8982" y="15417"/>
                    <a:pt x="9151" y="15248"/>
                  </a:cubicBezTo>
                  <a:cubicBezTo>
                    <a:pt x="9312" y="15457"/>
                    <a:pt x="9442" y="15618"/>
                    <a:pt x="9566" y="15782"/>
                  </a:cubicBezTo>
                  <a:cubicBezTo>
                    <a:pt x="10552" y="17091"/>
                    <a:pt x="11622" y="18348"/>
                    <a:pt x="12799" y="19538"/>
                  </a:cubicBezTo>
                  <a:cubicBezTo>
                    <a:pt x="13137" y="19880"/>
                    <a:pt x="13363" y="19913"/>
                    <a:pt x="13764" y="19639"/>
                  </a:cubicBezTo>
                  <a:cubicBezTo>
                    <a:pt x="14071" y="19429"/>
                    <a:pt x="14340" y="19181"/>
                    <a:pt x="14638" y="18942"/>
                  </a:cubicBezTo>
                  <a:cubicBezTo>
                    <a:pt x="14977" y="19118"/>
                    <a:pt x="15325" y="19299"/>
                    <a:pt x="15670" y="19479"/>
                  </a:cubicBezTo>
                  <a:cubicBezTo>
                    <a:pt x="15874" y="19336"/>
                    <a:pt x="16024" y="19228"/>
                    <a:pt x="16179" y="19123"/>
                  </a:cubicBezTo>
                  <a:cubicBezTo>
                    <a:pt x="16407" y="18969"/>
                    <a:pt x="16586" y="18817"/>
                    <a:pt x="16625" y="18532"/>
                  </a:cubicBezTo>
                  <a:cubicBezTo>
                    <a:pt x="16663" y="18245"/>
                    <a:pt x="16848" y="17980"/>
                    <a:pt x="17238" y="17893"/>
                  </a:cubicBezTo>
                  <a:cubicBezTo>
                    <a:pt x="17537" y="17826"/>
                    <a:pt x="17736" y="17646"/>
                    <a:pt x="17893" y="17435"/>
                  </a:cubicBezTo>
                  <a:cubicBezTo>
                    <a:pt x="18144" y="17098"/>
                    <a:pt x="18337" y="16737"/>
                    <a:pt x="18424" y="16377"/>
                  </a:cubicBezTo>
                  <a:cubicBezTo>
                    <a:pt x="16705" y="14528"/>
                    <a:pt x="15014" y="12708"/>
                    <a:pt x="13308" y="10873"/>
                  </a:cubicBezTo>
                  <a:cubicBezTo>
                    <a:pt x="13494" y="10665"/>
                    <a:pt x="13612" y="10530"/>
                    <a:pt x="13734" y="10397"/>
                  </a:cubicBezTo>
                  <a:cubicBezTo>
                    <a:pt x="15805" y="8137"/>
                    <a:pt x="18039" y="6000"/>
                    <a:pt x="20413" y="3968"/>
                  </a:cubicBezTo>
                  <a:cubicBezTo>
                    <a:pt x="20703" y="3719"/>
                    <a:pt x="20983" y="3471"/>
                    <a:pt x="21190" y="3153"/>
                  </a:cubicBezTo>
                  <a:cubicBezTo>
                    <a:pt x="21585" y="2544"/>
                    <a:pt x="21600" y="2565"/>
                    <a:pt x="21129" y="2026"/>
                  </a:cubicBezTo>
                  <a:cubicBezTo>
                    <a:pt x="20955" y="1827"/>
                    <a:pt x="20762" y="1776"/>
                    <a:pt x="20487" y="1772"/>
                  </a:cubicBezTo>
                  <a:cubicBezTo>
                    <a:pt x="19961" y="1764"/>
                    <a:pt x="19720" y="1486"/>
                    <a:pt x="19806" y="1064"/>
                  </a:cubicBezTo>
                  <a:cubicBezTo>
                    <a:pt x="19825" y="971"/>
                    <a:pt x="19804" y="847"/>
                    <a:pt x="19743" y="773"/>
                  </a:cubicBezTo>
                  <a:cubicBezTo>
                    <a:pt x="19597" y="599"/>
                    <a:pt x="19434" y="429"/>
                    <a:pt x="19245" y="289"/>
                  </a:cubicBezTo>
                  <a:cubicBezTo>
                    <a:pt x="18978" y="92"/>
                    <a:pt x="18816" y="-4"/>
                    <a:pt x="18655" y="0"/>
                  </a:cubicBez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88BA1875-3E64-4819-A4A7-F1C360A12EF6}"/>
                </a:ext>
              </a:extLst>
            </p:cNvPr>
            <p:cNvSpPr/>
            <p:nvPr/>
          </p:nvSpPr>
          <p:spPr>
            <a:xfrm rot="1979506">
              <a:off x="3004540" y="1257204"/>
              <a:ext cx="2091752" cy="290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51" extrusionOk="0">
                  <a:moveTo>
                    <a:pt x="0" y="19251"/>
                  </a:moveTo>
                  <a:cubicBezTo>
                    <a:pt x="3919" y="4143"/>
                    <a:pt x="8498" y="-2349"/>
                    <a:pt x="13043" y="758"/>
                  </a:cubicBezTo>
                  <a:cubicBezTo>
                    <a:pt x="16072" y="2829"/>
                    <a:pt x="18993" y="9142"/>
                    <a:pt x="21600" y="19251"/>
                  </a:cubicBezTo>
                </a:path>
              </a:pathLst>
            </a:custGeom>
            <a:noFill/>
            <a:ln w="508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F785D58F-960B-4CDB-BD08-558877DD8E3E}"/>
                </a:ext>
              </a:extLst>
            </p:cNvPr>
            <p:cNvSpPr/>
            <p:nvPr/>
          </p:nvSpPr>
          <p:spPr>
            <a:xfrm rot="1979506">
              <a:off x="2881303" y="1006039"/>
              <a:ext cx="2369186" cy="507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2" extrusionOk="0">
                  <a:moveTo>
                    <a:pt x="0" y="21012"/>
                  </a:moveTo>
                  <a:cubicBezTo>
                    <a:pt x="1269" y="14030"/>
                    <a:pt x="2902" y="8518"/>
                    <a:pt x="4768" y="4986"/>
                  </a:cubicBezTo>
                  <a:cubicBezTo>
                    <a:pt x="7440" y="-72"/>
                    <a:pt x="10366" y="-588"/>
                    <a:pt x="13157" y="429"/>
                  </a:cubicBezTo>
                  <a:cubicBezTo>
                    <a:pt x="16186" y="1533"/>
                    <a:pt x="19254" y="4613"/>
                    <a:pt x="21600" y="14130"/>
                  </a:cubicBezTo>
                </a:path>
              </a:pathLst>
            </a:custGeom>
            <a:noFill/>
            <a:ln w="50800" cap="flat">
              <a:solidFill>
                <a:srgbClr val="FF26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10813F7B-3AFC-4297-8630-D7A4EC147AA2}"/>
                </a:ext>
              </a:extLst>
            </p:cNvPr>
            <p:cNvSpPr/>
            <p:nvPr/>
          </p:nvSpPr>
          <p:spPr>
            <a:xfrm flipH="1">
              <a:off x="1517977" y="1506914"/>
              <a:ext cx="1282283" cy="889372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ysDot"/>
              <a:miter lim="400000"/>
              <a:tail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77" name="Cannot protect">
              <a:extLst>
                <a:ext uri="{FF2B5EF4-FFF2-40B4-BE49-F238E27FC236}">
                  <a16:creationId xmlns:a16="http://schemas.microsoft.com/office/drawing/2014/main" id="{518AF677-BDD6-468B-9D0E-CDE012F64D33}"/>
                </a:ext>
              </a:extLst>
            </p:cNvPr>
            <p:cNvSpPr txBox="1"/>
            <p:nvPr/>
          </p:nvSpPr>
          <p:spPr>
            <a:xfrm>
              <a:off x="-226021" y="786393"/>
              <a:ext cx="2632179" cy="420532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547"/>
                <a:t>Cannot protect</a:t>
              </a:r>
            </a:p>
          </p:txBody>
        </p:sp>
      </p:grpSp>
      <p:grpSp>
        <p:nvGrpSpPr>
          <p:cNvPr id="78" name="Group">
            <a:extLst>
              <a:ext uri="{FF2B5EF4-FFF2-40B4-BE49-F238E27FC236}">
                <a16:creationId xmlns:a16="http://schemas.microsoft.com/office/drawing/2014/main" id="{9B78F24E-8DFD-477C-8A50-DCAD5FF89A44}"/>
              </a:ext>
            </a:extLst>
          </p:cNvPr>
          <p:cNvGrpSpPr/>
          <p:nvPr/>
        </p:nvGrpSpPr>
        <p:grpSpPr>
          <a:xfrm>
            <a:off x="6703826" y="2895921"/>
            <a:ext cx="1918356" cy="1734949"/>
            <a:chOff x="475089" y="594825"/>
            <a:chExt cx="2728327" cy="2467482"/>
          </a:xfrm>
        </p:grpSpPr>
        <p:sp>
          <p:nvSpPr>
            <p:cNvPr id="79" name="Line">
              <a:extLst>
                <a:ext uri="{FF2B5EF4-FFF2-40B4-BE49-F238E27FC236}">
                  <a16:creationId xmlns:a16="http://schemas.microsoft.com/office/drawing/2014/main" id="{E8A3D5E8-B632-40D2-986C-DC1703439324}"/>
                </a:ext>
              </a:extLst>
            </p:cNvPr>
            <p:cNvSpPr/>
            <p:nvPr/>
          </p:nvSpPr>
          <p:spPr>
            <a:xfrm rot="8299290">
              <a:off x="475089" y="594825"/>
              <a:ext cx="2728327" cy="2467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570" extrusionOk="0">
                  <a:moveTo>
                    <a:pt x="2103" y="19146"/>
                  </a:moveTo>
                  <a:cubicBezTo>
                    <a:pt x="1419" y="16651"/>
                    <a:pt x="835" y="14188"/>
                    <a:pt x="338" y="11735"/>
                  </a:cubicBezTo>
                  <a:cubicBezTo>
                    <a:pt x="92" y="10515"/>
                    <a:pt x="-149" y="9244"/>
                    <a:pt x="113" y="7969"/>
                  </a:cubicBezTo>
                  <a:cubicBezTo>
                    <a:pt x="677" y="5229"/>
                    <a:pt x="3121" y="3785"/>
                    <a:pt x="5101" y="2168"/>
                  </a:cubicBezTo>
                  <a:cubicBezTo>
                    <a:pt x="5825" y="1577"/>
                    <a:pt x="6532" y="923"/>
                    <a:pt x="7350" y="510"/>
                  </a:cubicBezTo>
                  <a:cubicBezTo>
                    <a:pt x="8095" y="134"/>
                    <a:pt x="8900" y="-30"/>
                    <a:pt x="9745" y="5"/>
                  </a:cubicBezTo>
                  <a:cubicBezTo>
                    <a:pt x="12349" y="111"/>
                    <a:pt x="14421" y="2090"/>
                    <a:pt x="16349" y="3930"/>
                  </a:cubicBezTo>
                  <a:cubicBezTo>
                    <a:pt x="17075" y="4624"/>
                    <a:pt x="17813" y="5318"/>
                    <a:pt x="18518" y="6037"/>
                  </a:cubicBezTo>
                  <a:cubicBezTo>
                    <a:pt x="19455" y="6992"/>
                    <a:pt x="20346" y="8009"/>
                    <a:pt x="20893" y="9324"/>
                  </a:cubicBezTo>
                  <a:cubicBezTo>
                    <a:pt x="21300" y="10302"/>
                    <a:pt x="21451" y="11378"/>
                    <a:pt x="21247" y="12432"/>
                  </a:cubicBezTo>
                  <a:cubicBezTo>
                    <a:pt x="21034" y="13528"/>
                    <a:pt x="20448" y="14501"/>
                    <a:pt x="19913" y="15486"/>
                  </a:cubicBezTo>
                  <a:cubicBezTo>
                    <a:pt x="18795" y="17543"/>
                    <a:pt x="17904" y="19707"/>
                    <a:pt x="16484" y="21570"/>
                  </a:cubicBezTo>
                </a:path>
              </a:pathLst>
            </a:custGeom>
            <a:noFill/>
            <a:ln w="38100" cap="flat">
              <a:solidFill>
                <a:schemeClr val="accent3"/>
              </a:solidFill>
              <a:prstDash val="sysDot"/>
              <a:miter lim="400000"/>
              <a:tail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80" name="can’t use it!">
              <a:extLst>
                <a:ext uri="{FF2B5EF4-FFF2-40B4-BE49-F238E27FC236}">
                  <a16:creationId xmlns:a16="http://schemas.microsoft.com/office/drawing/2014/main" id="{4A278166-0E24-48C1-B35D-D16AFBA09A43}"/>
                </a:ext>
              </a:extLst>
            </p:cNvPr>
            <p:cNvSpPr txBox="1"/>
            <p:nvPr/>
          </p:nvSpPr>
          <p:spPr>
            <a:xfrm>
              <a:off x="836658" y="2148113"/>
              <a:ext cx="1957907" cy="4565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230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r>
                <a:rPr sz="1617" dirty="0"/>
                <a:t>can’t use it!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FD3314C-7962-4F3C-B1F0-38FC76DD5175}"/>
              </a:ext>
            </a:extLst>
          </p:cNvPr>
          <p:cNvSpPr txBox="1"/>
          <p:nvPr/>
        </p:nvSpPr>
        <p:spPr>
          <a:xfrm>
            <a:off x="164997" y="4430802"/>
            <a:ext cx="6339476" cy="61555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 though loop-free alternative path exists, an LFA algorithm cannot use it. Protection ratio of LFA depends on topology</a:t>
            </a:r>
            <a:r>
              <a:rPr lang="en-AT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7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itle 2">
            <a:extLst>
              <a:ext uri="{FF2B5EF4-FFF2-40B4-BE49-F238E27FC236}">
                <a16:creationId xmlns:a16="http://schemas.microsoft.com/office/drawing/2014/main" id="{75B022E5-B9B0-4AC6-AA6D-76B05AD21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510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R</a:t>
            </a:r>
            <a:r>
              <a:rPr lang="en-AT" dirty="0"/>
              <a:t>e</a:t>
            </a:r>
            <a:r>
              <a:rPr lang="de-DE" dirty="0"/>
              <a:t>m</a:t>
            </a:r>
            <a:r>
              <a:rPr lang="en-AT" dirty="0"/>
              <a:t>a</a:t>
            </a:r>
            <a:r>
              <a:rPr lang="de-DE" dirty="0"/>
              <a:t>r</a:t>
            </a:r>
            <a:r>
              <a:rPr lang="en-AT" dirty="0"/>
              <a:t>k: T</a:t>
            </a:r>
            <a:r>
              <a:rPr lang="de-DE" dirty="0"/>
              <a:t>r</a:t>
            </a:r>
            <a:r>
              <a:rPr lang="en-AT" dirty="0"/>
              <a:t>a</a:t>
            </a:r>
            <a:r>
              <a:rPr lang="de-DE" dirty="0"/>
              <a:t>d</a:t>
            </a:r>
            <a:r>
              <a:rPr lang="en-AT" dirty="0"/>
              <a:t>i</a:t>
            </a:r>
            <a:r>
              <a:rPr lang="de-DE" dirty="0"/>
              <a:t>t</a:t>
            </a:r>
            <a:r>
              <a:rPr lang="en-AT" dirty="0"/>
              <a:t>i</a:t>
            </a:r>
            <a:r>
              <a:rPr lang="de-DE" dirty="0"/>
              <a:t>o</a:t>
            </a:r>
            <a:r>
              <a:rPr lang="en-AT" dirty="0"/>
              <a:t>n</a:t>
            </a:r>
            <a:r>
              <a:rPr lang="de-DE" dirty="0"/>
              <a:t>a</a:t>
            </a:r>
            <a:r>
              <a:rPr lang="en-AT" dirty="0"/>
              <a:t>l Approach LFA</a:t>
            </a:r>
            <a:endParaRPr lang="de-DE" dirty="0"/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4A645589-5007-4B19-B8B9-C4FCE317C5BB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17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433464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57200" y="34510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The FRR Problem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323528" y="1419622"/>
            <a:ext cx="5060110" cy="338437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sz="1700" dirty="0">
              <a:latin typeface="+mj-lt"/>
            </a:endParaRPr>
          </a:p>
          <a:p>
            <a:r>
              <a:rPr lang="en-US" sz="1800" b="1" dirty="0">
                <a:solidFill>
                  <a:srgbClr val="3366FF"/>
                </a:solidFill>
                <a:cs typeface="Calibri" panose="020F0502020204030204" pitchFamily="34" charset="0"/>
              </a:rPr>
              <a:t>Pre-installed</a:t>
            </a:r>
            <a:r>
              <a:rPr lang="de-DE" sz="1800" dirty="0">
                <a:latin typeface="+mj-lt"/>
              </a:rPr>
              <a:t> </a:t>
            </a:r>
            <a:r>
              <a:rPr lang="de-DE" sz="1800" dirty="0" err="1">
                <a:latin typeface="+mj-lt"/>
              </a:rPr>
              <a:t>local</a:t>
            </a:r>
            <a:r>
              <a:rPr lang="de-DE" sz="1800" dirty="0">
                <a:latin typeface="+mj-lt"/>
              </a:rPr>
              <a:t>-fast </a:t>
            </a:r>
            <a:r>
              <a:rPr lang="de-DE" sz="1800" dirty="0" err="1">
                <a:latin typeface="+mj-lt"/>
              </a:rPr>
              <a:t>failover</a:t>
            </a:r>
            <a:r>
              <a:rPr lang="de-DE" sz="1800" dirty="0">
                <a:latin typeface="+mj-lt"/>
              </a:rPr>
              <a:t> </a:t>
            </a:r>
            <a:r>
              <a:rPr lang="de-DE" sz="1800" dirty="0" err="1">
                <a:latin typeface="+mj-lt"/>
              </a:rPr>
              <a:t>rules</a:t>
            </a:r>
            <a:endParaRPr lang="de-DE" sz="1800" dirty="0">
              <a:latin typeface="+mj-lt"/>
            </a:endParaRPr>
          </a:p>
          <a:p>
            <a:pPr lvl="1"/>
            <a:r>
              <a:rPr lang="de-DE" sz="1400" i="1" dirty="0">
                <a:latin typeface="+mj-lt"/>
              </a:rPr>
              <a:t>Can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1400" i="1" dirty="0" err="1">
                <a:solidFill>
                  <a:srgbClr val="C00000"/>
                </a:solidFill>
                <a:latin typeface="+mj-lt"/>
              </a:rPr>
              <a:t>depend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 on </a:t>
            </a:r>
            <a:r>
              <a:rPr lang="de-DE" sz="1400" i="1" dirty="0" err="1">
                <a:solidFill>
                  <a:srgbClr val="C00000"/>
                </a:solidFill>
                <a:latin typeface="+mj-lt"/>
              </a:rPr>
              <a:t>local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1400" i="1" dirty="0" err="1">
                <a:solidFill>
                  <a:srgbClr val="C00000"/>
                </a:solidFill>
                <a:latin typeface="+mj-lt"/>
              </a:rPr>
              <a:t>failures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1400" i="1" dirty="0">
                <a:latin typeface="+mj-lt"/>
              </a:rPr>
              <a:t>and, e.g., </a:t>
            </a:r>
            <a:r>
              <a:rPr lang="de-DE" sz="1400" i="1" dirty="0" err="1">
                <a:latin typeface="+mj-lt"/>
              </a:rPr>
              <a:t>destination</a:t>
            </a:r>
            <a:r>
              <a:rPr lang="de-DE" sz="1400" i="1" dirty="0">
                <a:latin typeface="+mj-lt"/>
              </a:rPr>
              <a:t>, </a:t>
            </a:r>
            <a:r>
              <a:rPr lang="de-DE" sz="1400" i="1" dirty="0" err="1">
                <a:solidFill>
                  <a:srgbClr val="C00000"/>
                </a:solidFill>
                <a:latin typeface="+mj-lt"/>
              </a:rPr>
              <a:t>inport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, source</a:t>
            </a:r>
          </a:p>
          <a:p>
            <a:endParaRPr lang="en-US" sz="1800" dirty="0">
              <a:latin typeface="+mj-lt"/>
            </a:endParaRPr>
          </a:p>
          <a:p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A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u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n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i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m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en-US" sz="1800" dirty="0"/>
              <a:t>, rules are just </a:t>
            </a:r>
            <a:r>
              <a:rPr lang="en-AT" sz="1800" i="1" dirty="0">
                <a:solidFill>
                  <a:srgbClr val="C00000"/>
                </a:solidFill>
              </a:rPr>
              <a:t>”</a:t>
            </a:r>
            <a:r>
              <a:rPr lang="de-DE" sz="1800" i="1" dirty="0">
                <a:solidFill>
                  <a:srgbClr val="C00000"/>
                </a:solidFill>
              </a:rPr>
              <a:t>e</a:t>
            </a:r>
            <a:r>
              <a:rPr lang="en-US" sz="1800" i="1" dirty="0" err="1">
                <a:solidFill>
                  <a:srgbClr val="C00000"/>
                </a:solidFill>
              </a:rPr>
              <a:t>xecuted</a:t>
            </a:r>
            <a:r>
              <a:rPr lang="en-AT" sz="1800" i="1" dirty="0">
                <a:solidFill>
                  <a:srgbClr val="C00000"/>
                </a:solidFill>
              </a:rPr>
              <a:t>”</a:t>
            </a:r>
            <a:endParaRPr lang="de-DE" sz="1800" dirty="0"/>
          </a:p>
        </p:txBody>
      </p:sp>
      <p:cxnSp>
        <p:nvCxnSpPr>
          <p:cNvPr id="7" name="Gerade Verbindung mit Pfeil 88">
            <a:extLst>
              <a:ext uri="{FF2B5EF4-FFF2-40B4-BE49-F238E27FC236}">
                <a16:creationId xmlns:a16="http://schemas.microsoft.com/office/drawing/2014/main" id="{25E58E0A-9170-4E09-B1D7-428692CBA721}"/>
              </a:ext>
            </a:extLst>
          </p:cNvPr>
          <p:cNvCxnSpPr/>
          <p:nvPr/>
        </p:nvCxnSpPr>
        <p:spPr>
          <a:xfrm flipV="1">
            <a:off x="6729291" y="1898201"/>
            <a:ext cx="1282144" cy="19209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88">
            <a:extLst>
              <a:ext uri="{FF2B5EF4-FFF2-40B4-BE49-F238E27FC236}">
                <a16:creationId xmlns:a16="http://schemas.microsoft.com/office/drawing/2014/main" id="{82DA663C-CB87-4EC3-AF04-E23CD581681F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6908388" y="3769929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8">
            <a:extLst>
              <a:ext uri="{FF2B5EF4-FFF2-40B4-BE49-F238E27FC236}">
                <a16:creationId xmlns:a16="http://schemas.microsoft.com/office/drawing/2014/main" id="{2F79BE58-8854-409D-8EBE-9C3BF08776C6}"/>
              </a:ext>
            </a:extLst>
          </p:cNvPr>
          <p:cNvCxnSpPr/>
          <p:nvPr/>
        </p:nvCxnSpPr>
        <p:spPr>
          <a:xfrm flipV="1">
            <a:off x="6679788" y="3075237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88">
            <a:extLst>
              <a:ext uri="{FF2B5EF4-FFF2-40B4-BE49-F238E27FC236}">
                <a16:creationId xmlns:a16="http://schemas.microsoft.com/office/drawing/2014/main" id="{4C6E121D-684B-4713-AEA8-B19F0B1E6DEC}"/>
              </a:ext>
            </a:extLst>
          </p:cNvPr>
          <p:cNvCxnSpPr/>
          <p:nvPr/>
        </p:nvCxnSpPr>
        <p:spPr>
          <a:xfrm flipV="1">
            <a:off x="6647656" y="2129412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88">
            <a:extLst>
              <a:ext uri="{FF2B5EF4-FFF2-40B4-BE49-F238E27FC236}">
                <a16:creationId xmlns:a16="http://schemas.microsoft.com/office/drawing/2014/main" id="{F25BFD53-2018-4927-B639-D7299453CCD9}"/>
              </a:ext>
            </a:extLst>
          </p:cNvPr>
          <p:cNvCxnSpPr/>
          <p:nvPr/>
        </p:nvCxnSpPr>
        <p:spPr>
          <a:xfrm flipV="1">
            <a:off x="8043567" y="3075237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88">
            <a:extLst>
              <a:ext uri="{FF2B5EF4-FFF2-40B4-BE49-F238E27FC236}">
                <a16:creationId xmlns:a16="http://schemas.microsoft.com/office/drawing/2014/main" id="{3313DB0A-694C-433C-BC54-1F8737AE3FCC}"/>
              </a:ext>
            </a:extLst>
          </p:cNvPr>
          <p:cNvCxnSpPr/>
          <p:nvPr/>
        </p:nvCxnSpPr>
        <p:spPr>
          <a:xfrm flipV="1">
            <a:off x="8011435" y="2129412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88">
            <a:extLst>
              <a:ext uri="{FF2B5EF4-FFF2-40B4-BE49-F238E27FC236}">
                <a16:creationId xmlns:a16="http://schemas.microsoft.com/office/drawing/2014/main" id="{D3BBF168-1AE7-46B2-8C30-E63615A0FC22}"/>
              </a:ext>
            </a:extLst>
          </p:cNvPr>
          <p:cNvCxnSpPr/>
          <p:nvPr/>
        </p:nvCxnSpPr>
        <p:spPr>
          <a:xfrm>
            <a:off x="6858886" y="2841861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88">
            <a:extLst>
              <a:ext uri="{FF2B5EF4-FFF2-40B4-BE49-F238E27FC236}">
                <a16:creationId xmlns:a16="http://schemas.microsoft.com/office/drawing/2014/main" id="{1ADA0C11-45A2-4B88-B9CA-310CBFB404C7}"/>
              </a:ext>
            </a:extLst>
          </p:cNvPr>
          <p:cNvCxnSpPr/>
          <p:nvPr/>
        </p:nvCxnSpPr>
        <p:spPr>
          <a:xfrm>
            <a:off x="6876256" y="1923678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181">
            <a:extLst>
              <a:ext uri="{FF2B5EF4-FFF2-40B4-BE49-F238E27FC236}">
                <a16:creationId xmlns:a16="http://schemas.microsoft.com/office/drawing/2014/main" id="{698744EF-EE9C-473B-BD71-21702319D21F}"/>
              </a:ext>
            </a:extLst>
          </p:cNvPr>
          <p:cNvSpPr/>
          <p:nvPr/>
        </p:nvSpPr>
        <p:spPr>
          <a:xfrm>
            <a:off x="6451188" y="3553905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6" name="Shape 181">
            <a:extLst>
              <a:ext uri="{FF2B5EF4-FFF2-40B4-BE49-F238E27FC236}">
                <a16:creationId xmlns:a16="http://schemas.microsoft.com/office/drawing/2014/main" id="{C3005801-9F27-40A2-B391-19ABE2727277}"/>
              </a:ext>
            </a:extLst>
          </p:cNvPr>
          <p:cNvSpPr/>
          <p:nvPr/>
        </p:nvSpPr>
        <p:spPr>
          <a:xfrm>
            <a:off x="6451188" y="2628002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93F0387A-89FE-4E0D-9795-350CAE63C373}"/>
              </a:ext>
            </a:extLst>
          </p:cNvPr>
          <p:cNvSpPr txBox="1">
            <a:spLocks/>
          </p:cNvSpPr>
          <p:nvPr/>
        </p:nvSpPr>
        <p:spPr>
          <a:xfrm>
            <a:off x="6384312" y="3638374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2400" b="0" dirty="0">
                <a:latin typeface="Calibri" panose="020F0502020204030204" pitchFamily="34" charset="0"/>
              </a:rPr>
              <a:t>s</a:t>
            </a:r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" name="Shape 181">
            <a:extLst>
              <a:ext uri="{FF2B5EF4-FFF2-40B4-BE49-F238E27FC236}">
                <a16:creationId xmlns:a16="http://schemas.microsoft.com/office/drawing/2014/main" id="{400AFC93-4A0F-4E70-B680-E48C92E5933A}"/>
              </a:ext>
            </a:extLst>
          </p:cNvPr>
          <p:cNvSpPr/>
          <p:nvPr/>
        </p:nvSpPr>
        <p:spPr>
          <a:xfrm>
            <a:off x="6419056" y="1682177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9" name="Shape 181">
            <a:extLst>
              <a:ext uri="{FF2B5EF4-FFF2-40B4-BE49-F238E27FC236}">
                <a16:creationId xmlns:a16="http://schemas.microsoft.com/office/drawing/2014/main" id="{F5ED93FF-108D-42AD-A25D-2B85EA321271}"/>
              </a:ext>
            </a:extLst>
          </p:cNvPr>
          <p:cNvSpPr/>
          <p:nvPr/>
        </p:nvSpPr>
        <p:spPr>
          <a:xfrm>
            <a:off x="7814967" y="3553905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0" name="Shape 181">
            <a:extLst>
              <a:ext uri="{FF2B5EF4-FFF2-40B4-BE49-F238E27FC236}">
                <a16:creationId xmlns:a16="http://schemas.microsoft.com/office/drawing/2014/main" id="{A767EFD4-599F-40A3-8B26-9F48C7DED041}"/>
              </a:ext>
            </a:extLst>
          </p:cNvPr>
          <p:cNvSpPr/>
          <p:nvPr/>
        </p:nvSpPr>
        <p:spPr>
          <a:xfrm>
            <a:off x="7814967" y="2628002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1" name="Shape 181">
            <a:extLst>
              <a:ext uri="{FF2B5EF4-FFF2-40B4-BE49-F238E27FC236}">
                <a16:creationId xmlns:a16="http://schemas.microsoft.com/office/drawing/2014/main" id="{A393385E-265C-47F9-BB01-4E4856411A38}"/>
              </a:ext>
            </a:extLst>
          </p:cNvPr>
          <p:cNvSpPr/>
          <p:nvPr/>
        </p:nvSpPr>
        <p:spPr>
          <a:xfrm>
            <a:off x="7782835" y="1682177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2" name="Shape 42">
            <a:extLst>
              <a:ext uri="{FF2B5EF4-FFF2-40B4-BE49-F238E27FC236}">
                <a16:creationId xmlns:a16="http://schemas.microsoft.com/office/drawing/2014/main" id="{7479034C-2AA9-40B2-A3A4-08C8B0992F24}"/>
              </a:ext>
            </a:extLst>
          </p:cNvPr>
          <p:cNvSpPr txBox="1">
            <a:spLocks/>
          </p:cNvSpPr>
          <p:nvPr/>
        </p:nvSpPr>
        <p:spPr>
          <a:xfrm>
            <a:off x="7719964" y="1752652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2400" b="0" dirty="0">
                <a:latin typeface="Calibri" panose="020F0502020204030204" pitchFamily="34" charset="0"/>
              </a:rPr>
              <a:t>t</a:t>
            </a:r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6" name="Shape 181">
            <a:extLst>
              <a:ext uri="{FF2B5EF4-FFF2-40B4-BE49-F238E27FC236}">
                <a16:creationId xmlns:a16="http://schemas.microsoft.com/office/drawing/2014/main" id="{0495A1F2-F033-4D47-8B01-198AE66547AA}"/>
              </a:ext>
            </a:extLst>
          </p:cNvPr>
          <p:cNvSpPr/>
          <p:nvPr/>
        </p:nvSpPr>
        <p:spPr>
          <a:xfrm>
            <a:off x="7141763" y="2642656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B6DA22-B1EF-4622-AF2A-4653494F9012}"/>
              </a:ext>
            </a:extLst>
          </p:cNvPr>
          <p:cNvSpPr txBox="1"/>
          <p:nvPr/>
        </p:nvSpPr>
        <p:spPr>
          <a:xfrm>
            <a:off x="755576" y="3692170"/>
            <a:ext cx="2806176" cy="61555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Advantage: no need to wait for reconvergence.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48CDCA2-7F4E-4611-8C2B-19548668C07B}"/>
              </a:ext>
            </a:extLst>
          </p:cNvPr>
          <p:cNvSpPr/>
          <p:nvPr/>
        </p:nvSpPr>
        <p:spPr>
          <a:xfrm>
            <a:off x="6651306" y="1865710"/>
            <a:ext cx="1100094" cy="1672698"/>
          </a:xfrm>
          <a:custGeom>
            <a:avLst/>
            <a:gdLst>
              <a:gd name="connsiteX0" fmla="*/ 47601 w 1100094"/>
              <a:gd name="connsiteY0" fmla="*/ 1672698 h 1672698"/>
              <a:gd name="connsiteX1" fmla="*/ 122246 w 1100094"/>
              <a:gd name="connsiteY1" fmla="*/ 273107 h 1672698"/>
              <a:gd name="connsiteX2" fmla="*/ 1100094 w 1100094"/>
              <a:gd name="connsiteY2" fmla="*/ 653 h 167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094" h="1672698">
                <a:moveTo>
                  <a:pt x="47601" y="1672698"/>
                </a:moveTo>
                <a:cubicBezTo>
                  <a:pt x="-2784" y="1112239"/>
                  <a:pt x="-53169" y="551781"/>
                  <a:pt x="122246" y="273107"/>
                </a:cubicBezTo>
                <a:cubicBezTo>
                  <a:pt x="297661" y="-5567"/>
                  <a:pt x="698877" y="-2457"/>
                  <a:pt x="1100094" y="653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Gewitterblitz 122">
            <a:extLst>
              <a:ext uri="{FF2B5EF4-FFF2-40B4-BE49-F238E27FC236}">
                <a16:creationId xmlns:a16="http://schemas.microsoft.com/office/drawing/2014/main" id="{24F7940A-CDB8-4128-9F24-BC7A69E4C98F}"/>
              </a:ext>
            </a:extLst>
          </p:cNvPr>
          <p:cNvSpPr/>
          <p:nvPr/>
        </p:nvSpPr>
        <p:spPr>
          <a:xfrm rot="20568435">
            <a:off x="6438952" y="3187807"/>
            <a:ext cx="417406" cy="316407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68B1199-A5B9-4157-BE98-89FD0E4285A0}"/>
              </a:ext>
            </a:extLst>
          </p:cNvPr>
          <p:cNvSpPr/>
          <p:nvPr/>
        </p:nvSpPr>
        <p:spPr>
          <a:xfrm rot="16049017" flipV="1">
            <a:off x="6627922" y="2353785"/>
            <a:ext cx="1687743" cy="1281752"/>
          </a:xfrm>
          <a:custGeom>
            <a:avLst/>
            <a:gdLst>
              <a:gd name="connsiteX0" fmla="*/ 47601 w 1100094"/>
              <a:gd name="connsiteY0" fmla="*/ 1672698 h 1672698"/>
              <a:gd name="connsiteX1" fmla="*/ 122246 w 1100094"/>
              <a:gd name="connsiteY1" fmla="*/ 273107 h 1672698"/>
              <a:gd name="connsiteX2" fmla="*/ 1100094 w 1100094"/>
              <a:gd name="connsiteY2" fmla="*/ 653 h 167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094" h="1672698">
                <a:moveTo>
                  <a:pt x="47601" y="1672698"/>
                </a:moveTo>
                <a:cubicBezTo>
                  <a:pt x="-2784" y="1112239"/>
                  <a:pt x="-53169" y="551781"/>
                  <a:pt x="122246" y="273107"/>
                </a:cubicBezTo>
                <a:cubicBezTo>
                  <a:pt x="297661" y="-5567"/>
                  <a:pt x="698877" y="-2457"/>
                  <a:pt x="1100094" y="653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loud Callout 54">
            <a:extLst>
              <a:ext uri="{FF2B5EF4-FFF2-40B4-BE49-F238E27FC236}">
                <a16:creationId xmlns:a16="http://schemas.microsoft.com/office/drawing/2014/main" id="{CFCDD837-9AF1-43F3-B882-C31015E1C7A1}"/>
              </a:ext>
            </a:extLst>
          </p:cNvPr>
          <p:cNvSpPr/>
          <p:nvPr/>
        </p:nvSpPr>
        <p:spPr bwMode="auto">
          <a:xfrm>
            <a:off x="4472925" y="4185928"/>
            <a:ext cx="2915446" cy="857249"/>
          </a:xfrm>
          <a:prstGeom prst="cloudCallout">
            <a:avLst>
              <a:gd name="adj1" fmla="val 30008"/>
              <a:gd name="adj2" fmla="val -83659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Does not see 2</a:t>
            </a:r>
            <a:r>
              <a:rPr lang="en-US" sz="2000" baseline="30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nd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failure…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Textplatzhalter 1">
            <a:extLst>
              <a:ext uri="{FF2B5EF4-FFF2-40B4-BE49-F238E27FC236}">
                <a16:creationId xmlns:a16="http://schemas.microsoft.com/office/drawing/2014/main" id="{3912E3CF-0877-4D79-8F95-1CCF0ABD364E}"/>
              </a:ext>
            </a:extLst>
          </p:cNvPr>
          <p:cNvSpPr txBox="1">
            <a:spLocks/>
          </p:cNvSpPr>
          <p:nvPr/>
        </p:nvSpPr>
        <p:spPr>
          <a:xfrm>
            <a:off x="5920204" y="663216"/>
            <a:ext cx="2818682" cy="9700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120650" indent="0" algn="ctr">
              <a:buNone/>
            </a:pPr>
            <a:r>
              <a:rPr lang="de-DE" sz="2600" dirty="0" err="1">
                <a:solidFill>
                  <a:srgbClr val="C00000"/>
                </a:solidFill>
              </a:rPr>
              <a:t>Good</a:t>
            </a:r>
            <a:r>
              <a:rPr lang="de-DE" sz="2600" dirty="0">
                <a:solidFill>
                  <a:srgbClr val="C00000"/>
                </a:solidFill>
              </a:rPr>
              <a:t> alternative </a:t>
            </a:r>
            <a:r>
              <a:rPr lang="de-DE" sz="2600" dirty="0" err="1">
                <a:solidFill>
                  <a:srgbClr val="C00000"/>
                </a:solidFill>
              </a:rPr>
              <a:t>under</a:t>
            </a:r>
            <a:r>
              <a:rPr lang="de-DE" sz="2600" dirty="0">
                <a:solidFill>
                  <a:srgbClr val="C00000"/>
                </a:solidFill>
              </a:rPr>
              <a:t> 1 </a:t>
            </a:r>
            <a:r>
              <a:rPr lang="de-DE" sz="2600" dirty="0" err="1">
                <a:solidFill>
                  <a:srgbClr val="C00000"/>
                </a:solidFill>
              </a:rPr>
              <a:t>failure</a:t>
            </a:r>
            <a:r>
              <a:rPr lang="de-DE" sz="2600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32" name="Gewitterblitz 122">
            <a:extLst>
              <a:ext uri="{FF2B5EF4-FFF2-40B4-BE49-F238E27FC236}">
                <a16:creationId xmlns:a16="http://schemas.microsoft.com/office/drawing/2014/main" id="{6DE010E1-FE8D-417F-97B7-45616BE4194B}"/>
              </a:ext>
            </a:extLst>
          </p:cNvPr>
          <p:cNvSpPr/>
          <p:nvPr/>
        </p:nvSpPr>
        <p:spPr>
          <a:xfrm rot="20568435">
            <a:off x="7874878" y="3178257"/>
            <a:ext cx="417406" cy="316407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B831C92A-2B29-47A1-9A30-334463C5788E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</a:t>
            </a:r>
            <a:r>
              <a:rPr lang="de-DE" sz="1000" dirty="0"/>
              <a:t>Klaus-Tycho Förster</a:t>
            </a: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99AABF4B-D382-4AD5-8689-A454B8F14A3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720730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57200" y="34510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The FRR Problem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323528" y="1419622"/>
            <a:ext cx="5060110" cy="338437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sz="1700" dirty="0">
              <a:latin typeface="+mj-lt"/>
            </a:endParaRPr>
          </a:p>
          <a:p>
            <a:r>
              <a:rPr lang="en-US" sz="1800" b="1" dirty="0">
                <a:solidFill>
                  <a:srgbClr val="3366FF"/>
                </a:solidFill>
                <a:cs typeface="Calibri" panose="020F0502020204030204" pitchFamily="34" charset="0"/>
              </a:rPr>
              <a:t>Pre-installed</a:t>
            </a:r>
            <a:r>
              <a:rPr lang="de-DE" sz="1800" dirty="0">
                <a:latin typeface="+mj-lt"/>
              </a:rPr>
              <a:t> </a:t>
            </a:r>
            <a:r>
              <a:rPr lang="de-DE" sz="1800" dirty="0" err="1">
                <a:latin typeface="+mj-lt"/>
              </a:rPr>
              <a:t>local</a:t>
            </a:r>
            <a:r>
              <a:rPr lang="de-DE" sz="1800" dirty="0">
                <a:latin typeface="+mj-lt"/>
              </a:rPr>
              <a:t>-fast </a:t>
            </a:r>
            <a:r>
              <a:rPr lang="de-DE" sz="1800" dirty="0" err="1">
                <a:latin typeface="+mj-lt"/>
              </a:rPr>
              <a:t>failover</a:t>
            </a:r>
            <a:r>
              <a:rPr lang="de-DE" sz="1800" dirty="0">
                <a:latin typeface="+mj-lt"/>
              </a:rPr>
              <a:t> </a:t>
            </a:r>
            <a:r>
              <a:rPr lang="de-DE" sz="1800" dirty="0" err="1">
                <a:latin typeface="+mj-lt"/>
              </a:rPr>
              <a:t>rules</a:t>
            </a:r>
            <a:endParaRPr lang="de-DE" sz="1800" dirty="0">
              <a:latin typeface="+mj-lt"/>
            </a:endParaRPr>
          </a:p>
          <a:p>
            <a:pPr lvl="1"/>
            <a:r>
              <a:rPr lang="de-DE" sz="1400" i="1" dirty="0">
                <a:latin typeface="+mj-lt"/>
              </a:rPr>
              <a:t>Can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1400" i="1" dirty="0" err="1">
                <a:solidFill>
                  <a:srgbClr val="C00000"/>
                </a:solidFill>
                <a:latin typeface="+mj-lt"/>
              </a:rPr>
              <a:t>depend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 on </a:t>
            </a:r>
            <a:r>
              <a:rPr lang="de-DE" sz="1400" i="1" dirty="0" err="1">
                <a:solidFill>
                  <a:srgbClr val="C00000"/>
                </a:solidFill>
                <a:latin typeface="+mj-lt"/>
              </a:rPr>
              <a:t>local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1400" i="1" dirty="0" err="1">
                <a:solidFill>
                  <a:srgbClr val="C00000"/>
                </a:solidFill>
                <a:latin typeface="+mj-lt"/>
              </a:rPr>
              <a:t>failures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1400" i="1" dirty="0">
                <a:latin typeface="+mj-lt"/>
              </a:rPr>
              <a:t>and, e.g., </a:t>
            </a:r>
            <a:r>
              <a:rPr lang="de-DE" sz="1400" i="1" dirty="0" err="1">
                <a:latin typeface="+mj-lt"/>
              </a:rPr>
              <a:t>destination</a:t>
            </a:r>
            <a:r>
              <a:rPr lang="de-DE" sz="1400" i="1" dirty="0">
                <a:latin typeface="+mj-lt"/>
              </a:rPr>
              <a:t>, </a:t>
            </a:r>
            <a:r>
              <a:rPr lang="de-DE" sz="1400" i="1" dirty="0" err="1">
                <a:solidFill>
                  <a:srgbClr val="C00000"/>
                </a:solidFill>
                <a:latin typeface="+mj-lt"/>
              </a:rPr>
              <a:t>inport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, source</a:t>
            </a:r>
          </a:p>
          <a:p>
            <a:endParaRPr lang="en-US" sz="1800" dirty="0">
              <a:latin typeface="+mj-lt"/>
            </a:endParaRPr>
          </a:p>
          <a:p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A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u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n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i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m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en-US" sz="1800" dirty="0"/>
              <a:t>, rules are just </a:t>
            </a:r>
            <a:r>
              <a:rPr lang="en-AT" sz="1800" i="1" dirty="0">
                <a:solidFill>
                  <a:srgbClr val="C00000"/>
                </a:solidFill>
              </a:rPr>
              <a:t>”</a:t>
            </a:r>
            <a:r>
              <a:rPr lang="de-DE" sz="1800" i="1" dirty="0">
                <a:solidFill>
                  <a:srgbClr val="C00000"/>
                </a:solidFill>
              </a:rPr>
              <a:t>e</a:t>
            </a:r>
            <a:r>
              <a:rPr lang="en-US" sz="1800" i="1" dirty="0" err="1">
                <a:solidFill>
                  <a:srgbClr val="C00000"/>
                </a:solidFill>
              </a:rPr>
              <a:t>xecuted</a:t>
            </a:r>
            <a:r>
              <a:rPr lang="en-AT" sz="1800" i="1" dirty="0">
                <a:solidFill>
                  <a:srgbClr val="C00000"/>
                </a:solidFill>
              </a:rPr>
              <a:t>”</a:t>
            </a:r>
            <a:endParaRPr lang="de-DE" sz="1800" dirty="0"/>
          </a:p>
        </p:txBody>
      </p:sp>
      <p:cxnSp>
        <p:nvCxnSpPr>
          <p:cNvPr id="7" name="Gerade Verbindung mit Pfeil 88">
            <a:extLst>
              <a:ext uri="{FF2B5EF4-FFF2-40B4-BE49-F238E27FC236}">
                <a16:creationId xmlns:a16="http://schemas.microsoft.com/office/drawing/2014/main" id="{25E58E0A-9170-4E09-B1D7-428692CBA721}"/>
              </a:ext>
            </a:extLst>
          </p:cNvPr>
          <p:cNvCxnSpPr/>
          <p:nvPr/>
        </p:nvCxnSpPr>
        <p:spPr>
          <a:xfrm flipV="1">
            <a:off x="6729291" y="1898201"/>
            <a:ext cx="1282144" cy="19209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88">
            <a:extLst>
              <a:ext uri="{FF2B5EF4-FFF2-40B4-BE49-F238E27FC236}">
                <a16:creationId xmlns:a16="http://schemas.microsoft.com/office/drawing/2014/main" id="{82DA663C-CB87-4EC3-AF04-E23CD581681F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6908388" y="3769929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8">
            <a:extLst>
              <a:ext uri="{FF2B5EF4-FFF2-40B4-BE49-F238E27FC236}">
                <a16:creationId xmlns:a16="http://schemas.microsoft.com/office/drawing/2014/main" id="{2F79BE58-8854-409D-8EBE-9C3BF08776C6}"/>
              </a:ext>
            </a:extLst>
          </p:cNvPr>
          <p:cNvCxnSpPr/>
          <p:nvPr/>
        </p:nvCxnSpPr>
        <p:spPr>
          <a:xfrm flipV="1">
            <a:off x="6679788" y="3075237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88">
            <a:extLst>
              <a:ext uri="{FF2B5EF4-FFF2-40B4-BE49-F238E27FC236}">
                <a16:creationId xmlns:a16="http://schemas.microsoft.com/office/drawing/2014/main" id="{4C6E121D-684B-4713-AEA8-B19F0B1E6DEC}"/>
              </a:ext>
            </a:extLst>
          </p:cNvPr>
          <p:cNvCxnSpPr/>
          <p:nvPr/>
        </p:nvCxnSpPr>
        <p:spPr>
          <a:xfrm flipV="1">
            <a:off x="6647656" y="2129412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88">
            <a:extLst>
              <a:ext uri="{FF2B5EF4-FFF2-40B4-BE49-F238E27FC236}">
                <a16:creationId xmlns:a16="http://schemas.microsoft.com/office/drawing/2014/main" id="{F25BFD53-2018-4927-B639-D7299453CCD9}"/>
              </a:ext>
            </a:extLst>
          </p:cNvPr>
          <p:cNvCxnSpPr/>
          <p:nvPr/>
        </p:nvCxnSpPr>
        <p:spPr>
          <a:xfrm flipV="1">
            <a:off x="8043567" y="3075237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88">
            <a:extLst>
              <a:ext uri="{FF2B5EF4-FFF2-40B4-BE49-F238E27FC236}">
                <a16:creationId xmlns:a16="http://schemas.microsoft.com/office/drawing/2014/main" id="{3313DB0A-694C-433C-BC54-1F8737AE3FCC}"/>
              </a:ext>
            </a:extLst>
          </p:cNvPr>
          <p:cNvCxnSpPr/>
          <p:nvPr/>
        </p:nvCxnSpPr>
        <p:spPr>
          <a:xfrm flipV="1">
            <a:off x="8011435" y="2129412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88">
            <a:extLst>
              <a:ext uri="{FF2B5EF4-FFF2-40B4-BE49-F238E27FC236}">
                <a16:creationId xmlns:a16="http://schemas.microsoft.com/office/drawing/2014/main" id="{D3BBF168-1AE7-46B2-8C30-E63615A0FC22}"/>
              </a:ext>
            </a:extLst>
          </p:cNvPr>
          <p:cNvCxnSpPr/>
          <p:nvPr/>
        </p:nvCxnSpPr>
        <p:spPr>
          <a:xfrm>
            <a:off x="6858886" y="2841861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88">
            <a:extLst>
              <a:ext uri="{FF2B5EF4-FFF2-40B4-BE49-F238E27FC236}">
                <a16:creationId xmlns:a16="http://schemas.microsoft.com/office/drawing/2014/main" id="{1ADA0C11-45A2-4B88-B9CA-310CBFB404C7}"/>
              </a:ext>
            </a:extLst>
          </p:cNvPr>
          <p:cNvCxnSpPr/>
          <p:nvPr/>
        </p:nvCxnSpPr>
        <p:spPr>
          <a:xfrm>
            <a:off x="6876256" y="1923678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181">
            <a:extLst>
              <a:ext uri="{FF2B5EF4-FFF2-40B4-BE49-F238E27FC236}">
                <a16:creationId xmlns:a16="http://schemas.microsoft.com/office/drawing/2014/main" id="{698744EF-EE9C-473B-BD71-21702319D21F}"/>
              </a:ext>
            </a:extLst>
          </p:cNvPr>
          <p:cNvSpPr/>
          <p:nvPr/>
        </p:nvSpPr>
        <p:spPr>
          <a:xfrm>
            <a:off x="6451188" y="3553905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6" name="Shape 181">
            <a:extLst>
              <a:ext uri="{FF2B5EF4-FFF2-40B4-BE49-F238E27FC236}">
                <a16:creationId xmlns:a16="http://schemas.microsoft.com/office/drawing/2014/main" id="{C3005801-9F27-40A2-B391-19ABE2727277}"/>
              </a:ext>
            </a:extLst>
          </p:cNvPr>
          <p:cNvSpPr/>
          <p:nvPr/>
        </p:nvSpPr>
        <p:spPr>
          <a:xfrm>
            <a:off x="6451188" y="2628002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93F0387A-89FE-4E0D-9795-350CAE63C373}"/>
              </a:ext>
            </a:extLst>
          </p:cNvPr>
          <p:cNvSpPr txBox="1">
            <a:spLocks/>
          </p:cNvSpPr>
          <p:nvPr/>
        </p:nvSpPr>
        <p:spPr>
          <a:xfrm>
            <a:off x="6384312" y="3638374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2400" b="0" dirty="0">
                <a:latin typeface="Calibri" panose="020F0502020204030204" pitchFamily="34" charset="0"/>
              </a:rPr>
              <a:t>s</a:t>
            </a:r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" name="Shape 181">
            <a:extLst>
              <a:ext uri="{FF2B5EF4-FFF2-40B4-BE49-F238E27FC236}">
                <a16:creationId xmlns:a16="http://schemas.microsoft.com/office/drawing/2014/main" id="{400AFC93-4A0F-4E70-B680-E48C92E5933A}"/>
              </a:ext>
            </a:extLst>
          </p:cNvPr>
          <p:cNvSpPr/>
          <p:nvPr/>
        </p:nvSpPr>
        <p:spPr>
          <a:xfrm>
            <a:off x="6419056" y="1682177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9" name="Shape 181">
            <a:extLst>
              <a:ext uri="{FF2B5EF4-FFF2-40B4-BE49-F238E27FC236}">
                <a16:creationId xmlns:a16="http://schemas.microsoft.com/office/drawing/2014/main" id="{F5ED93FF-108D-42AD-A25D-2B85EA321271}"/>
              </a:ext>
            </a:extLst>
          </p:cNvPr>
          <p:cNvSpPr/>
          <p:nvPr/>
        </p:nvSpPr>
        <p:spPr>
          <a:xfrm>
            <a:off x="7814967" y="3553905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0" name="Shape 181">
            <a:extLst>
              <a:ext uri="{FF2B5EF4-FFF2-40B4-BE49-F238E27FC236}">
                <a16:creationId xmlns:a16="http://schemas.microsoft.com/office/drawing/2014/main" id="{A767EFD4-599F-40A3-8B26-9F48C7DED041}"/>
              </a:ext>
            </a:extLst>
          </p:cNvPr>
          <p:cNvSpPr/>
          <p:nvPr/>
        </p:nvSpPr>
        <p:spPr>
          <a:xfrm>
            <a:off x="7814967" y="2628002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1" name="Shape 181">
            <a:extLst>
              <a:ext uri="{FF2B5EF4-FFF2-40B4-BE49-F238E27FC236}">
                <a16:creationId xmlns:a16="http://schemas.microsoft.com/office/drawing/2014/main" id="{A393385E-265C-47F9-BB01-4E4856411A38}"/>
              </a:ext>
            </a:extLst>
          </p:cNvPr>
          <p:cNvSpPr/>
          <p:nvPr/>
        </p:nvSpPr>
        <p:spPr>
          <a:xfrm>
            <a:off x="7782835" y="1682177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2" name="Shape 42">
            <a:extLst>
              <a:ext uri="{FF2B5EF4-FFF2-40B4-BE49-F238E27FC236}">
                <a16:creationId xmlns:a16="http://schemas.microsoft.com/office/drawing/2014/main" id="{7479034C-2AA9-40B2-A3A4-08C8B0992F24}"/>
              </a:ext>
            </a:extLst>
          </p:cNvPr>
          <p:cNvSpPr txBox="1">
            <a:spLocks/>
          </p:cNvSpPr>
          <p:nvPr/>
        </p:nvSpPr>
        <p:spPr>
          <a:xfrm>
            <a:off x="7719964" y="1752652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2400" b="0" dirty="0">
                <a:latin typeface="Calibri" panose="020F0502020204030204" pitchFamily="34" charset="0"/>
              </a:rPr>
              <a:t>t</a:t>
            </a:r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6" name="Shape 181">
            <a:extLst>
              <a:ext uri="{FF2B5EF4-FFF2-40B4-BE49-F238E27FC236}">
                <a16:creationId xmlns:a16="http://schemas.microsoft.com/office/drawing/2014/main" id="{0495A1F2-F033-4D47-8B01-198AE66547AA}"/>
              </a:ext>
            </a:extLst>
          </p:cNvPr>
          <p:cNvSpPr/>
          <p:nvPr/>
        </p:nvSpPr>
        <p:spPr>
          <a:xfrm>
            <a:off x="7141763" y="2642656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B6DA22-B1EF-4622-AF2A-4653494F9012}"/>
              </a:ext>
            </a:extLst>
          </p:cNvPr>
          <p:cNvSpPr txBox="1"/>
          <p:nvPr/>
        </p:nvSpPr>
        <p:spPr>
          <a:xfrm>
            <a:off x="755576" y="3692170"/>
            <a:ext cx="2806176" cy="61555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Advantage: no need to wait for reconvergence.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48CDCA2-7F4E-4611-8C2B-19548668C07B}"/>
              </a:ext>
            </a:extLst>
          </p:cNvPr>
          <p:cNvSpPr/>
          <p:nvPr/>
        </p:nvSpPr>
        <p:spPr>
          <a:xfrm>
            <a:off x="6651306" y="1865710"/>
            <a:ext cx="1100094" cy="1672698"/>
          </a:xfrm>
          <a:custGeom>
            <a:avLst/>
            <a:gdLst>
              <a:gd name="connsiteX0" fmla="*/ 47601 w 1100094"/>
              <a:gd name="connsiteY0" fmla="*/ 1672698 h 1672698"/>
              <a:gd name="connsiteX1" fmla="*/ 122246 w 1100094"/>
              <a:gd name="connsiteY1" fmla="*/ 273107 h 1672698"/>
              <a:gd name="connsiteX2" fmla="*/ 1100094 w 1100094"/>
              <a:gd name="connsiteY2" fmla="*/ 653 h 167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094" h="1672698">
                <a:moveTo>
                  <a:pt x="47601" y="1672698"/>
                </a:moveTo>
                <a:cubicBezTo>
                  <a:pt x="-2784" y="1112239"/>
                  <a:pt x="-53169" y="551781"/>
                  <a:pt x="122246" y="273107"/>
                </a:cubicBezTo>
                <a:cubicBezTo>
                  <a:pt x="297661" y="-5567"/>
                  <a:pt x="698877" y="-2457"/>
                  <a:pt x="1100094" y="653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Gewitterblitz 122">
            <a:extLst>
              <a:ext uri="{FF2B5EF4-FFF2-40B4-BE49-F238E27FC236}">
                <a16:creationId xmlns:a16="http://schemas.microsoft.com/office/drawing/2014/main" id="{24F7940A-CDB8-4128-9F24-BC7A69E4C98F}"/>
              </a:ext>
            </a:extLst>
          </p:cNvPr>
          <p:cNvSpPr/>
          <p:nvPr/>
        </p:nvSpPr>
        <p:spPr>
          <a:xfrm rot="20568435">
            <a:off x="6438952" y="3187807"/>
            <a:ext cx="417406" cy="316407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68B1199-A5B9-4157-BE98-89FD0E4285A0}"/>
              </a:ext>
            </a:extLst>
          </p:cNvPr>
          <p:cNvSpPr/>
          <p:nvPr/>
        </p:nvSpPr>
        <p:spPr>
          <a:xfrm rot="16049017" flipV="1">
            <a:off x="6627922" y="2353785"/>
            <a:ext cx="1687743" cy="1281752"/>
          </a:xfrm>
          <a:custGeom>
            <a:avLst/>
            <a:gdLst>
              <a:gd name="connsiteX0" fmla="*/ 47601 w 1100094"/>
              <a:gd name="connsiteY0" fmla="*/ 1672698 h 1672698"/>
              <a:gd name="connsiteX1" fmla="*/ 122246 w 1100094"/>
              <a:gd name="connsiteY1" fmla="*/ 273107 h 1672698"/>
              <a:gd name="connsiteX2" fmla="*/ 1100094 w 1100094"/>
              <a:gd name="connsiteY2" fmla="*/ 653 h 167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094" h="1672698">
                <a:moveTo>
                  <a:pt x="47601" y="1672698"/>
                </a:moveTo>
                <a:cubicBezTo>
                  <a:pt x="-2784" y="1112239"/>
                  <a:pt x="-53169" y="551781"/>
                  <a:pt x="122246" y="273107"/>
                </a:cubicBezTo>
                <a:cubicBezTo>
                  <a:pt x="297661" y="-5567"/>
                  <a:pt x="698877" y="-2457"/>
                  <a:pt x="1100094" y="653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loud Callout 54">
            <a:extLst>
              <a:ext uri="{FF2B5EF4-FFF2-40B4-BE49-F238E27FC236}">
                <a16:creationId xmlns:a16="http://schemas.microsoft.com/office/drawing/2014/main" id="{CFCDD837-9AF1-43F3-B882-C31015E1C7A1}"/>
              </a:ext>
            </a:extLst>
          </p:cNvPr>
          <p:cNvSpPr/>
          <p:nvPr/>
        </p:nvSpPr>
        <p:spPr bwMode="auto">
          <a:xfrm>
            <a:off x="4472925" y="4185928"/>
            <a:ext cx="2915446" cy="857249"/>
          </a:xfrm>
          <a:prstGeom prst="cloudCallout">
            <a:avLst>
              <a:gd name="adj1" fmla="val 30008"/>
              <a:gd name="adj2" fmla="val -83659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T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</a:t>
            </a:r>
            <a:r>
              <a:rPr lang="de-DE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</a:t>
            </a:r>
            <a:r>
              <a:rPr lang="en-AT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q</a:t>
            </a:r>
            <a:r>
              <a:rPr lang="de-DE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u</a:t>
            </a:r>
            <a:r>
              <a:rPr lang="en-AT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</a:t>
            </a:r>
            <a:r>
              <a:rPr lang="de-DE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</a:t>
            </a:r>
            <a:r>
              <a:rPr lang="en-AT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</a:t>
            </a:r>
            <a:r>
              <a:rPr lang="de-DE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</a:t>
            </a:r>
            <a:r>
              <a:rPr lang="en-AT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de-DE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</a:t>
            </a:r>
            <a:r>
              <a:rPr lang="en-AT" sz="20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</a:t>
            </a:r>
            <a:r>
              <a:rPr lang="en-AT" sz="2000" dirty="0" err="1">
                <a:latin typeface="Calibri" pitchFamily="34" charset="0"/>
                <a:cs typeface="Calibri" pitchFamily="34" charset="0"/>
              </a:rPr>
              <a:t>port</a:t>
            </a:r>
            <a:r>
              <a:rPr lang="en-AT" sz="2000" dirty="0">
                <a:latin typeface="Calibri" pitchFamily="34" charset="0"/>
                <a:cs typeface="Calibri" pitchFamily="34" charset="0"/>
              </a:rPr>
              <a:t> matching!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Textplatzhalter 1">
            <a:extLst>
              <a:ext uri="{FF2B5EF4-FFF2-40B4-BE49-F238E27FC236}">
                <a16:creationId xmlns:a16="http://schemas.microsoft.com/office/drawing/2014/main" id="{3912E3CF-0877-4D79-8F95-1CCF0ABD364E}"/>
              </a:ext>
            </a:extLst>
          </p:cNvPr>
          <p:cNvSpPr txBox="1">
            <a:spLocks/>
          </p:cNvSpPr>
          <p:nvPr/>
        </p:nvSpPr>
        <p:spPr>
          <a:xfrm>
            <a:off x="5580112" y="670663"/>
            <a:ext cx="3456384" cy="9700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120650" indent="0" algn="ctr">
              <a:buNone/>
            </a:pPr>
            <a:r>
              <a:rPr lang="de-DE" sz="2600" dirty="0">
                <a:solidFill>
                  <a:srgbClr val="C00000"/>
                </a:solidFill>
              </a:rPr>
              <a:t>Can </a:t>
            </a:r>
            <a:r>
              <a:rPr lang="de-DE" sz="2600" dirty="0" err="1">
                <a:solidFill>
                  <a:srgbClr val="C00000"/>
                </a:solidFill>
              </a:rPr>
              <a:t>get</a:t>
            </a:r>
            <a:r>
              <a:rPr lang="de-DE" sz="2600" dirty="0">
                <a:solidFill>
                  <a:srgbClr val="C00000"/>
                </a:solidFill>
              </a:rPr>
              <a:t> </a:t>
            </a:r>
            <a:r>
              <a:rPr lang="de-DE" sz="2600" dirty="0" err="1">
                <a:solidFill>
                  <a:srgbClr val="C00000"/>
                </a:solidFill>
              </a:rPr>
              <a:t>complex</a:t>
            </a:r>
            <a:r>
              <a:rPr lang="de-DE" sz="2600" dirty="0">
                <a:solidFill>
                  <a:srgbClr val="C00000"/>
                </a:solidFill>
              </a:rPr>
              <a:t> </a:t>
            </a:r>
            <a:r>
              <a:rPr lang="de-DE" sz="2600" dirty="0" err="1">
                <a:solidFill>
                  <a:srgbClr val="C00000"/>
                </a:solidFill>
              </a:rPr>
              <a:t>under</a:t>
            </a:r>
            <a:r>
              <a:rPr lang="de-DE" sz="2600" dirty="0">
                <a:solidFill>
                  <a:srgbClr val="C00000"/>
                </a:solidFill>
              </a:rPr>
              <a:t> multiple </a:t>
            </a:r>
            <a:r>
              <a:rPr lang="de-DE" sz="2600" dirty="0" err="1">
                <a:solidFill>
                  <a:srgbClr val="C00000"/>
                </a:solidFill>
              </a:rPr>
              <a:t>failures</a:t>
            </a:r>
            <a:r>
              <a:rPr lang="de-DE" sz="2600" dirty="0">
                <a:solidFill>
                  <a:srgbClr val="C00000"/>
                </a:solidFill>
              </a:rPr>
              <a:t>..</a:t>
            </a:r>
          </a:p>
        </p:txBody>
      </p:sp>
      <p:sp>
        <p:nvSpPr>
          <p:cNvPr id="32" name="Gewitterblitz 122">
            <a:extLst>
              <a:ext uri="{FF2B5EF4-FFF2-40B4-BE49-F238E27FC236}">
                <a16:creationId xmlns:a16="http://schemas.microsoft.com/office/drawing/2014/main" id="{6DE010E1-FE8D-417F-97B7-45616BE4194B}"/>
              </a:ext>
            </a:extLst>
          </p:cNvPr>
          <p:cNvSpPr/>
          <p:nvPr/>
        </p:nvSpPr>
        <p:spPr>
          <a:xfrm rot="20568435">
            <a:off x="7874878" y="3178257"/>
            <a:ext cx="417406" cy="316407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reihandform 3">
            <a:extLst>
              <a:ext uri="{FF2B5EF4-FFF2-40B4-BE49-F238E27FC236}">
                <a16:creationId xmlns:a16="http://schemas.microsoft.com/office/drawing/2014/main" id="{02C1BAA2-1FED-4E88-93C6-D630E20C740B}"/>
              </a:ext>
            </a:extLst>
          </p:cNvPr>
          <p:cNvSpPr/>
          <p:nvPr/>
        </p:nvSpPr>
        <p:spPr>
          <a:xfrm>
            <a:off x="6898057" y="2137780"/>
            <a:ext cx="1292247" cy="1889117"/>
          </a:xfrm>
          <a:custGeom>
            <a:avLst/>
            <a:gdLst>
              <a:gd name="connsiteX0" fmla="*/ 43918 w 1292247"/>
              <a:gd name="connsiteY0" fmla="*/ 1814513 h 1889117"/>
              <a:gd name="connsiteX1" fmla="*/ 1272643 w 1292247"/>
              <a:gd name="connsiteY1" fmla="*/ 1871663 h 1889117"/>
              <a:gd name="connsiteX2" fmla="*/ 744005 w 1292247"/>
              <a:gd name="connsiteY2" fmla="*/ 1543050 h 1889117"/>
              <a:gd name="connsiteX3" fmla="*/ 1055 w 1292247"/>
              <a:gd name="connsiteY3" fmla="*/ 1514475 h 1889117"/>
              <a:gd name="connsiteX4" fmla="*/ 915455 w 1292247"/>
              <a:gd name="connsiteY4" fmla="*/ 0 h 188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2247" h="1889117">
                <a:moveTo>
                  <a:pt x="43918" y="1814513"/>
                </a:moveTo>
                <a:cubicBezTo>
                  <a:pt x="599940" y="1865710"/>
                  <a:pt x="1155962" y="1916907"/>
                  <a:pt x="1272643" y="1871663"/>
                </a:cubicBezTo>
                <a:cubicBezTo>
                  <a:pt x="1389324" y="1826419"/>
                  <a:pt x="955936" y="1602581"/>
                  <a:pt x="744005" y="1543050"/>
                </a:cubicBezTo>
                <a:cubicBezTo>
                  <a:pt x="532074" y="1483519"/>
                  <a:pt x="-27520" y="1771650"/>
                  <a:pt x="1055" y="1514475"/>
                </a:cubicBezTo>
                <a:cubicBezTo>
                  <a:pt x="29630" y="1257300"/>
                  <a:pt x="472542" y="628650"/>
                  <a:pt x="915455" y="0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itle 2">
            <a:extLst>
              <a:ext uri="{FF2B5EF4-FFF2-40B4-BE49-F238E27FC236}">
                <a16:creationId xmlns:a16="http://schemas.microsoft.com/office/drawing/2014/main" id="{BFBBC241-BA86-4336-9B48-667FF3B53809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</a:t>
            </a:r>
            <a:r>
              <a:rPr lang="de-DE" sz="1000" dirty="0"/>
              <a:t>Klaus-Tycho Förster</a:t>
            </a:r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07F9E69B-22C4-4AE0-84BE-0BD029A22776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558451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243;g60be7dcf1c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 bwMode="auto">
          <a:xfrm>
            <a:off x="4283968" y="1347614"/>
            <a:ext cx="2118734" cy="251713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323528" y="164114"/>
            <a:ext cx="8434466" cy="857250"/>
          </a:xfrm>
        </p:spPr>
        <p:txBody>
          <a:bodyPr>
            <a:normAutofit/>
          </a:bodyPr>
          <a:lstStyle/>
          <a:p>
            <a:r>
              <a:rPr lang="de-DE" sz="3400" dirty="0"/>
              <a:t>Communication Networks</a:t>
            </a: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179512" y="1479574"/>
            <a:ext cx="4536504" cy="298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3366FF"/>
                </a:solidFill>
                <a:cs typeface="Calibri" panose="020F0502020204030204" pitchFamily="34" charset="0"/>
              </a:rPr>
              <a:t>Critical infrastructure</a:t>
            </a:r>
            <a:r>
              <a:rPr lang="de-DE" sz="2100" dirty="0"/>
              <a:t> of digital </a:t>
            </a:r>
            <a:r>
              <a:rPr lang="de-DE" sz="2100" dirty="0" err="1"/>
              <a:t>society</a:t>
            </a:r>
            <a:endParaRPr lang="de-DE" sz="2100" dirty="0"/>
          </a:p>
          <a:p>
            <a:r>
              <a:rPr lang="en-US" sz="1600" dirty="0"/>
              <a:t>Popularity of </a:t>
            </a:r>
            <a:r>
              <a:rPr lang="en-US" sz="1600" b="1" dirty="0" err="1">
                <a:solidFill>
                  <a:srgbClr val="3366FF"/>
                </a:solidFill>
                <a:cs typeface="Calibri" panose="020F0502020204030204" pitchFamily="34" charset="0"/>
              </a:rPr>
              <a:t>datacentric</a:t>
            </a:r>
            <a:r>
              <a:rPr lang="en-US" sz="1600" b="1" dirty="0">
                <a:solidFill>
                  <a:srgbClr val="3366FF"/>
                </a:solidFill>
                <a:cs typeface="Calibri" panose="020F0502020204030204" pitchFamily="34" charset="0"/>
              </a:rPr>
              <a:t> applications</a:t>
            </a:r>
            <a:r>
              <a:rPr lang="en-US" sz="1600" dirty="0"/>
              <a:t>: health, business, entertainment, social networking, AI/ML, etc.</a:t>
            </a:r>
          </a:p>
          <a:p>
            <a:r>
              <a:rPr lang="de-DE" sz="1600" dirty="0"/>
              <a:t>Evident </a:t>
            </a:r>
            <a:r>
              <a:rPr lang="de-DE" sz="1600" dirty="0" err="1"/>
              <a:t>during</a:t>
            </a:r>
            <a:r>
              <a:rPr lang="de-DE" sz="1600" dirty="0"/>
              <a:t> </a:t>
            </a:r>
            <a:r>
              <a:rPr lang="de-DE" sz="1600" dirty="0" err="1"/>
              <a:t>ongoing</a:t>
            </a:r>
            <a:r>
              <a:rPr lang="de-DE" sz="1600" dirty="0"/>
              <a:t> </a:t>
            </a:r>
            <a:r>
              <a:rPr lang="en-US" sz="1600" b="1" dirty="0">
                <a:solidFill>
                  <a:srgbClr val="3366FF"/>
                </a:solidFill>
                <a:cs typeface="Calibri" panose="020F0502020204030204" pitchFamily="34" charset="0"/>
              </a:rPr>
              <a:t>pandemic</a:t>
            </a:r>
            <a:r>
              <a:rPr lang="de-DE" sz="1600" dirty="0"/>
              <a:t>: online </a:t>
            </a:r>
            <a:r>
              <a:rPr lang="de-DE" sz="1600" dirty="0" err="1"/>
              <a:t>learning</a:t>
            </a:r>
            <a:r>
              <a:rPr lang="de-DE" sz="1600" dirty="0"/>
              <a:t>, online </a:t>
            </a:r>
            <a:r>
              <a:rPr lang="de-DE" sz="1600" dirty="0" err="1"/>
              <a:t>conferences</a:t>
            </a:r>
            <a:r>
              <a:rPr lang="de-DE" sz="1600" dirty="0"/>
              <a:t>, etc.</a:t>
            </a:r>
          </a:p>
          <a:p>
            <a:r>
              <a:rPr lang="de-DE" sz="1600" dirty="0"/>
              <a:t>Much </a:t>
            </a:r>
            <a:r>
              <a:rPr lang="de-DE" sz="1600" dirty="0" err="1"/>
              <a:t>traffic</a:t>
            </a:r>
            <a:r>
              <a:rPr lang="de-DE" sz="1600" dirty="0"/>
              <a:t> </a:t>
            </a:r>
            <a:r>
              <a:rPr lang="de-DE" sz="1600" dirty="0" err="1"/>
              <a:t>especially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, </a:t>
            </a:r>
            <a:r>
              <a:rPr lang="de-DE" sz="1600" dirty="0" err="1"/>
              <a:t>from</a:t>
            </a:r>
            <a:r>
              <a:rPr lang="de-DE" sz="1600" dirty="0"/>
              <a:t>, and </a:t>
            </a:r>
            <a:r>
              <a:rPr lang="de-DE" sz="1600" dirty="0" err="1"/>
              <a:t>inside</a:t>
            </a:r>
            <a:r>
              <a:rPr lang="de-DE" sz="1600" dirty="0"/>
              <a:t> </a:t>
            </a:r>
            <a:r>
              <a:rPr lang="en-US" sz="1600" b="1" dirty="0">
                <a:solidFill>
                  <a:srgbClr val="3366FF"/>
                </a:solidFill>
                <a:cs typeface="Calibri" panose="020F0502020204030204" pitchFamily="34" charset="0"/>
              </a:rPr>
              <a:t>datacenters</a:t>
            </a:r>
            <a:endParaRPr lang="de-DE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63D24-DA8D-E247-A5AE-66ACA7CA960A}"/>
              </a:ext>
            </a:extLst>
          </p:cNvPr>
          <p:cNvSpPr txBox="1"/>
          <p:nvPr/>
        </p:nvSpPr>
        <p:spPr>
          <a:xfrm>
            <a:off x="2051720" y="4327073"/>
            <a:ext cx="504056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Increasingly stringent dependability requirements!</a:t>
            </a:r>
          </a:p>
        </p:txBody>
      </p:sp>
      <p:sp>
        <p:nvSpPr>
          <p:cNvPr id="15" name="Google Shape;1246;g60be7dcf1c_0_159"/>
          <p:cNvSpPr txBox="1"/>
          <p:nvPr/>
        </p:nvSpPr>
        <p:spPr bwMode="auto">
          <a:xfrm>
            <a:off x="6821642" y="3632547"/>
            <a:ext cx="1728192" cy="320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2000"/>
            </a:pPr>
            <a:r>
              <a:rPr lang="de-DE" sz="1200" dirty="0">
                <a:solidFill>
                  <a:schemeClr val="dk1"/>
                </a:solidFill>
                <a:latin typeface="+mn-lt"/>
                <a:ea typeface="Consolas"/>
                <a:cs typeface="Consolas"/>
                <a:sym typeface="Consolas"/>
              </a:rPr>
              <a:t>Facebook </a:t>
            </a:r>
            <a:r>
              <a:rPr lang="de-DE" sz="1200" dirty="0" err="1">
                <a:solidFill>
                  <a:schemeClr val="dk1"/>
                </a:solidFill>
                <a:latin typeface="+mn-lt"/>
                <a:ea typeface="Consolas"/>
                <a:cs typeface="Consolas"/>
                <a:sym typeface="Consolas"/>
              </a:rPr>
              <a:t>datacenter</a:t>
            </a:r>
            <a:endParaRPr lang="de-DE" sz="1200" dirty="0">
              <a:solidFill>
                <a:schemeClr val="dk1"/>
              </a:solidFill>
              <a:latin typeface="+mn-lt"/>
              <a:ea typeface="Consolas"/>
              <a:cs typeface="Consolas"/>
              <a:sym typeface="Consolas"/>
            </a:endParaRPr>
          </a:p>
        </p:txBody>
      </p:sp>
      <p:pic>
        <p:nvPicPr>
          <p:cNvPr id="17" name="Picture 2" descr="https://scontent-vie1-1.xx.fbcdn.net/v/t31.0-8/22104772_347311772395322_3595682621070915716_o.jpg?_nc_cat=101&amp;_nc_oc=AQkgC4-fNo88vTSa-XGLO2lQf-qF1HXdeDKzujaFlr5w8T65QPFhM1u4e8D89hMAuscHZrpJ066XEv9JS9PRHj4D&amp;_nc_ht=scontent-vie1-1.xx&amp;oh=81da5bf060d4fb11d77201a4470da72d&amp;oe=5DF2ADD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779662"/>
            <a:ext cx="3136235" cy="176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1"/>
          <p:cNvSpPr/>
          <p:nvPr/>
        </p:nvSpPr>
        <p:spPr>
          <a:xfrm>
            <a:off x="8664152" y="474339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67900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57200" y="34510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The FRR Problem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323528" y="1419622"/>
            <a:ext cx="5060110" cy="338437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sz="1700" dirty="0">
              <a:latin typeface="+mj-lt"/>
            </a:endParaRPr>
          </a:p>
          <a:p>
            <a:r>
              <a:rPr lang="en-US" sz="1800" b="1" dirty="0">
                <a:solidFill>
                  <a:srgbClr val="3366FF"/>
                </a:solidFill>
                <a:cs typeface="Calibri" panose="020F0502020204030204" pitchFamily="34" charset="0"/>
              </a:rPr>
              <a:t>Pre-installed</a:t>
            </a:r>
            <a:r>
              <a:rPr lang="de-DE" sz="1800" dirty="0">
                <a:latin typeface="+mj-lt"/>
              </a:rPr>
              <a:t> </a:t>
            </a:r>
            <a:r>
              <a:rPr lang="de-DE" sz="1800" dirty="0" err="1">
                <a:latin typeface="+mj-lt"/>
              </a:rPr>
              <a:t>local</a:t>
            </a:r>
            <a:r>
              <a:rPr lang="de-DE" sz="1800" dirty="0">
                <a:latin typeface="+mj-lt"/>
              </a:rPr>
              <a:t>-fast </a:t>
            </a:r>
            <a:r>
              <a:rPr lang="de-DE" sz="1800" dirty="0" err="1">
                <a:latin typeface="+mj-lt"/>
              </a:rPr>
              <a:t>failover</a:t>
            </a:r>
            <a:r>
              <a:rPr lang="de-DE" sz="1800" dirty="0">
                <a:latin typeface="+mj-lt"/>
              </a:rPr>
              <a:t> </a:t>
            </a:r>
            <a:r>
              <a:rPr lang="de-DE" sz="1800" dirty="0" err="1">
                <a:latin typeface="+mj-lt"/>
              </a:rPr>
              <a:t>rules</a:t>
            </a:r>
            <a:endParaRPr lang="de-DE" sz="1800" dirty="0">
              <a:latin typeface="+mj-lt"/>
            </a:endParaRPr>
          </a:p>
          <a:p>
            <a:pPr lvl="1"/>
            <a:r>
              <a:rPr lang="de-DE" sz="1400" i="1" dirty="0">
                <a:latin typeface="+mj-lt"/>
              </a:rPr>
              <a:t>Can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1400" i="1" dirty="0" err="1">
                <a:solidFill>
                  <a:srgbClr val="C00000"/>
                </a:solidFill>
                <a:latin typeface="+mj-lt"/>
              </a:rPr>
              <a:t>depend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 on </a:t>
            </a:r>
            <a:r>
              <a:rPr lang="de-DE" sz="1400" i="1" dirty="0" err="1">
                <a:solidFill>
                  <a:srgbClr val="C00000"/>
                </a:solidFill>
                <a:latin typeface="+mj-lt"/>
              </a:rPr>
              <a:t>local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1400" i="1" dirty="0" err="1">
                <a:solidFill>
                  <a:srgbClr val="C00000"/>
                </a:solidFill>
                <a:latin typeface="+mj-lt"/>
              </a:rPr>
              <a:t>failures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1400" i="1" dirty="0">
                <a:latin typeface="+mj-lt"/>
              </a:rPr>
              <a:t>and, e.g., </a:t>
            </a:r>
            <a:r>
              <a:rPr lang="de-DE" sz="1400" i="1" dirty="0" err="1">
                <a:latin typeface="+mj-lt"/>
              </a:rPr>
              <a:t>destination</a:t>
            </a:r>
            <a:r>
              <a:rPr lang="de-DE" sz="1400" i="1" dirty="0">
                <a:latin typeface="+mj-lt"/>
              </a:rPr>
              <a:t>, </a:t>
            </a:r>
            <a:r>
              <a:rPr lang="de-DE" sz="1400" i="1" dirty="0" err="1">
                <a:solidFill>
                  <a:srgbClr val="C00000"/>
                </a:solidFill>
                <a:latin typeface="+mj-lt"/>
              </a:rPr>
              <a:t>inport</a:t>
            </a:r>
            <a:r>
              <a:rPr lang="de-DE" sz="1400" i="1" dirty="0">
                <a:solidFill>
                  <a:srgbClr val="C00000"/>
                </a:solidFill>
                <a:latin typeface="+mj-lt"/>
              </a:rPr>
              <a:t>, source</a:t>
            </a:r>
          </a:p>
          <a:p>
            <a:endParaRPr lang="en-US" sz="1800" dirty="0">
              <a:latin typeface="+mj-lt"/>
            </a:endParaRPr>
          </a:p>
          <a:p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A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u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n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i</a:t>
            </a:r>
            <a:r>
              <a:rPr lang="en-AT" sz="1800" b="1" dirty="0">
                <a:solidFill>
                  <a:srgbClr val="3366FF"/>
                </a:solidFill>
                <a:cs typeface="Calibri" panose="020F0502020204030204" pitchFamily="34" charset="0"/>
              </a:rPr>
              <a:t>m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e</a:t>
            </a:r>
            <a:r>
              <a:rPr lang="en-US" sz="1800" dirty="0"/>
              <a:t>, rules are just </a:t>
            </a:r>
            <a:r>
              <a:rPr lang="en-AT" sz="1800" i="1" dirty="0">
                <a:solidFill>
                  <a:srgbClr val="C00000"/>
                </a:solidFill>
              </a:rPr>
              <a:t>”</a:t>
            </a:r>
            <a:r>
              <a:rPr lang="de-DE" sz="1800" i="1" dirty="0">
                <a:solidFill>
                  <a:srgbClr val="C00000"/>
                </a:solidFill>
              </a:rPr>
              <a:t>e</a:t>
            </a:r>
            <a:r>
              <a:rPr lang="en-US" sz="1800" i="1" dirty="0" err="1">
                <a:solidFill>
                  <a:srgbClr val="C00000"/>
                </a:solidFill>
              </a:rPr>
              <a:t>xecuted</a:t>
            </a:r>
            <a:r>
              <a:rPr lang="en-AT" sz="1800" i="1" dirty="0">
                <a:solidFill>
                  <a:srgbClr val="C00000"/>
                </a:solidFill>
              </a:rPr>
              <a:t>”</a:t>
            </a:r>
            <a:endParaRPr lang="de-DE" sz="1800" dirty="0"/>
          </a:p>
        </p:txBody>
      </p:sp>
      <p:cxnSp>
        <p:nvCxnSpPr>
          <p:cNvPr id="7" name="Gerade Verbindung mit Pfeil 88">
            <a:extLst>
              <a:ext uri="{FF2B5EF4-FFF2-40B4-BE49-F238E27FC236}">
                <a16:creationId xmlns:a16="http://schemas.microsoft.com/office/drawing/2014/main" id="{25E58E0A-9170-4E09-B1D7-428692CBA721}"/>
              </a:ext>
            </a:extLst>
          </p:cNvPr>
          <p:cNvCxnSpPr/>
          <p:nvPr/>
        </p:nvCxnSpPr>
        <p:spPr>
          <a:xfrm flipV="1">
            <a:off x="6729291" y="1898201"/>
            <a:ext cx="1282144" cy="19209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88">
            <a:extLst>
              <a:ext uri="{FF2B5EF4-FFF2-40B4-BE49-F238E27FC236}">
                <a16:creationId xmlns:a16="http://schemas.microsoft.com/office/drawing/2014/main" id="{82DA663C-CB87-4EC3-AF04-E23CD581681F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6908388" y="3769929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8">
            <a:extLst>
              <a:ext uri="{FF2B5EF4-FFF2-40B4-BE49-F238E27FC236}">
                <a16:creationId xmlns:a16="http://schemas.microsoft.com/office/drawing/2014/main" id="{2F79BE58-8854-409D-8EBE-9C3BF08776C6}"/>
              </a:ext>
            </a:extLst>
          </p:cNvPr>
          <p:cNvCxnSpPr/>
          <p:nvPr/>
        </p:nvCxnSpPr>
        <p:spPr>
          <a:xfrm flipV="1">
            <a:off x="6679788" y="3075237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88">
            <a:extLst>
              <a:ext uri="{FF2B5EF4-FFF2-40B4-BE49-F238E27FC236}">
                <a16:creationId xmlns:a16="http://schemas.microsoft.com/office/drawing/2014/main" id="{4C6E121D-684B-4713-AEA8-B19F0B1E6DEC}"/>
              </a:ext>
            </a:extLst>
          </p:cNvPr>
          <p:cNvCxnSpPr/>
          <p:nvPr/>
        </p:nvCxnSpPr>
        <p:spPr>
          <a:xfrm flipV="1">
            <a:off x="6647656" y="2129412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88">
            <a:extLst>
              <a:ext uri="{FF2B5EF4-FFF2-40B4-BE49-F238E27FC236}">
                <a16:creationId xmlns:a16="http://schemas.microsoft.com/office/drawing/2014/main" id="{F25BFD53-2018-4927-B639-D7299453CCD9}"/>
              </a:ext>
            </a:extLst>
          </p:cNvPr>
          <p:cNvCxnSpPr/>
          <p:nvPr/>
        </p:nvCxnSpPr>
        <p:spPr>
          <a:xfrm flipV="1">
            <a:off x="8043567" y="3075237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88">
            <a:extLst>
              <a:ext uri="{FF2B5EF4-FFF2-40B4-BE49-F238E27FC236}">
                <a16:creationId xmlns:a16="http://schemas.microsoft.com/office/drawing/2014/main" id="{3313DB0A-694C-433C-BC54-1F8737AE3FCC}"/>
              </a:ext>
            </a:extLst>
          </p:cNvPr>
          <p:cNvCxnSpPr/>
          <p:nvPr/>
        </p:nvCxnSpPr>
        <p:spPr>
          <a:xfrm flipV="1">
            <a:off x="8011435" y="2129412"/>
            <a:ext cx="0" cy="4694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88">
            <a:extLst>
              <a:ext uri="{FF2B5EF4-FFF2-40B4-BE49-F238E27FC236}">
                <a16:creationId xmlns:a16="http://schemas.microsoft.com/office/drawing/2014/main" id="{D3BBF168-1AE7-46B2-8C30-E63615A0FC22}"/>
              </a:ext>
            </a:extLst>
          </p:cNvPr>
          <p:cNvCxnSpPr/>
          <p:nvPr/>
        </p:nvCxnSpPr>
        <p:spPr>
          <a:xfrm>
            <a:off x="6858886" y="2841861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88">
            <a:extLst>
              <a:ext uri="{FF2B5EF4-FFF2-40B4-BE49-F238E27FC236}">
                <a16:creationId xmlns:a16="http://schemas.microsoft.com/office/drawing/2014/main" id="{1ADA0C11-45A2-4B88-B9CA-310CBFB404C7}"/>
              </a:ext>
            </a:extLst>
          </p:cNvPr>
          <p:cNvCxnSpPr/>
          <p:nvPr/>
        </p:nvCxnSpPr>
        <p:spPr>
          <a:xfrm>
            <a:off x="6876256" y="1923678"/>
            <a:ext cx="906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181">
            <a:extLst>
              <a:ext uri="{FF2B5EF4-FFF2-40B4-BE49-F238E27FC236}">
                <a16:creationId xmlns:a16="http://schemas.microsoft.com/office/drawing/2014/main" id="{698744EF-EE9C-473B-BD71-21702319D21F}"/>
              </a:ext>
            </a:extLst>
          </p:cNvPr>
          <p:cNvSpPr/>
          <p:nvPr/>
        </p:nvSpPr>
        <p:spPr>
          <a:xfrm>
            <a:off x="6451188" y="3553905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6" name="Shape 181">
            <a:extLst>
              <a:ext uri="{FF2B5EF4-FFF2-40B4-BE49-F238E27FC236}">
                <a16:creationId xmlns:a16="http://schemas.microsoft.com/office/drawing/2014/main" id="{C3005801-9F27-40A2-B391-19ABE2727277}"/>
              </a:ext>
            </a:extLst>
          </p:cNvPr>
          <p:cNvSpPr/>
          <p:nvPr/>
        </p:nvSpPr>
        <p:spPr>
          <a:xfrm>
            <a:off x="6451188" y="2628002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93F0387A-89FE-4E0D-9795-350CAE63C373}"/>
              </a:ext>
            </a:extLst>
          </p:cNvPr>
          <p:cNvSpPr txBox="1">
            <a:spLocks/>
          </p:cNvSpPr>
          <p:nvPr/>
        </p:nvSpPr>
        <p:spPr>
          <a:xfrm>
            <a:off x="6384312" y="3638374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2400" b="0" dirty="0">
                <a:latin typeface="Calibri" panose="020F0502020204030204" pitchFamily="34" charset="0"/>
              </a:rPr>
              <a:t>s</a:t>
            </a:r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18" name="Shape 181">
            <a:extLst>
              <a:ext uri="{FF2B5EF4-FFF2-40B4-BE49-F238E27FC236}">
                <a16:creationId xmlns:a16="http://schemas.microsoft.com/office/drawing/2014/main" id="{400AFC93-4A0F-4E70-B680-E48C92E5933A}"/>
              </a:ext>
            </a:extLst>
          </p:cNvPr>
          <p:cNvSpPr/>
          <p:nvPr/>
        </p:nvSpPr>
        <p:spPr>
          <a:xfrm>
            <a:off x="6419056" y="1682177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9" name="Shape 181">
            <a:extLst>
              <a:ext uri="{FF2B5EF4-FFF2-40B4-BE49-F238E27FC236}">
                <a16:creationId xmlns:a16="http://schemas.microsoft.com/office/drawing/2014/main" id="{F5ED93FF-108D-42AD-A25D-2B85EA321271}"/>
              </a:ext>
            </a:extLst>
          </p:cNvPr>
          <p:cNvSpPr/>
          <p:nvPr/>
        </p:nvSpPr>
        <p:spPr>
          <a:xfrm>
            <a:off x="7814967" y="3553905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0" name="Shape 181">
            <a:extLst>
              <a:ext uri="{FF2B5EF4-FFF2-40B4-BE49-F238E27FC236}">
                <a16:creationId xmlns:a16="http://schemas.microsoft.com/office/drawing/2014/main" id="{A767EFD4-599F-40A3-8B26-9F48C7DED041}"/>
              </a:ext>
            </a:extLst>
          </p:cNvPr>
          <p:cNvSpPr/>
          <p:nvPr/>
        </p:nvSpPr>
        <p:spPr>
          <a:xfrm>
            <a:off x="7814967" y="2628002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1" name="Shape 181">
            <a:extLst>
              <a:ext uri="{FF2B5EF4-FFF2-40B4-BE49-F238E27FC236}">
                <a16:creationId xmlns:a16="http://schemas.microsoft.com/office/drawing/2014/main" id="{A393385E-265C-47F9-BB01-4E4856411A38}"/>
              </a:ext>
            </a:extLst>
          </p:cNvPr>
          <p:cNvSpPr/>
          <p:nvPr/>
        </p:nvSpPr>
        <p:spPr>
          <a:xfrm>
            <a:off x="7782835" y="1682177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2" name="Shape 42">
            <a:extLst>
              <a:ext uri="{FF2B5EF4-FFF2-40B4-BE49-F238E27FC236}">
                <a16:creationId xmlns:a16="http://schemas.microsoft.com/office/drawing/2014/main" id="{7479034C-2AA9-40B2-A3A4-08C8B0992F24}"/>
              </a:ext>
            </a:extLst>
          </p:cNvPr>
          <p:cNvSpPr txBox="1">
            <a:spLocks/>
          </p:cNvSpPr>
          <p:nvPr/>
        </p:nvSpPr>
        <p:spPr>
          <a:xfrm>
            <a:off x="7719964" y="1752652"/>
            <a:ext cx="647205" cy="361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de-CH" sz="2400" b="0" dirty="0">
                <a:latin typeface="Calibri" panose="020F0502020204030204" pitchFamily="34" charset="0"/>
              </a:rPr>
              <a:t>t</a:t>
            </a:r>
            <a:endParaRPr lang="en" sz="2400" b="0" i="1" baseline="-25000" dirty="0">
              <a:latin typeface="Calibri" panose="020F0502020204030204" pitchFamily="34" charset="0"/>
              <a:sym typeface="Calibri"/>
            </a:endParaRPr>
          </a:p>
        </p:txBody>
      </p:sp>
      <p:sp>
        <p:nvSpPr>
          <p:cNvPr id="26" name="Shape 181">
            <a:extLst>
              <a:ext uri="{FF2B5EF4-FFF2-40B4-BE49-F238E27FC236}">
                <a16:creationId xmlns:a16="http://schemas.microsoft.com/office/drawing/2014/main" id="{0495A1F2-F033-4D47-8B01-198AE66547AA}"/>
              </a:ext>
            </a:extLst>
          </p:cNvPr>
          <p:cNvSpPr/>
          <p:nvPr/>
        </p:nvSpPr>
        <p:spPr>
          <a:xfrm>
            <a:off x="7141763" y="2642656"/>
            <a:ext cx="457200" cy="43204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B6DA22-B1EF-4622-AF2A-4653494F9012}"/>
              </a:ext>
            </a:extLst>
          </p:cNvPr>
          <p:cNvSpPr txBox="1"/>
          <p:nvPr/>
        </p:nvSpPr>
        <p:spPr>
          <a:xfrm>
            <a:off x="755576" y="3692170"/>
            <a:ext cx="2806176" cy="61555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Advantage: no need to wait for reconvergence.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48CDCA2-7F4E-4611-8C2B-19548668C07B}"/>
              </a:ext>
            </a:extLst>
          </p:cNvPr>
          <p:cNvSpPr/>
          <p:nvPr/>
        </p:nvSpPr>
        <p:spPr>
          <a:xfrm>
            <a:off x="6651306" y="1865710"/>
            <a:ext cx="1100094" cy="1672698"/>
          </a:xfrm>
          <a:custGeom>
            <a:avLst/>
            <a:gdLst>
              <a:gd name="connsiteX0" fmla="*/ 47601 w 1100094"/>
              <a:gd name="connsiteY0" fmla="*/ 1672698 h 1672698"/>
              <a:gd name="connsiteX1" fmla="*/ 122246 w 1100094"/>
              <a:gd name="connsiteY1" fmla="*/ 273107 h 1672698"/>
              <a:gd name="connsiteX2" fmla="*/ 1100094 w 1100094"/>
              <a:gd name="connsiteY2" fmla="*/ 653 h 167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094" h="1672698">
                <a:moveTo>
                  <a:pt x="47601" y="1672698"/>
                </a:moveTo>
                <a:cubicBezTo>
                  <a:pt x="-2784" y="1112239"/>
                  <a:pt x="-53169" y="551781"/>
                  <a:pt x="122246" y="273107"/>
                </a:cubicBezTo>
                <a:cubicBezTo>
                  <a:pt x="297661" y="-5567"/>
                  <a:pt x="698877" y="-2457"/>
                  <a:pt x="1100094" y="653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Gewitterblitz 122">
            <a:extLst>
              <a:ext uri="{FF2B5EF4-FFF2-40B4-BE49-F238E27FC236}">
                <a16:creationId xmlns:a16="http://schemas.microsoft.com/office/drawing/2014/main" id="{24F7940A-CDB8-4128-9F24-BC7A69E4C98F}"/>
              </a:ext>
            </a:extLst>
          </p:cNvPr>
          <p:cNvSpPr/>
          <p:nvPr/>
        </p:nvSpPr>
        <p:spPr>
          <a:xfrm rot="20568435">
            <a:off x="6438952" y="3187807"/>
            <a:ext cx="417406" cy="316407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68B1199-A5B9-4157-BE98-89FD0E4285A0}"/>
              </a:ext>
            </a:extLst>
          </p:cNvPr>
          <p:cNvSpPr/>
          <p:nvPr/>
        </p:nvSpPr>
        <p:spPr>
          <a:xfrm rot="16049017" flipV="1">
            <a:off x="6627922" y="2353785"/>
            <a:ext cx="1687743" cy="1281752"/>
          </a:xfrm>
          <a:custGeom>
            <a:avLst/>
            <a:gdLst>
              <a:gd name="connsiteX0" fmla="*/ 47601 w 1100094"/>
              <a:gd name="connsiteY0" fmla="*/ 1672698 h 1672698"/>
              <a:gd name="connsiteX1" fmla="*/ 122246 w 1100094"/>
              <a:gd name="connsiteY1" fmla="*/ 273107 h 1672698"/>
              <a:gd name="connsiteX2" fmla="*/ 1100094 w 1100094"/>
              <a:gd name="connsiteY2" fmla="*/ 653 h 167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094" h="1672698">
                <a:moveTo>
                  <a:pt x="47601" y="1672698"/>
                </a:moveTo>
                <a:cubicBezTo>
                  <a:pt x="-2784" y="1112239"/>
                  <a:pt x="-53169" y="551781"/>
                  <a:pt x="122246" y="273107"/>
                </a:cubicBezTo>
                <a:cubicBezTo>
                  <a:pt x="297661" y="-5567"/>
                  <a:pt x="698877" y="-2457"/>
                  <a:pt x="1100094" y="653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platzhalter 1">
            <a:extLst>
              <a:ext uri="{FF2B5EF4-FFF2-40B4-BE49-F238E27FC236}">
                <a16:creationId xmlns:a16="http://schemas.microsoft.com/office/drawing/2014/main" id="{3912E3CF-0877-4D79-8F95-1CCF0ABD364E}"/>
              </a:ext>
            </a:extLst>
          </p:cNvPr>
          <p:cNvSpPr txBox="1">
            <a:spLocks/>
          </p:cNvSpPr>
          <p:nvPr/>
        </p:nvSpPr>
        <p:spPr>
          <a:xfrm>
            <a:off x="5580112" y="670663"/>
            <a:ext cx="3456384" cy="9700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120650" indent="0" algn="ctr">
              <a:buNone/>
            </a:pPr>
            <a:r>
              <a:rPr lang="de-DE" sz="2600" dirty="0" err="1">
                <a:solidFill>
                  <a:srgbClr val="C00000"/>
                </a:solidFill>
              </a:rPr>
              <a:t>With</a:t>
            </a:r>
            <a:r>
              <a:rPr lang="de-DE" sz="2600" dirty="0">
                <a:solidFill>
                  <a:srgbClr val="C00000"/>
                </a:solidFill>
              </a:rPr>
              <a:t> global </a:t>
            </a:r>
            <a:r>
              <a:rPr lang="de-DE" sz="2600" dirty="0" err="1">
                <a:solidFill>
                  <a:srgbClr val="C00000"/>
                </a:solidFill>
              </a:rPr>
              <a:t>knowledge</a:t>
            </a:r>
            <a:r>
              <a:rPr lang="de-DE" sz="2600" dirty="0">
                <a:solidFill>
                  <a:srgbClr val="C00000"/>
                </a:solidFill>
              </a:rPr>
              <a:t>: simpler!</a:t>
            </a:r>
          </a:p>
        </p:txBody>
      </p:sp>
      <p:sp>
        <p:nvSpPr>
          <p:cNvPr id="32" name="Gewitterblitz 122">
            <a:extLst>
              <a:ext uri="{FF2B5EF4-FFF2-40B4-BE49-F238E27FC236}">
                <a16:creationId xmlns:a16="http://schemas.microsoft.com/office/drawing/2014/main" id="{6DE010E1-FE8D-417F-97B7-45616BE4194B}"/>
              </a:ext>
            </a:extLst>
          </p:cNvPr>
          <p:cNvSpPr/>
          <p:nvPr/>
        </p:nvSpPr>
        <p:spPr>
          <a:xfrm rot="20568435">
            <a:off x="7874878" y="3178257"/>
            <a:ext cx="417406" cy="316407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 Verbindung mit Pfeil 6">
            <a:extLst>
              <a:ext uri="{FF2B5EF4-FFF2-40B4-BE49-F238E27FC236}">
                <a16:creationId xmlns:a16="http://schemas.microsoft.com/office/drawing/2014/main" id="{8174DAED-A9E9-40F8-A850-C93CC9825898}"/>
              </a:ext>
            </a:extLst>
          </p:cNvPr>
          <p:cNvCxnSpPr/>
          <p:nvPr/>
        </p:nvCxnSpPr>
        <p:spPr>
          <a:xfrm flipV="1">
            <a:off x="6928074" y="2138541"/>
            <a:ext cx="906579" cy="142321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2">
            <a:extLst>
              <a:ext uri="{FF2B5EF4-FFF2-40B4-BE49-F238E27FC236}">
                <a16:creationId xmlns:a16="http://schemas.microsoft.com/office/drawing/2014/main" id="{A3A71978-5376-4525-84DF-F06EE7B9A5E5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</a:t>
            </a:r>
            <a:r>
              <a:rPr lang="de-DE" sz="1000" dirty="0"/>
              <a:t>Klaus-Tycho Förster</a:t>
            </a: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0C5C61B5-799D-4DE5-9E8E-49B818D6061B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567763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1043608" y="342359"/>
            <a:ext cx="7272808" cy="857250"/>
          </a:xfrm>
        </p:spPr>
        <p:txBody>
          <a:bodyPr>
            <a:noAutofit/>
          </a:bodyPr>
          <a:lstStyle/>
          <a:p>
            <a:r>
              <a:rPr lang="en-US" sz="3200" dirty="0"/>
              <a:t>What information is </a:t>
            </a:r>
            <a:r>
              <a:rPr lang="en-AT" sz="3200" dirty="0">
                <a:solidFill>
                  <a:srgbClr val="C00000"/>
                </a:solidFill>
              </a:rPr>
              <a:t>l</a:t>
            </a:r>
            <a:r>
              <a:rPr lang="de-DE" sz="3200" dirty="0">
                <a:solidFill>
                  <a:srgbClr val="C00000"/>
                </a:solidFill>
              </a:rPr>
              <a:t>o</a:t>
            </a:r>
            <a:r>
              <a:rPr lang="en-AT" sz="3200" dirty="0">
                <a:solidFill>
                  <a:srgbClr val="C00000"/>
                </a:solidFill>
              </a:rPr>
              <a:t>c</a:t>
            </a:r>
            <a:r>
              <a:rPr lang="de-DE" sz="3200" dirty="0">
                <a:solidFill>
                  <a:srgbClr val="C00000"/>
                </a:solidFill>
              </a:rPr>
              <a:t>a</a:t>
            </a:r>
            <a:r>
              <a:rPr lang="en-AT" sz="3200" dirty="0">
                <a:solidFill>
                  <a:srgbClr val="C00000"/>
                </a:solidFill>
              </a:rPr>
              <a:t>l</a:t>
            </a:r>
            <a:r>
              <a:rPr lang="de-DE" sz="3200" dirty="0">
                <a:solidFill>
                  <a:srgbClr val="C00000"/>
                </a:solidFill>
              </a:rPr>
              <a:t>l</a:t>
            </a:r>
            <a:r>
              <a:rPr lang="en-AT" sz="3200" dirty="0">
                <a:solidFill>
                  <a:srgbClr val="C00000"/>
                </a:solidFill>
              </a:rPr>
              <a:t>y</a:t>
            </a:r>
            <a:r>
              <a:rPr lang="en-US" sz="3200" dirty="0"/>
              <a:t> available in a switch for handling a packet?</a:t>
            </a:r>
            <a:endParaRPr lang="de-DE" sz="32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079C1C6-ED27-4D9B-B5FC-8644021E00F4}"/>
              </a:ext>
            </a:extLst>
          </p:cNvPr>
          <p:cNvGrpSpPr/>
          <p:nvPr/>
        </p:nvGrpSpPr>
        <p:grpSpPr>
          <a:xfrm>
            <a:off x="811741" y="1503195"/>
            <a:ext cx="7852411" cy="3406318"/>
            <a:chOff x="514350" y="2241552"/>
            <a:chExt cx="7852411" cy="340631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5DADDE0-8BEA-44FD-B32D-551C3244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8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14577" y="2241552"/>
              <a:ext cx="5435615" cy="3406318"/>
            </a:xfrm>
            <a:prstGeom prst="rect">
              <a:avLst/>
            </a:prstGeom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1724F3A-0172-4A12-95D0-A9086CCE8D03}"/>
                </a:ext>
              </a:extLst>
            </p:cNvPr>
            <p:cNvCxnSpPr/>
            <p:nvPr/>
          </p:nvCxnSpPr>
          <p:spPr>
            <a:xfrm flipV="1">
              <a:off x="514351" y="3439717"/>
              <a:ext cx="2207419" cy="1"/>
            </a:xfrm>
            <a:prstGeom prst="line">
              <a:avLst/>
            </a:prstGeom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05DC048-D42D-46D9-A6F4-4554B9C62479}"/>
                </a:ext>
              </a:extLst>
            </p:cNvPr>
            <p:cNvCxnSpPr/>
            <p:nvPr/>
          </p:nvCxnSpPr>
          <p:spPr>
            <a:xfrm>
              <a:off x="514350" y="4524419"/>
              <a:ext cx="1800226" cy="0"/>
            </a:xfrm>
            <a:prstGeom prst="line">
              <a:avLst/>
            </a:prstGeom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BB165F0-7AF9-4140-AD68-0F57CB042AAB}"/>
                </a:ext>
              </a:extLst>
            </p:cNvPr>
            <p:cNvCxnSpPr/>
            <p:nvPr/>
          </p:nvCxnSpPr>
          <p:spPr>
            <a:xfrm>
              <a:off x="6257926" y="4524419"/>
              <a:ext cx="2108835" cy="0"/>
            </a:xfrm>
            <a:prstGeom prst="line">
              <a:avLst/>
            </a:prstGeom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12BBFAA-0BA0-44AF-A687-8A8377812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114" y="3705974"/>
              <a:ext cx="998738" cy="640857"/>
            </a:xfrm>
            <a:prstGeom prst="rect">
              <a:avLst/>
            </a:prstGeom>
          </p:spPr>
        </p:pic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11C31A5-E9DC-425D-8901-CB29B887B4E4}"/>
              </a:ext>
            </a:extLst>
          </p:cNvPr>
          <p:cNvCxnSpPr/>
          <p:nvPr/>
        </p:nvCxnSpPr>
        <p:spPr>
          <a:xfrm>
            <a:off x="6902536" y="2701359"/>
            <a:ext cx="2108835" cy="0"/>
          </a:xfrm>
          <a:prstGeom prst="line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">
            <a:extLst>
              <a:ext uri="{FF2B5EF4-FFF2-40B4-BE49-F238E27FC236}">
                <a16:creationId xmlns:a16="http://schemas.microsoft.com/office/drawing/2014/main" id="{4254D554-A51F-40DE-A688-F169841E03E8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19041C45-0B7A-44C6-BE8F-4882A094D4A6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15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510684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B1E50B74-631D-40B1-82B9-E9A429B04F8B}"/>
              </a:ext>
            </a:extLst>
          </p:cNvPr>
          <p:cNvSpPr txBox="1">
            <a:spLocks/>
          </p:cNvSpPr>
          <p:nvPr/>
        </p:nvSpPr>
        <p:spPr>
          <a:xfrm>
            <a:off x="609600" y="41306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T" dirty="0"/>
              <a:t>L</a:t>
            </a:r>
            <a:r>
              <a:rPr lang="de-DE" dirty="0"/>
              <a:t>o</a:t>
            </a:r>
            <a:r>
              <a:rPr lang="en-AT" dirty="0"/>
              <a:t>c</a:t>
            </a:r>
            <a:r>
              <a:rPr lang="de-DE" dirty="0"/>
              <a:t>a</a:t>
            </a:r>
            <a:r>
              <a:rPr lang="en-AT" dirty="0"/>
              <a:t>l</a:t>
            </a:r>
            <a:r>
              <a:rPr lang="de-DE" dirty="0"/>
              <a:t>l</a:t>
            </a:r>
            <a:r>
              <a:rPr lang="en-AT" dirty="0"/>
              <a:t>y </a:t>
            </a:r>
            <a:r>
              <a:rPr lang="de-DE" dirty="0"/>
              <a:t>A</a:t>
            </a:r>
            <a:r>
              <a:rPr lang="en-AT" dirty="0"/>
              <a:t>v</a:t>
            </a:r>
            <a:r>
              <a:rPr lang="de-DE" dirty="0"/>
              <a:t>a</a:t>
            </a:r>
            <a:r>
              <a:rPr lang="en-AT" dirty="0"/>
              <a:t>i</a:t>
            </a:r>
            <a:r>
              <a:rPr lang="de-DE" dirty="0"/>
              <a:t>l</a:t>
            </a:r>
            <a:r>
              <a:rPr lang="en-AT" dirty="0"/>
              <a:t>a</a:t>
            </a:r>
            <a:r>
              <a:rPr lang="de-DE" dirty="0"/>
              <a:t>b</a:t>
            </a:r>
            <a:r>
              <a:rPr lang="en-AT" dirty="0"/>
              <a:t>l</a:t>
            </a:r>
            <a:r>
              <a:rPr lang="de-DE" dirty="0"/>
              <a:t>e</a:t>
            </a:r>
            <a:r>
              <a:rPr lang="en-AT" dirty="0"/>
              <a:t> </a:t>
            </a:r>
            <a:r>
              <a:rPr lang="de-DE" dirty="0"/>
              <a:t>I</a:t>
            </a:r>
            <a:r>
              <a:rPr lang="en-AT" dirty="0"/>
              <a:t>n</a:t>
            </a:r>
            <a:r>
              <a:rPr lang="de-DE" dirty="0"/>
              <a:t>f</a:t>
            </a:r>
            <a:r>
              <a:rPr lang="en-AT" dirty="0"/>
              <a:t>o</a:t>
            </a:r>
            <a:r>
              <a:rPr lang="de-DE" dirty="0"/>
              <a:t>r</a:t>
            </a:r>
            <a:r>
              <a:rPr lang="en-AT" dirty="0"/>
              <a:t>m</a:t>
            </a:r>
            <a:r>
              <a:rPr lang="de-DE" dirty="0"/>
              <a:t>a</a:t>
            </a:r>
            <a:r>
              <a:rPr lang="en-AT" dirty="0"/>
              <a:t>t</a:t>
            </a:r>
            <a:r>
              <a:rPr lang="de-DE" dirty="0"/>
              <a:t>i</a:t>
            </a:r>
            <a:r>
              <a:rPr lang="en-AT" dirty="0"/>
              <a:t>o</a:t>
            </a:r>
            <a:r>
              <a:rPr lang="de-DE" dirty="0"/>
              <a:t>n</a:t>
            </a:r>
            <a:r>
              <a:rPr lang="en-AT" dirty="0"/>
              <a:t>:</a:t>
            </a:r>
          </a:p>
          <a:p>
            <a:r>
              <a:rPr lang="en-US" dirty="0"/>
              <a:t>T</a:t>
            </a:r>
            <a:r>
              <a:rPr lang="en-AT" dirty="0"/>
              <a:t>h</a:t>
            </a:r>
            <a:r>
              <a:rPr lang="de-DE" dirty="0"/>
              <a:t>e</a:t>
            </a:r>
            <a:r>
              <a:rPr lang="en-AT" dirty="0"/>
              <a:t> </a:t>
            </a:r>
            <a:r>
              <a:rPr lang="de-DE" dirty="0"/>
              <a:t>F</a:t>
            </a:r>
            <a:r>
              <a:rPr lang="en-AT" dirty="0"/>
              <a:t>o</a:t>
            </a:r>
            <a:r>
              <a:rPr lang="de-DE" dirty="0"/>
              <a:t>r</a:t>
            </a:r>
            <a:r>
              <a:rPr lang="en-AT" dirty="0"/>
              <a:t>w</a:t>
            </a:r>
            <a:r>
              <a:rPr lang="de-DE" dirty="0"/>
              <a:t>a</a:t>
            </a:r>
            <a:r>
              <a:rPr lang="en-AT" dirty="0"/>
              <a:t>r</a:t>
            </a:r>
            <a:r>
              <a:rPr lang="de-DE" dirty="0"/>
              <a:t>d</a:t>
            </a:r>
            <a:r>
              <a:rPr lang="en-AT" dirty="0"/>
              <a:t>i</a:t>
            </a:r>
            <a:r>
              <a:rPr lang="de-DE" dirty="0"/>
              <a:t>n</a:t>
            </a:r>
            <a:r>
              <a:rPr lang="en-AT" dirty="0"/>
              <a:t>g </a:t>
            </a:r>
            <a:r>
              <a:rPr lang="de-DE" dirty="0"/>
              <a:t>T</a:t>
            </a:r>
            <a:r>
              <a:rPr lang="en-AT" dirty="0"/>
              <a:t>a</a:t>
            </a:r>
            <a:r>
              <a:rPr lang="de-DE" dirty="0"/>
              <a:t>b</a:t>
            </a:r>
            <a:r>
              <a:rPr lang="en-AT" dirty="0"/>
              <a:t>l</a:t>
            </a:r>
            <a:r>
              <a:rPr lang="de-DE" dirty="0"/>
              <a:t>e</a:t>
            </a:r>
            <a:r>
              <a:rPr lang="en-AT" dirty="0"/>
              <a:t>: </a:t>
            </a:r>
            <a:r>
              <a:rPr lang="de-DE" dirty="0"/>
              <a:t>M</a:t>
            </a:r>
            <a:r>
              <a:rPr lang="en-AT" dirty="0"/>
              <a:t>a</a:t>
            </a:r>
            <a:r>
              <a:rPr lang="de-DE" dirty="0"/>
              <a:t>t</a:t>
            </a:r>
            <a:r>
              <a:rPr lang="en-AT" dirty="0"/>
              <a:t>c</a:t>
            </a:r>
            <a:r>
              <a:rPr lang="de-DE" dirty="0"/>
              <a:t>h</a:t>
            </a:r>
            <a:r>
              <a:rPr lang="en-AT" dirty="0"/>
              <a:t> -&gt; </a:t>
            </a:r>
            <a:r>
              <a:rPr lang="de-DE" dirty="0"/>
              <a:t>A</a:t>
            </a:r>
            <a:r>
              <a:rPr lang="en-AT" dirty="0"/>
              <a:t>c</a:t>
            </a:r>
            <a:r>
              <a:rPr lang="de-DE" dirty="0"/>
              <a:t>t</a:t>
            </a:r>
            <a:r>
              <a:rPr lang="en-AT" dirty="0"/>
              <a:t>i</a:t>
            </a:r>
            <a:r>
              <a:rPr lang="de-DE" dirty="0"/>
              <a:t>o</a:t>
            </a:r>
            <a:r>
              <a:rPr lang="en-AT" dirty="0"/>
              <a:t>n</a:t>
            </a:r>
            <a:endParaRPr lang="de-D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06923B-7728-41DB-89B8-CB21FA0951B8}"/>
              </a:ext>
            </a:extLst>
          </p:cNvPr>
          <p:cNvGrpSpPr/>
          <p:nvPr/>
        </p:nvGrpSpPr>
        <p:grpSpPr>
          <a:xfrm>
            <a:off x="811741" y="1503195"/>
            <a:ext cx="7852411" cy="3406318"/>
            <a:chOff x="514350" y="2241552"/>
            <a:chExt cx="7852411" cy="34063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1BCAC3-A8ED-4195-B45C-49A16039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8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14577" y="2241552"/>
              <a:ext cx="5435615" cy="3406318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57E613-96B7-44B3-AB9E-4A4FA26563D3}"/>
                </a:ext>
              </a:extLst>
            </p:cNvPr>
            <p:cNvCxnSpPr/>
            <p:nvPr/>
          </p:nvCxnSpPr>
          <p:spPr>
            <a:xfrm flipV="1">
              <a:off x="514351" y="3439717"/>
              <a:ext cx="2207419" cy="1"/>
            </a:xfrm>
            <a:prstGeom prst="line">
              <a:avLst/>
            </a:prstGeom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AEAAFA-9BA0-4CEA-97A6-8FD8354E6E0B}"/>
                </a:ext>
              </a:extLst>
            </p:cNvPr>
            <p:cNvCxnSpPr/>
            <p:nvPr/>
          </p:nvCxnSpPr>
          <p:spPr>
            <a:xfrm>
              <a:off x="514350" y="4524419"/>
              <a:ext cx="1800226" cy="0"/>
            </a:xfrm>
            <a:prstGeom prst="line">
              <a:avLst/>
            </a:prstGeom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3A90EFB-520A-416E-9DB3-9E39794B83B8}"/>
                </a:ext>
              </a:extLst>
            </p:cNvPr>
            <p:cNvCxnSpPr/>
            <p:nvPr/>
          </p:nvCxnSpPr>
          <p:spPr>
            <a:xfrm>
              <a:off x="6257926" y="4524419"/>
              <a:ext cx="2108835" cy="0"/>
            </a:xfrm>
            <a:prstGeom prst="line">
              <a:avLst/>
            </a:prstGeom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A008D1C-D924-4F31-AEC0-59121F9FA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114" y="3705974"/>
              <a:ext cx="998738" cy="640857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D13BF4F-8C96-4B7D-8381-85E510CBFB68}"/>
              </a:ext>
            </a:extLst>
          </p:cNvPr>
          <p:cNvSpPr/>
          <p:nvPr/>
        </p:nvSpPr>
        <p:spPr>
          <a:xfrm>
            <a:off x="3923928" y="2701359"/>
            <a:ext cx="1540326" cy="1167965"/>
          </a:xfrm>
          <a:prstGeom prst="rect">
            <a:avLst/>
          </a:prstGeom>
          <a:solidFill>
            <a:schemeClr val="tx2">
              <a:lumMod val="40000"/>
              <a:lumOff val="60000"/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Forwarding table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1B4C38-72BE-4A58-A0FF-9C5E5CB2EE45}"/>
              </a:ext>
            </a:extLst>
          </p:cNvPr>
          <p:cNvSpPr/>
          <p:nvPr/>
        </p:nvSpPr>
        <p:spPr>
          <a:xfrm>
            <a:off x="4004004" y="3338667"/>
            <a:ext cx="708402" cy="311680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match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B7E96A-19EF-4F5C-AAC3-BEFCA97EC776}"/>
              </a:ext>
            </a:extLst>
          </p:cNvPr>
          <p:cNvSpPr/>
          <p:nvPr/>
        </p:nvSpPr>
        <p:spPr>
          <a:xfrm>
            <a:off x="4712406" y="3338667"/>
            <a:ext cx="708402" cy="311680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action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29CFA8-0E75-4095-B3ED-1C7874A15CF2}"/>
              </a:ext>
            </a:extLst>
          </p:cNvPr>
          <p:cNvCxnSpPr/>
          <p:nvPr/>
        </p:nvCxnSpPr>
        <p:spPr>
          <a:xfrm>
            <a:off x="6902536" y="2701359"/>
            <a:ext cx="2108835" cy="0"/>
          </a:xfrm>
          <a:prstGeom prst="line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2">
            <a:extLst>
              <a:ext uri="{FF2B5EF4-FFF2-40B4-BE49-F238E27FC236}">
                <a16:creationId xmlns:a16="http://schemas.microsoft.com/office/drawing/2014/main" id="{EA453E61-2C2A-4270-8D82-25658267EF7A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75263860-3EC1-4C53-AEC9-B68AF03925C7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15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7060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8B604A70-CA2B-4EDE-8828-837CBC4E6D57}"/>
              </a:ext>
            </a:extLst>
          </p:cNvPr>
          <p:cNvSpPr txBox="1">
            <a:spLocks/>
          </p:cNvSpPr>
          <p:nvPr/>
        </p:nvSpPr>
        <p:spPr>
          <a:xfrm>
            <a:off x="609600" y="41306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T" dirty="0"/>
              <a:t>L</a:t>
            </a:r>
            <a:r>
              <a:rPr lang="de-DE" dirty="0"/>
              <a:t>o</a:t>
            </a:r>
            <a:r>
              <a:rPr lang="en-AT" dirty="0"/>
              <a:t>c</a:t>
            </a:r>
            <a:r>
              <a:rPr lang="de-DE" dirty="0"/>
              <a:t>a</a:t>
            </a:r>
            <a:r>
              <a:rPr lang="en-AT" dirty="0"/>
              <a:t>l</a:t>
            </a:r>
            <a:r>
              <a:rPr lang="de-DE" dirty="0"/>
              <a:t>l</a:t>
            </a:r>
            <a:r>
              <a:rPr lang="en-AT" dirty="0"/>
              <a:t>y </a:t>
            </a:r>
            <a:r>
              <a:rPr lang="de-DE" dirty="0"/>
              <a:t>A</a:t>
            </a:r>
            <a:r>
              <a:rPr lang="en-AT" dirty="0"/>
              <a:t>v</a:t>
            </a:r>
            <a:r>
              <a:rPr lang="de-DE" dirty="0"/>
              <a:t>a</a:t>
            </a:r>
            <a:r>
              <a:rPr lang="en-AT" dirty="0"/>
              <a:t>i</a:t>
            </a:r>
            <a:r>
              <a:rPr lang="de-DE" dirty="0"/>
              <a:t>l</a:t>
            </a:r>
            <a:r>
              <a:rPr lang="en-AT" dirty="0"/>
              <a:t>a</a:t>
            </a:r>
            <a:r>
              <a:rPr lang="de-DE" dirty="0"/>
              <a:t>b</a:t>
            </a:r>
            <a:r>
              <a:rPr lang="en-AT" dirty="0"/>
              <a:t>l</a:t>
            </a:r>
            <a:r>
              <a:rPr lang="de-DE" dirty="0"/>
              <a:t>e</a:t>
            </a:r>
            <a:r>
              <a:rPr lang="en-AT" dirty="0"/>
              <a:t> </a:t>
            </a:r>
            <a:r>
              <a:rPr lang="de-DE" dirty="0"/>
              <a:t>I</a:t>
            </a:r>
            <a:r>
              <a:rPr lang="en-AT" dirty="0"/>
              <a:t>n</a:t>
            </a:r>
            <a:r>
              <a:rPr lang="de-DE" dirty="0"/>
              <a:t>f</a:t>
            </a:r>
            <a:r>
              <a:rPr lang="en-AT" dirty="0"/>
              <a:t>o</a:t>
            </a:r>
            <a:r>
              <a:rPr lang="de-DE" dirty="0"/>
              <a:t>r</a:t>
            </a:r>
            <a:r>
              <a:rPr lang="en-AT" dirty="0"/>
              <a:t>m</a:t>
            </a:r>
            <a:r>
              <a:rPr lang="de-DE" dirty="0"/>
              <a:t>a</a:t>
            </a:r>
            <a:r>
              <a:rPr lang="en-AT" dirty="0"/>
              <a:t>t</a:t>
            </a:r>
            <a:r>
              <a:rPr lang="de-DE" dirty="0"/>
              <a:t>i</a:t>
            </a:r>
            <a:r>
              <a:rPr lang="en-AT" dirty="0"/>
              <a:t>o</a:t>
            </a:r>
            <a:r>
              <a:rPr lang="de-DE" dirty="0"/>
              <a:t>n</a:t>
            </a:r>
            <a:r>
              <a:rPr lang="en-AT" dirty="0"/>
              <a:t>:</a:t>
            </a:r>
          </a:p>
          <a:p>
            <a:r>
              <a:rPr lang="en-US" dirty="0"/>
              <a:t>T</a:t>
            </a:r>
            <a:r>
              <a:rPr lang="en-AT" dirty="0"/>
              <a:t>h</a:t>
            </a:r>
            <a:r>
              <a:rPr lang="de-DE" dirty="0"/>
              <a:t>e</a:t>
            </a:r>
            <a:r>
              <a:rPr lang="en-AT" dirty="0"/>
              <a:t> </a:t>
            </a:r>
            <a:r>
              <a:rPr lang="de-DE" dirty="0"/>
              <a:t>P</a:t>
            </a:r>
            <a:r>
              <a:rPr lang="en-AT" dirty="0"/>
              <a:t>a</a:t>
            </a:r>
            <a:r>
              <a:rPr lang="de-DE" dirty="0"/>
              <a:t>c</a:t>
            </a:r>
            <a:r>
              <a:rPr lang="en-AT" dirty="0"/>
              <a:t>k</a:t>
            </a:r>
            <a:r>
              <a:rPr lang="de-DE" dirty="0"/>
              <a:t>e</a:t>
            </a:r>
            <a:r>
              <a:rPr lang="en-AT" dirty="0"/>
              <a:t>t </a:t>
            </a:r>
            <a:r>
              <a:rPr lang="de-DE" dirty="0"/>
              <a:t>H</a:t>
            </a:r>
            <a:r>
              <a:rPr lang="en-AT" dirty="0"/>
              <a:t>e</a:t>
            </a:r>
            <a:r>
              <a:rPr lang="de-DE" dirty="0"/>
              <a:t>a</a:t>
            </a:r>
            <a:r>
              <a:rPr lang="en-AT" dirty="0"/>
              <a:t>d</a:t>
            </a:r>
            <a:r>
              <a:rPr lang="de-DE" dirty="0"/>
              <a:t>e</a:t>
            </a:r>
            <a:r>
              <a:rPr lang="en-AT" dirty="0"/>
              <a:t>r</a:t>
            </a:r>
            <a:endParaRPr lang="de-DE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871D3D-F43D-40C9-AA52-C0528FD004BB}"/>
              </a:ext>
            </a:extLst>
          </p:cNvPr>
          <p:cNvGrpSpPr/>
          <p:nvPr/>
        </p:nvGrpSpPr>
        <p:grpSpPr>
          <a:xfrm>
            <a:off x="811741" y="1503195"/>
            <a:ext cx="7852411" cy="3406318"/>
            <a:chOff x="514350" y="2241552"/>
            <a:chExt cx="7852411" cy="340631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012D078-128D-4609-9ECE-E1E2BFE0A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8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14577" y="2241552"/>
              <a:ext cx="5435615" cy="3406318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67BB8A9-E195-4904-812A-11595214A797}"/>
                </a:ext>
              </a:extLst>
            </p:cNvPr>
            <p:cNvCxnSpPr/>
            <p:nvPr/>
          </p:nvCxnSpPr>
          <p:spPr>
            <a:xfrm flipV="1">
              <a:off x="514351" y="3439717"/>
              <a:ext cx="2207419" cy="1"/>
            </a:xfrm>
            <a:prstGeom prst="line">
              <a:avLst/>
            </a:prstGeom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1DC381C-5B36-4D12-96F0-C45D0E5BECA8}"/>
                </a:ext>
              </a:extLst>
            </p:cNvPr>
            <p:cNvCxnSpPr/>
            <p:nvPr/>
          </p:nvCxnSpPr>
          <p:spPr>
            <a:xfrm>
              <a:off x="514350" y="4524419"/>
              <a:ext cx="1800226" cy="0"/>
            </a:xfrm>
            <a:prstGeom prst="line">
              <a:avLst/>
            </a:prstGeom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1B1730-DF98-4221-81C3-9E43AEE584D5}"/>
                </a:ext>
              </a:extLst>
            </p:cNvPr>
            <p:cNvCxnSpPr/>
            <p:nvPr/>
          </p:nvCxnSpPr>
          <p:spPr>
            <a:xfrm>
              <a:off x="6257926" y="4524419"/>
              <a:ext cx="2108835" cy="0"/>
            </a:xfrm>
            <a:prstGeom prst="line">
              <a:avLst/>
            </a:prstGeom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4A4BC8F-376B-45A1-A28D-EC4C46445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114" y="3705974"/>
              <a:ext cx="998738" cy="640857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4143AA9-A6B8-4769-B2AC-C1BC4EEB9635}"/>
              </a:ext>
            </a:extLst>
          </p:cNvPr>
          <p:cNvSpPr/>
          <p:nvPr/>
        </p:nvSpPr>
        <p:spPr>
          <a:xfrm>
            <a:off x="3923928" y="2701359"/>
            <a:ext cx="1540326" cy="1167965"/>
          </a:xfrm>
          <a:prstGeom prst="rect">
            <a:avLst/>
          </a:prstGeom>
          <a:solidFill>
            <a:schemeClr val="tx2">
              <a:lumMod val="40000"/>
              <a:lumOff val="60000"/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Forwarding table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633FFC-40F0-4E59-B670-17B7E4FCA3C0}"/>
              </a:ext>
            </a:extLst>
          </p:cNvPr>
          <p:cNvSpPr/>
          <p:nvPr/>
        </p:nvSpPr>
        <p:spPr>
          <a:xfrm>
            <a:off x="4004004" y="3338667"/>
            <a:ext cx="708402" cy="311680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match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50F7CA-0F63-4EB3-B320-0A0AAE044423}"/>
              </a:ext>
            </a:extLst>
          </p:cNvPr>
          <p:cNvSpPr/>
          <p:nvPr/>
        </p:nvSpPr>
        <p:spPr>
          <a:xfrm>
            <a:off x="4712406" y="3338667"/>
            <a:ext cx="708402" cy="311680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action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5FF681-57F6-40C7-A028-2A6A1576CB01}"/>
              </a:ext>
            </a:extLst>
          </p:cNvPr>
          <p:cNvSpPr/>
          <p:nvPr/>
        </p:nvSpPr>
        <p:spPr>
          <a:xfrm>
            <a:off x="1995399" y="3283337"/>
            <a:ext cx="771525" cy="257175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header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B2F68B-BB73-4CA8-BC8D-8E1BBE2041F7}"/>
              </a:ext>
            </a:extLst>
          </p:cNvPr>
          <p:cNvCxnSpPr/>
          <p:nvPr/>
        </p:nvCxnSpPr>
        <p:spPr>
          <a:xfrm>
            <a:off x="6902536" y="2701359"/>
            <a:ext cx="2108835" cy="0"/>
          </a:xfrm>
          <a:prstGeom prst="line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2">
            <a:extLst>
              <a:ext uri="{FF2B5EF4-FFF2-40B4-BE49-F238E27FC236}">
                <a16:creationId xmlns:a16="http://schemas.microsoft.com/office/drawing/2014/main" id="{0BDA3EBB-845E-4813-9DB0-210A9A1CA955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9AC7FDFE-5BB0-4F19-B08E-0A235154F1D8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15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627313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8B604A70-CA2B-4EDE-8828-837CBC4E6D57}"/>
              </a:ext>
            </a:extLst>
          </p:cNvPr>
          <p:cNvSpPr txBox="1">
            <a:spLocks/>
          </p:cNvSpPr>
          <p:nvPr/>
        </p:nvSpPr>
        <p:spPr>
          <a:xfrm>
            <a:off x="609600" y="41306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T" dirty="0"/>
              <a:t>L</a:t>
            </a:r>
            <a:r>
              <a:rPr lang="de-DE" dirty="0"/>
              <a:t>o</a:t>
            </a:r>
            <a:r>
              <a:rPr lang="en-AT" dirty="0"/>
              <a:t>c</a:t>
            </a:r>
            <a:r>
              <a:rPr lang="de-DE" dirty="0"/>
              <a:t>a</a:t>
            </a:r>
            <a:r>
              <a:rPr lang="en-AT" dirty="0"/>
              <a:t>l</a:t>
            </a:r>
            <a:r>
              <a:rPr lang="de-DE" dirty="0"/>
              <a:t>l</a:t>
            </a:r>
            <a:r>
              <a:rPr lang="en-AT" dirty="0"/>
              <a:t>y </a:t>
            </a:r>
            <a:r>
              <a:rPr lang="de-DE" dirty="0"/>
              <a:t>A</a:t>
            </a:r>
            <a:r>
              <a:rPr lang="en-AT" dirty="0"/>
              <a:t>v</a:t>
            </a:r>
            <a:r>
              <a:rPr lang="de-DE" dirty="0"/>
              <a:t>a</a:t>
            </a:r>
            <a:r>
              <a:rPr lang="en-AT" dirty="0"/>
              <a:t>i</a:t>
            </a:r>
            <a:r>
              <a:rPr lang="de-DE" dirty="0"/>
              <a:t>l</a:t>
            </a:r>
            <a:r>
              <a:rPr lang="en-AT" dirty="0"/>
              <a:t>a</a:t>
            </a:r>
            <a:r>
              <a:rPr lang="de-DE" dirty="0"/>
              <a:t>b</a:t>
            </a:r>
            <a:r>
              <a:rPr lang="en-AT" dirty="0"/>
              <a:t>l</a:t>
            </a:r>
            <a:r>
              <a:rPr lang="de-DE" dirty="0"/>
              <a:t>e</a:t>
            </a:r>
            <a:r>
              <a:rPr lang="en-AT" dirty="0"/>
              <a:t> </a:t>
            </a:r>
            <a:r>
              <a:rPr lang="de-DE" dirty="0"/>
              <a:t>I</a:t>
            </a:r>
            <a:r>
              <a:rPr lang="en-AT" dirty="0"/>
              <a:t>n</a:t>
            </a:r>
            <a:r>
              <a:rPr lang="de-DE" dirty="0"/>
              <a:t>f</a:t>
            </a:r>
            <a:r>
              <a:rPr lang="en-AT" dirty="0"/>
              <a:t>o</a:t>
            </a:r>
            <a:r>
              <a:rPr lang="de-DE" dirty="0"/>
              <a:t>r</a:t>
            </a:r>
            <a:r>
              <a:rPr lang="en-AT" dirty="0"/>
              <a:t>m</a:t>
            </a:r>
            <a:r>
              <a:rPr lang="de-DE" dirty="0"/>
              <a:t>a</a:t>
            </a:r>
            <a:r>
              <a:rPr lang="en-AT" dirty="0"/>
              <a:t>t</a:t>
            </a:r>
            <a:r>
              <a:rPr lang="de-DE" dirty="0"/>
              <a:t>i</a:t>
            </a:r>
            <a:r>
              <a:rPr lang="en-AT" dirty="0"/>
              <a:t>o</a:t>
            </a:r>
            <a:r>
              <a:rPr lang="de-DE" dirty="0"/>
              <a:t>n</a:t>
            </a:r>
            <a:r>
              <a:rPr lang="en-AT" dirty="0"/>
              <a:t>:</a:t>
            </a:r>
          </a:p>
          <a:p>
            <a:r>
              <a:rPr lang="en-US" dirty="0"/>
              <a:t>T</a:t>
            </a:r>
            <a:r>
              <a:rPr lang="en-AT" dirty="0"/>
              <a:t>h</a:t>
            </a:r>
            <a:r>
              <a:rPr lang="de-DE" dirty="0"/>
              <a:t>e</a:t>
            </a:r>
            <a:r>
              <a:rPr lang="en-AT" dirty="0"/>
              <a:t> </a:t>
            </a:r>
            <a:r>
              <a:rPr lang="de-DE" dirty="0"/>
              <a:t>I</a:t>
            </a:r>
            <a:r>
              <a:rPr lang="en-AT" dirty="0"/>
              <a:t>n</a:t>
            </a:r>
            <a:r>
              <a:rPr lang="de-DE" dirty="0"/>
              <a:t>p</a:t>
            </a:r>
            <a:r>
              <a:rPr lang="en-AT" dirty="0"/>
              <a:t>o</a:t>
            </a:r>
            <a:r>
              <a:rPr lang="de-DE" dirty="0"/>
              <a:t>r</a:t>
            </a:r>
            <a:r>
              <a:rPr lang="en-AT" dirty="0"/>
              <a:t>t </a:t>
            </a:r>
            <a:r>
              <a:rPr lang="de-DE" dirty="0"/>
              <a:t>o</a:t>
            </a:r>
            <a:r>
              <a:rPr lang="en-AT" dirty="0"/>
              <a:t>f </a:t>
            </a:r>
            <a:r>
              <a:rPr lang="de-DE" dirty="0"/>
              <a:t>t</a:t>
            </a:r>
            <a:r>
              <a:rPr lang="en-AT" dirty="0"/>
              <a:t>h</a:t>
            </a:r>
            <a:r>
              <a:rPr lang="de-DE" dirty="0"/>
              <a:t>e</a:t>
            </a:r>
            <a:r>
              <a:rPr lang="en-AT" dirty="0"/>
              <a:t> </a:t>
            </a:r>
            <a:r>
              <a:rPr lang="de-DE" dirty="0"/>
              <a:t>R</a:t>
            </a:r>
            <a:r>
              <a:rPr lang="en-AT" dirty="0"/>
              <a:t>e</a:t>
            </a:r>
            <a:r>
              <a:rPr lang="de-DE" dirty="0"/>
              <a:t>c</a:t>
            </a:r>
            <a:r>
              <a:rPr lang="en-AT" dirty="0"/>
              <a:t>e</a:t>
            </a:r>
            <a:r>
              <a:rPr lang="de-DE" dirty="0"/>
              <a:t>i</a:t>
            </a:r>
            <a:r>
              <a:rPr lang="en-AT" dirty="0"/>
              <a:t>v</a:t>
            </a:r>
            <a:r>
              <a:rPr lang="de-DE" dirty="0"/>
              <a:t>e</a:t>
            </a:r>
            <a:r>
              <a:rPr lang="en-AT" dirty="0"/>
              <a:t>d </a:t>
            </a:r>
            <a:r>
              <a:rPr lang="de-DE" dirty="0"/>
              <a:t>P</a:t>
            </a:r>
            <a:r>
              <a:rPr lang="en-AT" dirty="0"/>
              <a:t>a</a:t>
            </a:r>
            <a:r>
              <a:rPr lang="de-DE" dirty="0"/>
              <a:t>c</a:t>
            </a:r>
            <a:r>
              <a:rPr lang="en-AT" dirty="0"/>
              <a:t>k</a:t>
            </a:r>
            <a:r>
              <a:rPr lang="de-DE" dirty="0"/>
              <a:t>e</a:t>
            </a:r>
            <a:r>
              <a:rPr lang="en-AT" dirty="0"/>
              <a:t>t</a:t>
            </a:r>
            <a:endParaRPr lang="de-DE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C2B8905-22B0-4C67-8954-D893BF1F0630}"/>
              </a:ext>
            </a:extLst>
          </p:cNvPr>
          <p:cNvGrpSpPr/>
          <p:nvPr/>
        </p:nvGrpSpPr>
        <p:grpSpPr>
          <a:xfrm>
            <a:off x="811741" y="1503195"/>
            <a:ext cx="7852411" cy="3406318"/>
            <a:chOff x="514350" y="2241552"/>
            <a:chExt cx="7852411" cy="340631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11C8A83-5D22-4087-834C-AFC693FF9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8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14577" y="2241552"/>
              <a:ext cx="5435615" cy="3406318"/>
            </a:xfrm>
            <a:prstGeom prst="rect">
              <a:avLst/>
            </a:prstGeom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B013BAE-AA6F-44AF-99A6-305197D0F7C4}"/>
                </a:ext>
              </a:extLst>
            </p:cNvPr>
            <p:cNvCxnSpPr/>
            <p:nvPr/>
          </p:nvCxnSpPr>
          <p:spPr>
            <a:xfrm flipV="1">
              <a:off x="514351" y="3439717"/>
              <a:ext cx="2207419" cy="1"/>
            </a:xfrm>
            <a:prstGeom prst="line">
              <a:avLst/>
            </a:prstGeom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01459D0-4B4B-45C0-8C68-E14C276B9EC2}"/>
                </a:ext>
              </a:extLst>
            </p:cNvPr>
            <p:cNvCxnSpPr/>
            <p:nvPr/>
          </p:nvCxnSpPr>
          <p:spPr>
            <a:xfrm>
              <a:off x="514350" y="4524419"/>
              <a:ext cx="1800226" cy="0"/>
            </a:xfrm>
            <a:prstGeom prst="line">
              <a:avLst/>
            </a:prstGeom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1E4B951-60D0-488D-8F35-0A3615B6F9DB}"/>
                </a:ext>
              </a:extLst>
            </p:cNvPr>
            <p:cNvCxnSpPr/>
            <p:nvPr/>
          </p:nvCxnSpPr>
          <p:spPr>
            <a:xfrm>
              <a:off x="6257926" y="4524419"/>
              <a:ext cx="2108835" cy="0"/>
            </a:xfrm>
            <a:prstGeom prst="line">
              <a:avLst/>
            </a:prstGeom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1F0E5D3-7553-4C94-90DE-55F07F705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114" y="3705974"/>
              <a:ext cx="998738" cy="640857"/>
            </a:xfrm>
            <a:prstGeom prst="rect">
              <a:avLst/>
            </a:prstGeom>
          </p:spPr>
        </p:pic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683DF11-7232-4C00-9F51-60D3DC12418E}"/>
              </a:ext>
            </a:extLst>
          </p:cNvPr>
          <p:cNvSpPr/>
          <p:nvPr/>
        </p:nvSpPr>
        <p:spPr>
          <a:xfrm>
            <a:off x="3923928" y="2701359"/>
            <a:ext cx="1540326" cy="1167965"/>
          </a:xfrm>
          <a:prstGeom prst="rect">
            <a:avLst/>
          </a:prstGeom>
          <a:solidFill>
            <a:schemeClr val="tx2">
              <a:lumMod val="40000"/>
              <a:lumOff val="60000"/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Forwarding table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18BDBCD-E1D6-4B7C-B6BE-109489CAD62E}"/>
              </a:ext>
            </a:extLst>
          </p:cNvPr>
          <p:cNvSpPr/>
          <p:nvPr/>
        </p:nvSpPr>
        <p:spPr>
          <a:xfrm>
            <a:off x="4004004" y="3338667"/>
            <a:ext cx="708402" cy="311680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match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5AD5FFA-CE98-4A06-B7DE-B5CBC8ED1BE6}"/>
              </a:ext>
            </a:extLst>
          </p:cNvPr>
          <p:cNvSpPr/>
          <p:nvPr/>
        </p:nvSpPr>
        <p:spPr>
          <a:xfrm>
            <a:off x="4712406" y="3338667"/>
            <a:ext cx="708402" cy="311680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action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066E5E7-9DB2-421C-BDFB-D22E831A5C86}"/>
              </a:ext>
            </a:extLst>
          </p:cNvPr>
          <p:cNvSpPr/>
          <p:nvPr/>
        </p:nvSpPr>
        <p:spPr>
          <a:xfrm>
            <a:off x="1995399" y="3283337"/>
            <a:ext cx="771525" cy="257175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header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4FDA686-57B7-4B35-8F2C-869E190BB61C}"/>
              </a:ext>
            </a:extLst>
          </p:cNvPr>
          <p:cNvSpPr/>
          <p:nvPr/>
        </p:nvSpPr>
        <p:spPr>
          <a:xfrm>
            <a:off x="2262206" y="3681557"/>
            <a:ext cx="771525" cy="257175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int1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E3194C2-EBE7-47BC-A727-E97196968770}"/>
              </a:ext>
            </a:extLst>
          </p:cNvPr>
          <p:cNvSpPr/>
          <p:nvPr/>
        </p:nvSpPr>
        <p:spPr>
          <a:xfrm>
            <a:off x="2721770" y="2592376"/>
            <a:ext cx="771525" cy="257175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int0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8DC17F-9E35-4F7C-BAD7-00E783021DEA}"/>
              </a:ext>
            </a:extLst>
          </p:cNvPr>
          <p:cNvSpPr/>
          <p:nvPr/>
        </p:nvSpPr>
        <p:spPr>
          <a:xfrm>
            <a:off x="5984393" y="3650347"/>
            <a:ext cx="771525" cy="257175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int3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1D2462D-13A5-4C20-B641-B80F1E1ECEE3}"/>
              </a:ext>
            </a:extLst>
          </p:cNvPr>
          <p:cNvCxnSpPr/>
          <p:nvPr/>
        </p:nvCxnSpPr>
        <p:spPr>
          <a:xfrm>
            <a:off x="6902536" y="2701359"/>
            <a:ext cx="2108835" cy="0"/>
          </a:xfrm>
          <a:prstGeom prst="line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E848152C-331E-4E5A-907A-3CCEB12669D9}"/>
              </a:ext>
            </a:extLst>
          </p:cNvPr>
          <p:cNvSpPr/>
          <p:nvPr/>
        </p:nvSpPr>
        <p:spPr>
          <a:xfrm>
            <a:off x="6390451" y="2556957"/>
            <a:ext cx="771525" cy="257175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int2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078C4AD2-EB97-4749-9B5B-D256BF8CDD52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6B40E0DC-ED41-42A5-AC43-8B9CE4523599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15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738066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F08BB09-C231-4AC8-AC3F-C3999D93E925}"/>
              </a:ext>
            </a:extLst>
          </p:cNvPr>
          <p:cNvGrpSpPr/>
          <p:nvPr/>
        </p:nvGrpSpPr>
        <p:grpSpPr>
          <a:xfrm>
            <a:off x="811741" y="1503195"/>
            <a:ext cx="7852411" cy="3406318"/>
            <a:chOff x="514350" y="2241552"/>
            <a:chExt cx="7852411" cy="340631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F294283-C865-4C0D-942A-6C7457DF8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8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14577" y="2241552"/>
              <a:ext cx="5435615" cy="3406318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99BA966-74D6-4D53-9EFA-28AD2030CE5B}"/>
                </a:ext>
              </a:extLst>
            </p:cNvPr>
            <p:cNvCxnSpPr/>
            <p:nvPr/>
          </p:nvCxnSpPr>
          <p:spPr>
            <a:xfrm flipV="1">
              <a:off x="514351" y="3439717"/>
              <a:ext cx="2207419" cy="1"/>
            </a:xfrm>
            <a:prstGeom prst="line">
              <a:avLst/>
            </a:prstGeom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5B605E-2A5C-4F21-9DF3-787B833B98F3}"/>
                </a:ext>
              </a:extLst>
            </p:cNvPr>
            <p:cNvCxnSpPr/>
            <p:nvPr/>
          </p:nvCxnSpPr>
          <p:spPr>
            <a:xfrm>
              <a:off x="514350" y="4524419"/>
              <a:ext cx="1800226" cy="0"/>
            </a:xfrm>
            <a:prstGeom prst="line">
              <a:avLst/>
            </a:prstGeom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F2C85C6-78F8-4A0A-8A7C-6E94A860539D}"/>
                </a:ext>
              </a:extLst>
            </p:cNvPr>
            <p:cNvCxnSpPr/>
            <p:nvPr/>
          </p:nvCxnSpPr>
          <p:spPr>
            <a:xfrm>
              <a:off x="6257926" y="4524419"/>
              <a:ext cx="2108835" cy="0"/>
            </a:xfrm>
            <a:prstGeom prst="line">
              <a:avLst/>
            </a:prstGeom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5CD6C64-1F0B-4913-B749-1AE520CDA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114" y="3705974"/>
              <a:ext cx="998738" cy="640857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54816-2B89-4037-9A45-03015F06371D}"/>
              </a:ext>
            </a:extLst>
          </p:cNvPr>
          <p:cNvSpPr/>
          <p:nvPr/>
        </p:nvSpPr>
        <p:spPr>
          <a:xfrm>
            <a:off x="3923928" y="2701359"/>
            <a:ext cx="1540326" cy="1167965"/>
          </a:xfrm>
          <a:prstGeom prst="rect">
            <a:avLst/>
          </a:prstGeom>
          <a:solidFill>
            <a:schemeClr val="tx2">
              <a:lumMod val="40000"/>
              <a:lumOff val="60000"/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Forwarding table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F97D5-650D-4DF7-830A-29A27E49EFE0}"/>
              </a:ext>
            </a:extLst>
          </p:cNvPr>
          <p:cNvSpPr/>
          <p:nvPr/>
        </p:nvSpPr>
        <p:spPr>
          <a:xfrm>
            <a:off x="4004004" y="3338667"/>
            <a:ext cx="708402" cy="311680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match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22FE8-2558-4F17-8AD2-A738F91CE08B}"/>
              </a:ext>
            </a:extLst>
          </p:cNvPr>
          <p:cNvSpPr/>
          <p:nvPr/>
        </p:nvSpPr>
        <p:spPr>
          <a:xfrm>
            <a:off x="4712406" y="3338667"/>
            <a:ext cx="708402" cy="311680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action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C84BBD-C6DA-4A96-9294-EF03784736C0}"/>
              </a:ext>
            </a:extLst>
          </p:cNvPr>
          <p:cNvSpPr/>
          <p:nvPr/>
        </p:nvSpPr>
        <p:spPr>
          <a:xfrm>
            <a:off x="1995399" y="3283337"/>
            <a:ext cx="771525" cy="257175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header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8B604A70-CA2B-4EDE-8828-837CBC4E6D57}"/>
              </a:ext>
            </a:extLst>
          </p:cNvPr>
          <p:cNvSpPr txBox="1">
            <a:spLocks/>
          </p:cNvSpPr>
          <p:nvPr/>
        </p:nvSpPr>
        <p:spPr>
          <a:xfrm>
            <a:off x="609600" y="41306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T" dirty="0"/>
              <a:t>L</a:t>
            </a:r>
            <a:r>
              <a:rPr lang="de-DE" dirty="0"/>
              <a:t>o</a:t>
            </a:r>
            <a:r>
              <a:rPr lang="en-AT" dirty="0"/>
              <a:t>c</a:t>
            </a:r>
            <a:r>
              <a:rPr lang="de-DE" dirty="0"/>
              <a:t>a</a:t>
            </a:r>
            <a:r>
              <a:rPr lang="en-AT" dirty="0"/>
              <a:t>l</a:t>
            </a:r>
            <a:r>
              <a:rPr lang="de-DE" dirty="0"/>
              <a:t>l</a:t>
            </a:r>
            <a:r>
              <a:rPr lang="en-AT" dirty="0"/>
              <a:t>y </a:t>
            </a:r>
            <a:r>
              <a:rPr lang="de-DE" dirty="0"/>
              <a:t>A</a:t>
            </a:r>
            <a:r>
              <a:rPr lang="en-AT" dirty="0"/>
              <a:t>v</a:t>
            </a:r>
            <a:r>
              <a:rPr lang="de-DE" dirty="0"/>
              <a:t>a</a:t>
            </a:r>
            <a:r>
              <a:rPr lang="en-AT" dirty="0"/>
              <a:t>i</a:t>
            </a:r>
            <a:r>
              <a:rPr lang="de-DE" dirty="0"/>
              <a:t>l</a:t>
            </a:r>
            <a:r>
              <a:rPr lang="en-AT" dirty="0"/>
              <a:t>a</a:t>
            </a:r>
            <a:r>
              <a:rPr lang="de-DE" dirty="0"/>
              <a:t>b</a:t>
            </a:r>
            <a:r>
              <a:rPr lang="en-AT" dirty="0"/>
              <a:t>l</a:t>
            </a:r>
            <a:r>
              <a:rPr lang="de-DE" dirty="0"/>
              <a:t>e</a:t>
            </a:r>
            <a:r>
              <a:rPr lang="en-AT" dirty="0"/>
              <a:t> </a:t>
            </a:r>
            <a:r>
              <a:rPr lang="de-DE" dirty="0"/>
              <a:t>I</a:t>
            </a:r>
            <a:r>
              <a:rPr lang="en-AT" dirty="0"/>
              <a:t>n</a:t>
            </a:r>
            <a:r>
              <a:rPr lang="de-DE" dirty="0"/>
              <a:t>f</a:t>
            </a:r>
            <a:r>
              <a:rPr lang="en-AT" dirty="0"/>
              <a:t>o</a:t>
            </a:r>
            <a:r>
              <a:rPr lang="de-DE" dirty="0"/>
              <a:t>r</a:t>
            </a:r>
            <a:r>
              <a:rPr lang="en-AT" dirty="0"/>
              <a:t>m</a:t>
            </a:r>
            <a:r>
              <a:rPr lang="de-DE" dirty="0"/>
              <a:t>a</a:t>
            </a:r>
            <a:r>
              <a:rPr lang="en-AT" dirty="0"/>
              <a:t>t</a:t>
            </a:r>
            <a:r>
              <a:rPr lang="de-DE" dirty="0"/>
              <a:t>i</a:t>
            </a:r>
            <a:r>
              <a:rPr lang="en-AT" dirty="0"/>
              <a:t>o</a:t>
            </a:r>
            <a:r>
              <a:rPr lang="de-DE" dirty="0"/>
              <a:t>n</a:t>
            </a:r>
            <a:r>
              <a:rPr lang="en-AT" dirty="0"/>
              <a:t>:</a:t>
            </a:r>
          </a:p>
          <a:p>
            <a:r>
              <a:rPr lang="en-US" dirty="0"/>
              <a:t>T</a:t>
            </a:r>
            <a:r>
              <a:rPr lang="en-AT" dirty="0"/>
              <a:t>h</a:t>
            </a:r>
            <a:r>
              <a:rPr lang="de-DE" dirty="0"/>
              <a:t>e</a:t>
            </a:r>
            <a:r>
              <a:rPr lang="en-AT" dirty="0"/>
              <a:t> </a:t>
            </a:r>
            <a:r>
              <a:rPr lang="de-DE" dirty="0"/>
              <a:t>O</a:t>
            </a:r>
            <a:r>
              <a:rPr lang="en-AT" dirty="0"/>
              <a:t>u</a:t>
            </a:r>
            <a:r>
              <a:rPr lang="de-DE" dirty="0"/>
              <a:t>t</a:t>
            </a:r>
            <a:r>
              <a:rPr lang="en-AT" dirty="0"/>
              <a:t>g</a:t>
            </a:r>
            <a:r>
              <a:rPr lang="de-DE" dirty="0"/>
              <a:t>o</a:t>
            </a:r>
            <a:r>
              <a:rPr lang="en-AT" dirty="0"/>
              <a:t>i</a:t>
            </a:r>
            <a:r>
              <a:rPr lang="de-DE" dirty="0"/>
              <a:t>n</a:t>
            </a:r>
            <a:r>
              <a:rPr lang="en-AT" dirty="0"/>
              <a:t>g </a:t>
            </a:r>
            <a:r>
              <a:rPr lang="de-DE" dirty="0"/>
              <a:t>P</a:t>
            </a:r>
            <a:r>
              <a:rPr lang="en-AT" dirty="0"/>
              <a:t>o</a:t>
            </a:r>
            <a:r>
              <a:rPr lang="de-DE" dirty="0"/>
              <a:t>r</a:t>
            </a:r>
            <a:r>
              <a:rPr lang="en-AT" dirty="0"/>
              <a:t>t </a:t>
            </a:r>
            <a:r>
              <a:rPr lang="de-DE" dirty="0"/>
              <a:t>D</a:t>
            </a:r>
            <a:r>
              <a:rPr lang="en-AT" dirty="0"/>
              <a:t>e</a:t>
            </a:r>
            <a:r>
              <a:rPr lang="de-DE" dirty="0"/>
              <a:t>p</a:t>
            </a:r>
            <a:r>
              <a:rPr lang="en-AT" dirty="0"/>
              <a:t>e</a:t>
            </a:r>
            <a:r>
              <a:rPr lang="de-DE" dirty="0"/>
              <a:t>n</a:t>
            </a:r>
            <a:r>
              <a:rPr lang="en-AT" dirty="0"/>
              <a:t>d</a:t>
            </a:r>
            <a:r>
              <a:rPr lang="de-DE" dirty="0"/>
              <a:t>s</a:t>
            </a:r>
            <a:r>
              <a:rPr lang="en-AT" dirty="0"/>
              <a:t> </a:t>
            </a:r>
            <a:r>
              <a:rPr lang="de-DE" dirty="0"/>
              <a:t>o</a:t>
            </a:r>
            <a:r>
              <a:rPr lang="en-AT" dirty="0"/>
              <a:t>n </a:t>
            </a:r>
            <a:r>
              <a:rPr lang="de-DE" dirty="0"/>
              <a:t>F</a:t>
            </a:r>
            <a:r>
              <a:rPr lang="en-AT" dirty="0"/>
              <a:t>a</a:t>
            </a:r>
            <a:r>
              <a:rPr lang="de-DE" dirty="0"/>
              <a:t>i</a:t>
            </a:r>
            <a:r>
              <a:rPr lang="en-AT" dirty="0"/>
              <a:t>l</a:t>
            </a:r>
            <a:r>
              <a:rPr lang="de-DE" dirty="0"/>
              <a:t>e</a:t>
            </a:r>
            <a:r>
              <a:rPr lang="en-AT" dirty="0"/>
              <a:t>d </a:t>
            </a:r>
            <a:r>
              <a:rPr lang="de-DE" dirty="0"/>
              <a:t>L</a:t>
            </a:r>
            <a:r>
              <a:rPr lang="en-AT" dirty="0"/>
              <a:t>i</a:t>
            </a:r>
            <a:r>
              <a:rPr lang="de-DE" dirty="0"/>
              <a:t>n</a:t>
            </a:r>
            <a:r>
              <a:rPr lang="en-AT" dirty="0"/>
              <a:t>k</a:t>
            </a:r>
            <a:r>
              <a:rPr lang="de-DE" dirty="0"/>
              <a:t>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D204ED-E38F-44B5-9C7D-AB2C1DE5EE5A}"/>
              </a:ext>
            </a:extLst>
          </p:cNvPr>
          <p:cNvSpPr/>
          <p:nvPr/>
        </p:nvSpPr>
        <p:spPr>
          <a:xfrm>
            <a:off x="2262206" y="3681557"/>
            <a:ext cx="771525" cy="257175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int1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AC9B8D-0B01-40C5-AF27-34B1D9F0AFC6}"/>
              </a:ext>
            </a:extLst>
          </p:cNvPr>
          <p:cNvSpPr/>
          <p:nvPr/>
        </p:nvSpPr>
        <p:spPr>
          <a:xfrm>
            <a:off x="2721770" y="2592376"/>
            <a:ext cx="771525" cy="257175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int0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A85478-167D-46AD-9466-B58AC29797CB}"/>
              </a:ext>
            </a:extLst>
          </p:cNvPr>
          <p:cNvSpPr/>
          <p:nvPr/>
        </p:nvSpPr>
        <p:spPr>
          <a:xfrm>
            <a:off x="5984393" y="3650347"/>
            <a:ext cx="771525" cy="257175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int3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CEA028-522B-4039-9267-BF2A2D82D00D}"/>
              </a:ext>
            </a:extLst>
          </p:cNvPr>
          <p:cNvCxnSpPr/>
          <p:nvPr/>
        </p:nvCxnSpPr>
        <p:spPr>
          <a:xfrm>
            <a:off x="6654404" y="2720964"/>
            <a:ext cx="1712357" cy="0"/>
          </a:xfrm>
          <a:prstGeom prst="line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92422AF-04D3-4638-81ED-71CED4878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060" y="2512074"/>
            <a:ext cx="417778" cy="41777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AE00333-CA95-4955-8C38-ABFEE7A36D77}"/>
              </a:ext>
            </a:extLst>
          </p:cNvPr>
          <p:cNvSpPr/>
          <p:nvPr/>
        </p:nvSpPr>
        <p:spPr>
          <a:xfrm>
            <a:off x="6390451" y="2556957"/>
            <a:ext cx="771525" cy="257175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int2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AE2F5443-B94A-4813-A2A1-0EEE0B523654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6F5973B8-D36E-45AF-8CAD-2C32F9209AA6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15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456872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 err="1"/>
              <a:t>Raises</a:t>
            </a:r>
            <a:r>
              <a:rPr lang="de-DE" dirty="0"/>
              <a:t> an </a:t>
            </a:r>
            <a:r>
              <a:rPr lang="de-DE" dirty="0" err="1"/>
              <a:t>Interesting</a:t>
            </a:r>
            <a:r>
              <a:rPr lang="de-DE" dirty="0"/>
              <a:t> Question</a:t>
            </a:r>
          </a:p>
        </p:txBody>
      </p:sp>
      <p:sp>
        <p:nvSpPr>
          <p:cNvPr id="29" name="Rounded Rectangular Callout 53">
            <a:extLst>
              <a:ext uri="{FF2B5EF4-FFF2-40B4-BE49-F238E27FC236}">
                <a16:creationId xmlns:a16="http://schemas.microsoft.com/office/drawing/2014/main" id="{58C32D9F-2278-44D8-AE7C-39B8ED8744E0}"/>
              </a:ext>
            </a:extLst>
          </p:cNvPr>
          <p:cNvSpPr/>
          <p:nvPr/>
        </p:nvSpPr>
        <p:spPr bwMode="auto">
          <a:xfrm>
            <a:off x="1043608" y="1563638"/>
            <a:ext cx="7200800" cy="2160240"/>
          </a:xfrm>
          <a:prstGeom prst="wedgeRoundRectCallout">
            <a:avLst>
              <a:gd name="adj1" fmla="val 9369"/>
              <a:gd name="adj2" fmla="val -49081"/>
              <a:gd name="adj3" fmla="val 16667"/>
            </a:avLst>
          </a:prstGeom>
          <a:gradFill flip="none" rotWithShape="1">
            <a:gsLst>
              <a:gs pos="0">
                <a:srgbClr val="0033CC">
                  <a:tint val="66000"/>
                  <a:satMod val="160000"/>
                </a:srgbClr>
              </a:gs>
              <a:gs pos="50000">
                <a:srgbClr val="0033CC">
                  <a:tint val="44500"/>
                  <a:satMod val="160000"/>
                </a:srgbClr>
              </a:gs>
              <a:gs pos="100000">
                <a:srgbClr val="0033CC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latin typeface="Calibri" pitchFamily="34" charset="0"/>
                <a:cs typeface="Calibri" pitchFamily="34" charset="0"/>
              </a:rPr>
              <a:t>Can we pre-install local fast failover rules which ensure reachability under </a:t>
            </a:r>
            <a:r>
              <a:rPr lang="de-DE" sz="2800" dirty="0">
                <a:solidFill>
                  <a:sysClr val="windowText" lastClr="000000"/>
                </a:solidFill>
              </a:rPr>
              <a:t>multiple </a:t>
            </a:r>
            <a:r>
              <a:rPr lang="de-DE" sz="2800" dirty="0" err="1">
                <a:solidFill>
                  <a:sysClr val="windowText" lastClr="000000"/>
                </a:solidFill>
              </a:rPr>
              <a:t>failures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latin typeface="Calibri" pitchFamily="34" charset="0"/>
                <a:cs typeface="Calibri" pitchFamily="34" charset="0"/>
              </a:rPr>
              <a:t>? </a:t>
            </a:r>
            <a:r>
              <a:rPr lang="en-AT" sz="2800" i="1" dirty="0"/>
              <a:t>In particular: </a:t>
            </a:r>
            <a:r>
              <a:rPr lang="en-AT" sz="2800" i="1" dirty="0">
                <a:solidFill>
                  <a:srgbClr val="C00000"/>
                </a:solidFill>
              </a:rPr>
              <a:t>H</a:t>
            </a:r>
            <a:r>
              <a:rPr lang="de-DE" sz="2800" i="1" dirty="0">
                <a:solidFill>
                  <a:srgbClr val="C00000"/>
                </a:solidFill>
              </a:rPr>
              <a:t>o</a:t>
            </a:r>
            <a:r>
              <a:rPr lang="en-AT" sz="2800" i="1" dirty="0">
                <a:solidFill>
                  <a:srgbClr val="C00000"/>
                </a:solidFill>
              </a:rPr>
              <a:t>w </a:t>
            </a:r>
            <a:r>
              <a:rPr lang="de-DE" sz="2800" i="1" dirty="0">
                <a:solidFill>
                  <a:srgbClr val="C00000"/>
                </a:solidFill>
              </a:rPr>
              <a:t>m</a:t>
            </a:r>
            <a:r>
              <a:rPr lang="en-AT" sz="2800" i="1" dirty="0">
                <a:solidFill>
                  <a:srgbClr val="C00000"/>
                </a:solidFill>
              </a:rPr>
              <a:t>a</a:t>
            </a:r>
            <a:r>
              <a:rPr lang="de-DE" sz="2800" i="1" dirty="0">
                <a:solidFill>
                  <a:srgbClr val="C00000"/>
                </a:solidFill>
              </a:rPr>
              <a:t>n</a:t>
            </a:r>
            <a:r>
              <a:rPr lang="en-AT" sz="2800" i="1" dirty="0">
                <a:solidFill>
                  <a:srgbClr val="C00000"/>
                </a:solidFill>
              </a:rPr>
              <a:t>y </a:t>
            </a:r>
            <a:r>
              <a:rPr lang="de-DE" sz="2800" i="1" dirty="0">
                <a:solidFill>
                  <a:srgbClr val="C00000"/>
                </a:solidFill>
              </a:rPr>
              <a:t>f</a:t>
            </a:r>
            <a:r>
              <a:rPr lang="en-AT" sz="2800" i="1" dirty="0">
                <a:solidFill>
                  <a:srgbClr val="C00000"/>
                </a:solidFill>
              </a:rPr>
              <a:t>a</a:t>
            </a:r>
            <a:r>
              <a:rPr lang="de-DE" sz="2800" i="1" dirty="0">
                <a:solidFill>
                  <a:srgbClr val="C00000"/>
                </a:solidFill>
              </a:rPr>
              <a:t>i</a:t>
            </a:r>
            <a:r>
              <a:rPr lang="en-AT" sz="2800" i="1" dirty="0">
                <a:solidFill>
                  <a:srgbClr val="C00000"/>
                </a:solidFill>
              </a:rPr>
              <a:t>l</a:t>
            </a:r>
            <a:r>
              <a:rPr lang="de-DE" sz="2800" i="1" dirty="0">
                <a:solidFill>
                  <a:srgbClr val="C00000"/>
                </a:solidFill>
              </a:rPr>
              <a:t>u</a:t>
            </a:r>
            <a:r>
              <a:rPr lang="en-AT" sz="2800" i="1" dirty="0">
                <a:solidFill>
                  <a:srgbClr val="C00000"/>
                </a:solidFill>
              </a:rPr>
              <a:t>r</a:t>
            </a:r>
            <a:r>
              <a:rPr lang="de-DE" sz="2800" i="1" dirty="0">
                <a:solidFill>
                  <a:srgbClr val="C00000"/>
                </a:solidFill>
              </a:rPr>
              <a:t>e</a:t>
            </a:r>
            <a:r>
              <a:rPr lang="en-AT" sz="2800" i="1" dirty="0">
                <a:solidFill>
                  <a:srgbClr val="C00000"/>
                </a:solidFill>
              </a:rPr>
              <a:t>s </a:t>
            </a:r>
            <a:r>
              <a:rPr lang="en-US" sz="2800" dirty="0"/>
              <a:t>can be tolerated by static forwarding tables?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ysClr val="windowText" lastClr="000000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8A0C523-FBF2-4D68-B71E-44ADEB7797B1}"/>
              </a:ext>
            </a:extLst>
          </p:cNvPr>
          <p:cNvSpPr txBox="1">
            <a:spLocks/>
          </p:cNvSpPr>
          <p:nvPr/>
        </p:nvSpPr>
        <p:spPr>
          <a:xfrm>
            <a:off x="755576" y="3867894"/>
            <a:ext cx="60486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T" sz="2800" dirty="0"/>
              <a:t> </a:t>
            </a:r>
            <a:endParaRPr lang="de-DE" sz="2800" dirty="0"/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BF137A47-5DC1-414A-8715-43795A7573DF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16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247801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17439" y="162262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Roadmap</a:t>
            </a:r>
          </a:p>
        </p:txBody>
      </p:sp>
      <p:pic>
        <p:nvPicPr>
          <p:cNvPr id="1026" name="Picture 2" descr="Image result for roadtr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157" y="1707654"/>
            <a:ext cx="3600400" cy="239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B67E9FC-06B4-4E5A-9316-D814B451270A}"/>
              </a:ext>
            </a:extLst>
          </p:cNvPr>
          <p:cNvSpPr txBox="1">
            <a:spLocks/>
          </p:cNvSpPr>
          <p:nvPr/>
        </p:nvSpPr>
        <p:spPr>
          <a:xfrm>
            <a:off x="107504" y="1275606"/>
            <a:ext cx="5400600" cy="4000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r>
              <a:rPr lang="de-DE" sz="1900" dirty="0"/>
              <a:t>A Brief Background on Resilient Networking</a:t>
            </a:r>
          </a:p>
          <a:p>
            <a:endParaRPr lang="de-DE" sz="1900" dirty="0"/>
          </a:p>
          <a:p>
            <a:r>
              <a:rPr lang="de-DE" sz="1900" b="1" dirty="0" err="1"/>
              <a:t>Algorithms</a:t>
            </a:r>
            <a:r>
              <a:rPr lang="de-DE" sz="1900" b="1" dirty="0"/>
              <a:t> </a:t>
            </a:r>
            <a:r>
              <a:rPr lang="de-DE" sz="1900" b="1" dirty="0" err="1"/>
              <a:t>for</a:t>
            </a:r>
            <a:r>
              <a:rPr lang="de-DE" sz="1900" b="1" dirty="0"/>
              <a:t> </a:t>
            </a:r>
            <a:r>
              <a:rPr lang="de-DE" sz="1900" b="1" dirty="0" err="1"/>
              <a:t>Local</a:t>
            </a:r>
            <a:r>
              <a:rPr lang="de-DE" sz="1900" b="1" dirty="0"/>
              <a:t> Fast Re-Routing (FRR)</a:t>
            </a:r>
          </a:p>
          <a:p>
            <a:endParaRPr lang="de-DE" sz="1900" dirty="0"/>
          </a:p>
          <a:p>
            <a:r>
              <a:rPr lang="de-DE" sz="1900" dirty="0"/>
              <a:t>Accounting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Congestion</a:t>
            </a:r>
            <a:endParaRPr lang="de-DE" sz="1900" dirty="0"/>
          </a:p>
          <a:p>
            <a:endParaRPr lang="de-DE" sz="1900" dirty="0"/>
          </a:p>
          <a:p>
            <a:r>
              <a:rPr lang="de-DE" sz="1900" dirty="0"/>
              <a:t>Accounting </a:t>
            </a:r>
            <a:r>
              <a:rPr lang="de-DE" sz="1900" dirty="0" err="1"/>
              <a:t>for</a:t>
            </a:r>
            <a:r>
              <a:rPr lang="de-DE" sz="1900" dirty="0"/>
              <a:t> Network Policy</a:t>
            </a:r>
          </a:p>
        </p:txBody>
      </p:sp>
    </p:spTree>
    <p:extLst>
      <p:ext uri="{BB962C8B-B14F-4D97-AF65-F5344CB8AC3E}">
        <p14:creationId xmlns:p14="http://schemas.microsoft.com/office/powerpoint/2010/main" val="185158935"/>
      </p:ext>
    </p:extLst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34552" y="267494"/>
            <a:ext cx="8229600" cy="857250"/>
          </a:xfrm>
        </p:spPr>
        <p:txBody>
          <a:bodyPr>
            <a:noAutofit/>
          </a:bodyPr>
          <a:lstStyle/>
          <a:p>
            <a:r>
              <a:rPr lang="en-AT" sz="3600" dirty="0"/>
              <a:t>S</a:t>
            </a:r>
            <a:r>
              <a:rPr lang="de-DE" sz="3600" dirty="0"/>
              <a:t>o</a:t>
            </a:r>
            <a:r>
              <a:rPr lang="en-AT" sz="3600" dirty="0"/>
              <a:t>: </a:t>
            </a:r>
            <a:r>
              <a:rPr lang="en-US" sz="3600" dirty="0"/>
              <a:t>How many failures can be tolerated by static forwarding tables?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0A16563A-AA5D-45A8-86E6-D14E147C0D86}"/>
              </a:ext>
            </a:extLst>
          </p:cNvPr>
          <p:cNvSpPr/>
          <p:nvPr/>
        </p:nvSpPr>
        <p:spPr>
          <a:xfrm>
            <a:off x="2609603" y="1606317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23D7D96E-DD9A-4677-B928-ED60A0505D32}"/>
              </a:ext>
            </a:extLst>
          </p:cNvPr>
          <p:cNvSpPr/>
          <p:nvPr/>
        </p:nvSpPr>
        <p:spPr>
          <a:xfrm>
            <a:off x="2610048" y="1607962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3AE1AC-BB56-420D-8808-BF28ABDC40AD}"/>
              </a:ext>
            </a:extLst>
          </p:cNvPr>
          <p:cNvCxnSpPr/>
          <p:nvPr/>
        </p:nvCxnSpPr>
        <p:spPr>
          <a:xfrm>
            <a:off x="3558837" y="4771882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8EB974-F4C5-448F-9D60-ED4FD603BAD7}"/>
              </a:ext>
            </a:extLst>
          </p:cNvPr>
          <p:cNvCxnSpPr>
            <a:cxnSpLocks/>
          </p:cNvCxnSpPr>
          <p:nvPr/>
        </p:nvCxnSpPr>
        <p:spPr>
          <a:xfrm>
            <a:off x="4521134" y="1606316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A3CC13F-92E4-4F70-95DC-A851363C9535}"/>
              </a:ext>
            </a:extLst>
          </p:cNvPr>
          <p:cNvCxnSpPr>
            <a:cxnSpLocks/>
          </p:cNvCxnSpPr>
          <p:nvPr/>
        </p:nvCxnSpPr>
        <p:spPr>
          <a:xfrm>
            <a:off x="3558837" y="3068692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005F6B-486C-4236-BB42-6C65100F2172}"/>
              </a:ext>
            </a:extLst>
          </p:cNvPr>
          <p:cNvCxnSpPr>
            <a:cxnSpLocks/>
          </p:cNvCxnSpPr>
          <p:nvPr/>
        </p:nvCxnSpPr>
        <p:spPr>
          <a:xfrm flipH="1">
            <a:off x="3558836" y="1606316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AFECAF-7B51-4255-96C6-218016C93715}"/>
              </a:ext>
            </a:extLst>
          </p:cNvPr>
          <p:cNvCxnSpPr>
            <a:cxnSpLocks/>
          </p:cNvCxnSpPr>
          <p:nvPr/>
        </p:nvCxnSpPr>
        <p:spPr>
          <a:xfrm>
            <a:off x="5484666" y="3030722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E91A1E5-D170-42AA-BE5E-A6FD0A707EFE}"/>
              </a:ext>
            </a:extLst>
          </p:cNvPr>
          <p:cNvCxnSpPr>
            <a:cxnSpLocks/>
          </p:cNvCxnSpPr>
          <p:nvPr/>
        </p:nvCxnSpPr>
        <p:spPr>
          <a:xfrm flipH="1">
            <a:off x="3555133" y="3018552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14D8CE7E-C095-45D8-962F-77CFFA6EBB26}"/>
              </a:ext>
            </a:extLst>
          </p:cNvPr>
          <p:cNvSpPr/>
          <p:nvPr/>
        </p:nvSpPr>
        <p:spPr>
          <a:xfrm>
            <a:off x="4262245" y="1347614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329841F-80B4-48F8-89B3-C3878AB06683}"/>
              </a:ext>
            </a:extLst>
          </p:cNvPr>
          <p:cNvCxnSpPr>
            <a:cxnSpLocks/>
          </p:cNvCxnSpPr>
          <p:nvPr/>
        </p:nvCxnSpPr>
        <p:spPr>
          <a:xfrm flipH="1">
            <a:off x="3557601" y="3030722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14E5C64-A59F-4F0F-8C6C-4070E0B159C6}"/>
              </a:ext>
            </a:extLst>
          </p:cNvPr>
          <p:cNvCxnSpPr>
            <a:cxnSpLocks/>
          </p:cNvCxnSpPr>
          <p:nvPr/>
        </p:nvCxnSpPr>
        <p:spPr>
          <a:xfrm rot="5048587" flipH="1">
            <a:off x="3575636" y="3084633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A0C5710-5CA0-4735-8172-3BB18A4608A4}"/>
              </a:ext>
            </a:extLst>
          </p:cNvPr>
          <p:cNvSpPr/>
          <p:nvPr/>
        </p:nvSpPr>
        <p:spPr>
          <a:xfrm>
            <a:off x="3280492" y="2810280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83318A3-2BE8-42A3-926C-C5B3560BE167}"/>
              </a:ext>
            </a:extLst>
          </p:cNvPr>
          <p:cNvSpPr/>
          <p:nvPr/>
        </p:nvSpPr>
        <p:spPr>
          <a:xfrm>
            <a:off x="3280493" y="4531358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42286DE-91C6-4EB5-9EFB-673626B8D26F}"/>
              </a:ext>
            </a:extLst>
          </p:cNvPr>
          <p:cNvSpPr/>
          <p:nvPr/>
        </p:nvSpPr>
        <p:spPr>
          <a:xfrm>
            <a:off x="5210346" y="4531358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DD72E91-46C3-4600-BD32-AB9F9DCC1338}"/>
              </a:ext>
            </a:extLst>
          </p:cNvPr>
          <p:cNvSpPr/>
          <p:nvPr/>
        </p:nvSpPr>
        <p:spPr>
          <a:xfrm>
            <a:off x="5210346" y="2810280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EDFFCE-0F0C-45FC-B5B9-7791A771B960}"/>
              </a:ext>
            </a:extLst>
          </p:cNvPr>
          <p:cNvSpPr/>
          <p:nvPr/>
        </p:nvSpPr>
        <p:spPr>
          <a:xfrm>
            <a:off x="4256973" y="3679898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C286AED3-327E-4681-AE52-7A2B3B201E92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7CB6679A-3238-4E54-95A5-C275FB0A2EB9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19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354704"/>
      </p:ext>
    </p:extLst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1187624" y="267494"/>
            <a:ext cx="6696744" cy="857250"/>
          </a:xfrm>
        </p:spPr>
        <p:txBody>
          <a:bodyPr>
            <a:noAutofit/>
          </a:bodyPr>
          <a:lstStyle/>
          <a:p>
            <a:r>
              <a:rPr lang="en-AT" sz="3600" dirty="0"/>
              <a:t>If we partition the network, </a:t>
            </a:r>
            <a:br>
              <a:rPr lang="en-AT" sz="3600" dirty="0"/>
            </a:br>
            <a:r>
              <a:rPr lang="en-AT" sz="3600" dirty="0"/>
              <a:t>there is not much to do</a:t>
            </a:r>
            <a:endParaRPr lang="en-US" sz="3600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897B014-4930-4C77-AA4B-9CD7D443903A}"/>
              </a:ext>
            </a:extLst>
          </p:cNvPr>
          <p:cNvSpPr/>
          <p:nvPr/>
        </p:nvSpPr>
        <p:spPr>
          <a:xfrm>
            <a:off x="2609603" y="1606317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B1D136AB-C4FE-4FDC-8543-71D195B71C2D}"/>
              </a:ext>
            </a:extLst>
          </p:cNvPr>
          <p:cNvSpPr/>
          <p:nvPr/>
        </p:nvSpPr>
        <p:spPr>
          <a:xfrm>
            <a:off x="2610048" y="1607962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EE1C08-331F-4DA7-BBB4-F1C20BD0BF6F}"/>
              </a:ext>
            </a:extLst>
          </p:cNvPr>
          <p:cNvCxnSpPr/>
          <p:nvPr/>
        </p:nvCxnSpPr>
        <p:spPr>
          <a:xfrm>
            <a:off x="3558837" y="4771882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94CEA8-4D6E-492B-8CA0-D519FDDFDE47}"/>
              </a:ext>
            </a:extLst>
          </p:cNvPr>
          <p:cNvCxnSpPr>
            <a:cxnSpLocks/>
          </p:cNvCxnSpPr>
          <p:nvPr/>
        </p:nvCxnSpPr>
        <p:spPr>
          <a:xfrm>
            <a:off x="4521134" y="1606316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7184355-BB0C-40D6-BF5D-B891F64F857E}"/>
              </a:ext>
            </a:extLst>
          </p:cNvPr>
          <p:cNvCxnSpPr>
            <a:cxnSpLocks/>
          </p:cNvCxnSpPr>
          <p:nvPr/>
        </p:nvCxnSpPr>
        <p:spPr>
          <a:xfrm>
            <a:off x="3558837" y="3068692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79C50E0-E5D3-4DB1-998A-B5091C0CBFBA}"/>
              </a:ext>
            </a:extLst>
          </p:cNvPr>
          <p:cNvCxnSpPr>
            <a:cxnSpLocks/>
          </p:cNvCxnSpPr>
          <p:nvPr/>
        </p:nvCxnSpPr>
        <p:spPr>
          <a:xfrm flipH="1">
            <a:off x="3558836" y="1606316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7CF1336-2E13-4684-828C-7D7E26E81BDD}"/>
              </a:ext>
            </a:extLst>
          </p:cNvPr>
          <p:cNvCxnSpPr>
            <a:cxnSpLocks/>
          </p:cNvCxnSpPr>
          <p:nvPr/>
        </p:nvCxnSpPr>
        <p:spPr>
          <a:xfrm>
            <a:off x="5484666" y="3030722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7B738BD-5C27-4E01-B96E-63DCBA27FAD1}"/>
              </a:ext>
            </a:extLst>
          </p:cNvPr>
          <p:cNvCxnSpPr>
            <a:cxnSpLocks/>
          </p:cNvCxnSpPr>
          <p:nvPr/>
        </p:nvCxnSpPr>
        <p:spPr>
          <a:xfrm flipH="1">
            <a:off x="3555133" y="3018552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9D196AE-0EE5-4181-AB8D-BF620855DBEC}"/>
              </a:ext>
            </a:extLst>
          </p:cNvPr>
          <p:cNvSpPr/>
          <p:nvPr/>
        </p:nvSpPr>
        <p:spPr>
          <a:xfrm>
            <a:off x="4262245" y="1347614"/>
            <a:ext cx="516153" cy="480238"/>
          </a:xfrm>
          <a:prstGeom prst="ellipse">
            <a:avLst/>
          </a:prstGeom>
          <a:solidFill>
            <a:schemeClr val="accent3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37C27DB-114E-421B-8F52-63462698D2F4}"/>
              </a:ext>
            </a:extLst>
          </p:cNvPr>
          <p:cNvCxnSpPr>
            <a:cxnSpLocks/>
          </p:cNvCxnSpPr>
          <p:nvPr/>
        </p:nvCxnSpPr>
        <p:spPr>
          <a:xfrm flipH="1">
            <a:off x="3557601" y="3030722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BB707B2-CFFE-4450-B994-7DD140F5C6C4}"/>
              </a:ext>
            </a:extLst>
          </p:cNvPr>
          <p:cNvCxnSpPr>
            <a:cxnSpLocks/>
          </p:cNvCxnSpPr>
          <p:nvPr/>
        </p:nvCxnSpPr>
        <p:spPr>
          <a:xfrm rot="5048587" flipH="1">
            <a:off x="3575636" y="3084633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600DF62-867E-42CC-9057-93B648525654}"/>
              </a:ext>
            </a:extLst>
          </p:cNvPr>
          <p:cNvSpPr/>
          <p:nvPr/>
        </p:nvSpPr>
        <p:spPr>
          <a:xfrm>
            <a:off x="3280492" y="2810280"/>
            <a:ext cx="516153" cy="480238"/>
          </a:xfrm>
          <a:prstGeom prst="ellipse">
            <a:avLst/>
          </a:prstGeom>
          <a:solidFill>
            <a:schemeClr val="accent3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64DD38F-E1DC-42C6-B7B1-D3D954FA786C}"/>
              </a:ext>
            </a:extLst>
          </p:cNvPr>
          <p:cNvSpPr/>
          <p:nvPr/>
        </p:nvSpPr>
        <p:spPr>
          <a:xfrm>
            <a:off x="3280493" y="4531358"/>
            <a:ext cx="516153" cy="480238"/>
          </a:xfrm>
          <a:prstGeom prst="ellipse">
            <a:avLst/>
          </a:prstGeom>
          <a:solidFill>
            <a:schemeClr val="accent3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7E655C7-3460-435F-836E-291B3F33166C}"/>
              </a:ext>
            </a:extLst>
          </p:cNvPr>
          <p:cNvSpPr/>
          <p:nvPr/>
        </p:nvSpPr>
        <p:spPr>
          <a:xfrm>
            <a:off x="5210346" y="4531358"/>
            <a:ext cx="516153" cy="480238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847BCAB-C2B1-43D7-97C6-676333C12B56}"/>
              </a:ext>
            </a:extLst>
          </p:cNvPr>
          <p:cNvSpPr/>
          <p:nvPr/>
        </p:nvSpPr>
        <p:spPr>
          <a:xfrm>
            <a:off x="5210346" y="2810280"/>
            <a:ext cx="516153" cy="480238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84EC3C5-9102-47AB-AF90-C2E8568B698C}"/>
              </a:ext>
            </a:extLst>
          </p:cNvPr>
          <p:cNvSpPr/>
          <p:nvPr/>
        </p:nvSpPr>
        <p:spPr>
          <a:xfrm>
            <a:off x="4256973" y="3679898"/>
            <a:ext cx="516153" cy="480238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5E8056E-1CC8-44A5-BD9A-C32C39EE25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99" y="4583864"/>
            <a:ext cx="417778" cy="41777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11709C4-B7B2-473D-B601-E434232453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72" y="4130010"/>
            <a:ext cx="417778" cy="41777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D995F39-EF71-4F5E-A6FB-2A4FF64C9B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960" y="3341745"/>
            <a:ext cx="417778" cy="41777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04F6900-5486-4025-99B3-74AA04F60D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298" y="2812250"/>
            <a:ext cx="417778" cy="41777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E4E4A0C-CABE-40E7-8E90-C13E69B359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632" y="2061344"/>
            <a:ext cx="417778" cy="41777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1E7C707-9E4C-411D-89AD-4EB3CF7EBA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28" y="1870945"/>
            <a:ext cx="417778" cy="417778"/>
          </a:xfrm>
          <a:prstGeom prst="rect">
            <a:avLst/>
          </a:prstGeom>
        </p:spPr>
      </p:pic>
      <p:sp>
        <p:nvSpPr>
          <p:cNvPr id="27" name="Title 2">
            <a:extLst>
              <a:ext uri="{FF2B5EF4-FFF2-40B4-BE49-F238E27FC236}">
                <a16:creationId xmlns:a16="http://schemas.microsoft.com/office/drawing/2014/main" id="{E50D6420-B498-455B-8F1B-15CF572595C7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C2456C49-5907-4676-8366-CFD4B2ECD3F0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19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868937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17439" y="162262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Roadmap</a:t>
            </a:r>
          </a:p>
        </p:txBody>
      </p:sp>
      <p:pic>
        <p:nvPicPr>
          <p:cNvPr id="1026" name="Picture 2" descr="Image result for roadtr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157" y="1707654"/>
            <a:ext cx="3600400" cy="239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A3910C9-4A23-4EB4-8668-B161DD7B46E9}"/>
              </a:ext>
            </a:extLst>
          </p:cNvPr>
          <p:cNvSpPr txBox="1">
            <a:spLocks/>
          </p:cNvSpPr>
          <p:nvPr/>
        </p:nvSpPr>
        <p:spPr>
          <a:xfrm>
            <a:off x="137443" y="1275606"/>
            <a:ext cx="5400600" cy="4000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r>
              <a:rPr lang="de-DE" sz="1900" dirty="0"/>
              <a:t>A Brief Background on Resilient Networking</a:t>
            </a:r>
          </a:p>
          <a:p>
            <a:endParaRPr lang="de-DE" sz="1900" dirty="0"/>
          </a:p>
          <a:p>
            <a:r>
              <a:rPr lang="de-DE" sz="1900" dirty="0" err="1"/>
              <a:t>Algorithms</a:t>
            </a:r>
            <a:r>
              <a:rPr lang="de-DE" sz="1900" dirty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Local</a:t>
            </a:r>
            <a:r>
              <a:rPr lang="de-DE" sz="1900" dirty="0"/>
              <a:t> Fast Re-Routing (FRR)</a:t>
            </a:r>
          </a:p>
          <a:p>
            <a:endParaRPr lang="de-DE" sz="1900" dirty="0"/>
          </a:p>
          <a:p>
            <a:r>
              <a:rPr lang="de-DE" sz="1900" dirty="0"/>
              <a:t>Accounting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Congestion</a:t>
            </a:r>
            <a:endParaRPr lang="de-DE" sz="1900" dirty="0"/>
          </a:p>
          <a:p>
            <a:endParaRPr lang="de-DE" sz="1900" dirty="0"/>
          </a:p>
          <a:p>
            <a:r>
              <a:rPr lang="de-DE" sz="1900" dirty="0"/>
              <a:t>Accounting </a:t>
            </a:r>
            <a:r>
              <a:rPr lang="de-DE" sz="1900" dirty="0" err="1"/>
              <a:t>for</a:t>
            </a:r>
            <a:r>
              <a:rPr lang="de-DE" sz="1900" dirty="0"/>
              <a:t> Network Policy</a:t>
            </a:r>
          </a:p>
        </p:txBody>
      </p:sp>
    </p:spTree>
    <p:extLst>
      <p:ext uri="{BB962C8B-B14F-4D97-AF65-F5344CB8AC3E}">
        <p14:creationId xmlns:p14="http://schemas.microsoft.com/office/powerpoint/2010/main" val="1309287960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539552" y="449276"/>
            <a:ext cx="7776864" cy="857250"/>
          </a:xfrm>
        </p:spPr>
        <p:txBody>
          <a:bodyPr>
            <a:noAutofit/>
          </a:bodyPr>
          <a:lstStyle/>
          <a:p>
            <a:r>
              <a:rPr lang="en-US" sz="2800" dirty="0"/>
              <a:t>The connectivity k of a network 𝑁: the minimum number of link deletions that partitions 𝑁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838DFADE-4FAC-457B-91B5-72B069456811}"/>
              </a:ext>
            </a:extLst>
          </p:cNvPr>
          <p:cNvSpPr txBox="1">
            <a:spLocks/>
          </p:cNvSpPr>
          <p:nvPr/>
        </p:nvSpPr>
        <p:spPr>
          <a:xfrm>
            <a:off x="6660233" y="2799268"/>
            <a:ext cx="2376263" cy="114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The connectivity of this network is </a:t>
            </a:r>
            <a:r>
              <a:rPr lang="en-AT" sz="1800" i="1" dirty="0">
                <a:solidFill>
                  <a:srgbClr val="C00000"/>
                </a:solidFill>
              </a:rPr>
              <a:t>f</a:t>
            </a:r>
            <a:r>
              <a:rPr lang="de-DE" sz="1800" i="1" dirty="0">
                <a:solidFill>
                  <a:srgbClr val="C00000"/>
                </a:solidFill>
              </a:rPr>
              <a:t>o</a:t>
            </a:r>
            <a:r>
              <a:rPr lang="en-AT" sz="1800" i="1" dirty="0">
                <a:solidFill>
                  <a:srgbClr val="C00000"/>
                </a:solidFill>
              </a:rPr>
              <a:t>u</a:t>
            </a:r>
            <a:r>
              <a:rPr lang="de-DE" sz="1800" i="1" dirty="0">
                <a:solidFill>
                  <a:srgbClr val="C00000"/>
                </a:solidFill>
              </a:rPr>
              <a:t>r</a:t>
            </a:r>
            <a:endParaRPr lang="de-DE" sz="1800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E2CCFB48-0F60-4D45-AA37-248613734BD2}"/>
              </a:ext>
            </a:extLst>
          </p:cNvPr>
          <p:cNvSpPr/>
          <p:nvPr/>
        </p:nvSpPr>
        <p:spPr>
          <a:xfrm>
            <a:off x="2609603" y="1606317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3A31B593-BD14-47F5-A76F-FC4DC21440AF}"/>
              </a:ext>
            </a:extLst>
          </p:cNvPr>
          <p:cNvSpPr/>
          <p:nvPr/>
        </p:nvSpPr>
        <p:spPr>
          <a:xfrm>
            <a:off x="2610048" y="1607962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E9A54F-842F-43D8-8488-C5880308BE31}"/>
              </a:ext>
            </a:extLst>
          </p:cNvPr>
          <p:cNvCxnSpPr/>
          <p:nvPr/>
        </p:nvCxnSpPr>
        <p:spPr>
          <a:xfrm>
            <a:off x="3558837" y="4771882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B7EEA7-CA26-42A1-A81E-CD55278BA74E}"/>
              </a:ext>
            </a:extLst>
          </p:cNvPr>
          <p:cNvCxnSpPr>
            <a:cxnSpLocks/>
          </p:cNvCxnSpPr>
          <p:nvPr/>
        </p:nvCxnSpPr>
        <p:spPr>
          <a:xfrm>
            <a:off x="4521134" y="1606316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2BA8793-5575-41C9-A490-2641105EC6DF}"/>
              </a:ext>
            </a:extLst>
          </p:cNvPr>
          <p:cNvCxnSpPr>
            <a:cxnSpLocks/>
          </p:cNvCxnSpPr>
          <p:nvPr/>
        </p:nvCxnSpPr>
        <p:spPr>
          <a:xfrm>
            <a:off x="3558837" y="3068692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36E132A-8BF7-45BF-BA09-B5A6EF858357}"/>
              </a:ext>
            </a:extLst>
          </p:cNvPr>
          <p:cNvCxnSpPr>
            <a:cxnSpLocks/>
          </p:cNvCxnSpPr>
          <p:nvPr/>
        </p:nvCxnSpPr>
        <p:spPr>
          <a:xfrm flipH="1">
            <a:off x="3558836" y="1606316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50DE9E9-E94E-484F-83F8-AAC3697D39EC}"/>
              </a:ext>
            </a:extLst>
          </p:cNvPr>
          <p:cNvCxnSpPr>
            <a:cxnSpLocks/>
          </p:cNvCxnSpPr>
          <p:nvPr/>
        </p:nvCxnSpPr>
        <p:spPr>
          <a:xfrm>
            <a:off x="5484666" y="3030722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77A795-E588-4BD6-BBCB-A060C7B054C2}"/>
              </a:ext>
            </a:extLst>
          </p:cNvPr>
          <p:cNvCxnSpPr>
            <a:cxnSpLocks/>
          </p:cNvCxnSpPr>
          <p:nvPr/>
        </p:nvCxnSpPr>
        <p:spPr>
          <a:xfrm flipH="1">
            <a:off x="3555133" y="3018552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A1FD8745-9C6A-4378-98D9-7612C9651C78}"/>
              </a:ext>
            </a:extLst>
          </p:cNvPr>
          <p:cNvSpPr/>
          <p:nvPr/>
        </p:nvSpPr>
        <p:spPr>
          <a:xfrm>
            <a:off x="4262245" y="1347614"/>
            <a:ext cx="516153" cy="480238"/>
          </a:xfrm>
          <a:prstGeom prst="ellipse">
            <a:avLst/>
          </a:prstGeom>
          <a:solidFill>
            <a:schemeClr val="accent3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1F9DC0-5907-4474-BB37-FE38938F120A}"/>
              </a:ext>
            </a:extLst>
          </p:cNvPr>
          <p:cNvCxnSpPr>
            <a:cxnSpLocks/>
          </p:cNvCxnSpPr>
          <p:nvPr/>
        </p:nvCxnSpPr>
        <p:spPr>
          <a:xfrm flipH="1">
            <a:off x="3557601" y="3030722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7F1A379-7DAB-4038-B9B3-C6A873C32E5F}"/>
              </a:ext>
            </a:extLst>
          </p:cNvPr>
          <p:cNvCxnSpPr>
            <a:cxnSpLocks/>
          </p:cNvCxnSpPr>
          <p:nvPr/>
        </p:nvCxnSpPr>
        <p:spPr>
          <a:xfrm rot="5048587" flipH="1">
            <a:off x="3575636" y="3084633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06710687-4367-4DFD-81FD-693CB1EDBF26}"/>
              </a:ext>
            </a:extLst>
          </p:cNvPr>
          <p:cNvSpPr/>
          <p:nvPr/>
        </p:nvSpPr>
        <p:spPr>
          <a:xfrm>
            <a:off x="3280492" y="2810280"/>
            <a:ext cx="516153" cy="480238"/>
          </a:xfrm>
          <a:prstGeom prst="ellipse">
            <a:avLst/>
          </a:prstGeom>
          <a:solidFill>
            <a:schemeClr val="accent3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7287C12-2679-495B-8561-B015D4BB76D4}"/>
              </a:ext>
            </a:extLst>
          </p:cNvPr>
          <p:cNvSpPr/>
          <p:nvPr/>
        </p:nvSpPr>
        <p:spPr>
          <a:xfrm>
            <a:off x="3280493" y="4531358"/>
            <a:ext cx="516153" cy="480238"/>
          </a:xfrm>
          <a:prstGeom prst="ellipse">
            <a:avLst/>
          </a:prstGeom>
          <a:solidFill>
            <a:schemeClr val="accent3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D6FA5F3-7485-4CB4-80B9-8327C55FE6F4}"/>
              </a:ext>
            </a:extLst>
          </p:cNvPr>
          <p:cNvSpPr/>
          <p:nvPr/>
        </p:nvSpPr>
        <p:spPr>
          <a:xfrm>
            <a:off x="5210346" y="4531358"/>
            <a:ext cx="516153" cy="480238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5948688-DFAE-4A6D-B392-5ADEDB9D9CED}"/>
              </a:ext>
            </a:extLst>
          </p:cNvPr>
          <p:cNvSpPr/>
          <p:nvPr/>
        </p:nvSpPr>
        <p:spPr>
          <a:xfrm>
            <a:off x="5210346" y="2810280"/>
            <a:ext cx="516153" cy="480238"/>
          </a:xfrm>
          <a:prstGeom prst="ellipse">
            <a:avLst/>
          </a:prstGeom>
          <a:solidFill>
            <a:schemeClr val="accent3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46E50FF-563D-45E7-A6F9-B05E9485D9D4}"/>
              </a:ext>
            </a:extLst>
          </p:cNvPr>
          <p:cNvSpPr/>
          <p:nvPr/>
        </p:nvSpPr>
        <p:spPr>
          <a:xfrm>
            <a:off x="4256973" y="3679898"/>
            <a:ext cx="516153" cy="480238"/>
          </a:xfrm>
          <a:prstGeom prst="ellipse">
            <a:avLst/>
          </a:prstGeom>
          <a:solidFill>
            <a:schemeClr val="accent3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CE01DD7-7537-4BBC-B86C-F92EE734E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99" y="4583864"/>
            <a:ext cx="417778" cy="41777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36B123B-AD9A-46E4-BB2B-07C680CEEC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49" y="4096216"/>
            <a:ext cx="417778" cy="41777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BF2F6EF-B735-4B6A-867A-245CD1DB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62" y="3678438"/>
            <a:ext cx="417778" cy="41777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1FDB3DB-CE82-4192-B991-BFDDCB518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557" y="2699356"/>
            <a:ext cx="417778" cy="417778"/>
          </a:xfrm>
          <a:prstGeom prst="rect">
            <a:avLst/>
          </a:prstGeom>
        </p:spPr>
      </p:pic>
      <p:sp>
        <p:nvSpPr>
          <p:cNvPr id="25" name="Title 2">
            <a:extLst>
              <a:ext uri="{FF2B5EF4-FFF2-40B4-BE49-F238E27FC236}">
                <a16:creationId xmlns:a16="http://schemas.microsoft.com/office/drawing/2014/main" id="{E1C46052-463C-45CA-88B4-6928D0CD2111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D3F92163-A71A-47F5-BECF-E97E3654D880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19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20231"/>
      </p:ext>
    </p:extLst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ular Callout 53">
            <a:extLst>
              <a:ext uri="{FF2B5EF4-FFF2-40B4-BE49-F238E27FC236}">
                <a16:creationId xmlns:a16="http://schemas.microsoft.com/office/drawing/2014/main" id="{F810A6CC-D347-4DD4-810C-549798636A99}"/>
              </a:ext>
            </a:extLst>
          </p:cNvPr>
          <p:cNvSpPr/>
          <p:nvPr/>
        </p:nvSpPr>
        <p:spPr bwMode="auto">
          <a:xfrm>
            <a:off x="4932040" y="1460186"/>
            <a:ext cx="3600400" cy="2448272"/>
          </a:xfrm>
          <a:prstGeom prst="wedgeRoundRectCallout">
            <a:avLst>
              <a:gd name="adj1" fmla="val 9369"/>
              <a:gd name="adj2" fmla="val -49081"/>
              <a:gd name="adj3" fmla="val 16667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Rounded Rectangular Callout 53">
            <a:extLst>
              <a:ext uri="{FF2B5EF4-FFF2-40B4-BE49-F238E27FC236}">
                <a16:creationId xmlns:a16="http://schemas.microsoft.com/office/drawing/2014/main" id="{3F23D42E-406A-47EA-8B46-896D4EC87870}"/>
              </a:ext>
            </a:extLst>
          </p:cNvPr>
          <p:cNvSpPr/>
          <p:nvPr/>
        </p:nvSpPr>
        <p:spPr bwMode="auto">
          <a:xfrm>
            <a:off x="966468" y="1452203"/>
            <a:ext cx="3600400" cy="2448272"/>
          </a:xfrm>
          <a:prstGeom prst="wedgeRoundRectCallout">
            <a:avLst>
              <a:gd name="adj1" fmla="val 9369"/>
              <a:gd name="adj2" fmla="val -49081"/>
              <a:gd name="adj3" fmla="val 16667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34552" y="195486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 err="1"/>
              <a:t>Resilience</a:t>
            </a:r>
            <a:r>
              <a:rPr lang="de-DE" dirty="0"/>
              <a:t> </a:t>
            </a:r>
            <a:r>
              <a:rPr lang="de-DE" dirty="0" err="1"/>
              <a:t>Criteria</a:t>
            </a:r>
            <a:r>
              <a:rPr lang="de-DE" dirty="0"/>
              <a:t> 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1254500" y="1396164"/>
            <a:ext cx="3240360" cy="257631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sz="1700" dirty="0">
              <a:latin typeface="+mj-lt"/>
            </a:endParaRPr>
          </a:p>
          <a:p>
            <a:pPr marL="0" indent="0">
              <a:buNone/>
            </a:pPr>
            <a:r>
              <a:rPr lang="en-AT" sz="2000" b="1" dirty="0">
                <a:cs typeface="Calibri" panose="020F0502020204030204" pitchFamily="34" charset="0"/>
              </a:rPr>
              <a:t>         I</a:t>
            </a:r>
            <a:r>
              <a:rPr lang="de-DE" sz="2000" b="1" dirty="0">
                <a:cs typeface="Calibri" panose="020F0502020204030204" pitchFamily="34" charset="0"/>
              </a:rPr>
              <a:t>d</a:t>
            </a:r>
            <a:r>
              <a:rPr lang="en-AT" sz="2000" b="1" dirty="0">
                <a:cs typeface="Calibri" panose="020F0502020204030204" pitchFamily="34" charset="0"/>
              </a:rPr>
              <a:t>e</a:t>
            </a:r>
            <a:r>
              <a:rPr lang="de-DE" sz="2000" b="1" dirty="0">
                <a:cs typeface="Calibri" panose="020F0502020204030204" pitchFamily="34" charset="0"/>
              </a:rPr>
              <a:t>a</a:t>
            </a:r>
            <a:r>
              <a:rPr lang="en-AT" sz="2000" b="1" dirty="0">
                <a:cs typeface="Calibri" panose="020F0502020204030204" pitchFamily="34" charset="0"/>
              </a:rPr>
              <a:t>l</a:t>
            </a:r>
            <a:r>
              <a:rPr lang="en-US" sz="2000" b="1" dirty="0">
                <a:cs typeface="Calibri" panose="020F0502020204030204" pitchFamily="34" charset="0"/>
              </a:rPr>
              <a:t> resilience</a:t>
            </a:r>
            <a:endParaRPr lang="de-DE" sz="2000" b="1" dirty="0">
              <a:latin typeface="+mj-lt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sz="1800" b="1" dirty="0">
              <a:solidFill>
                <a:srgbClr val="3366FF"/>
              </a:solidFill>
              <a:latin typeface="+mj-lt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de-DE" sz="1800" dirty="0"/>
              <a:t>Given a </a:t>
            </a:r>
            <a:r>
              <a:rPr lang="de-DE" sz="1800" i="1" dirty="0"/>
              <a:t>k</a:t>
            </a:r>
            <a:r>
              <a:rPr lang="de-DE" sz="1800" dirty="0"/>
              <a:t>-</a:t>
            </a:r>
            <a:r>
              <a:rPr lang="de-DE" sz="1800" dirty="0" err="1"/>
              <a:t>connected</a:t>
            </a:r>
            <a:r>
              <a:rPr lang="de-DE" sz="1800" dirty="0"/>
              <a:t> </a:t>
            </a:r>
            <a:r>
              <a:rPr lang="de-DE" sz="1800" dirty="0" err="1"/>
              <a:t>graphs</a:t>
            </a:r>
            <a:r>
              <a:rPr lang="de-DE" sz="1800" dirty="0"/>
              <a:t>,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tolerate</a:t>
            </a:r>
            <a:r>
              <a:rPr lang="de-DE" sz="1800" dirty="0"/>
              <a:t> </a:t>
            </a:r>
            <a:r>
              <a:rPr lang="de-DE" sz="1800" i="1" dirty="0" err="1">
                <a:solidFill>
                  <a:srgbClr val="C00000"/>
                </a:solidFill>
              </a:rPr>
              <a:t>any</a:t>
            </a:r>
            <a:r>
              <a:rPr lang="de-DE" sz="1800" i="1" dirty="0">
                <a:solidFill>
                  <a:srgbClr val="C00000"/>
                </a:solidFill>
              </a:rPr>
              <a:t> k-1 </a:t>
            </a:r>
            <a:r>
              <a:rPr lang="en-AT" sz="1800" i="1" dirty="0">
                <a:solidFill>
                  <a:srgbClr val="C00000"/>
                </a:solidFill>
              </a:rPr>
              <a:t>l</a:t>
            </a:r>
            <a:r>
              <a:rPr lang="de-DE" sz="1800" i="1" dirty="0">
                <a:solidFill>
                  <a:srgbClr val="C00000"/>
                </a:solidFill>
              </a:rPr>
              <a:t>i</a:t>
            </a:r>
            <a:r>
              <a:rPr lang="en-AT" sz="1800" i="1" dirty="0">
                <a:solidFill>
                  <a:srgbClr val="C00000"/>
                </a:solidFill>
              </a:rPr>
              <a:t>n</a:t>
            </a:r>
            <a:r>
              <a:rPr lang="de-DE" sz="1800" i="1" dirty="0">
                <a:solidFill>
                  <a:srgbClr val="C00000"/>
                </a:solidFill>
              </a:rPr>
              <a:t>k</a:t>
            </a:r>
            <a:r>
              <a:rPr lang="en-AT" sz="1800" i="1" dirty="0">
                <a:solidFill>
                  <a:srgbClr val="C00000"/>
                </a:solidFill>
              </a:rPr>
              <a:t> </a:t>
            </a:r>
            <a:r>
              <a:rPr lang="de-DE" sz="1800" i="1" dirty="0" err="1">
                <a:solidFill>
                  <a:srgbClr val="C00000"/>
                </a:solidFill>
              </a:rPr>
              <a:t>failures</a:t>
            </a:r>
            <a:r>
              <a:rPr lang="en-AT" sz="1800" i="1" dirty="0">
                <a:solidFill>
                  <a:srgbClr val="C00000"/>
                </a:solidFill>
              </a:rPr>
              <a:t>.</a:t>
            </a:r>
          </a:p>
          <a:p>
            <a:endParaRPr lang="en-US" sz="1800" dirty="0">
              <a:latin typeface="+mj-lt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49C691C-306A-482D-A605-5A426224C586}"/>
              </a:ext>
            </a:extLst>
          </p:cNvPr>
          <p:cNvSpPr txBox="1">
            <a:spLocks/>
          </p:cNvSpPr>
          <p:nvPr/>
        </p:nvSpPr>
        <p:spPr>
          <a:xfrm>
            <a:off x="4998916" y="1396163"/>
            <a:ext cx="3384376" cy="257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de-DE" sz="1700" dirty="0"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T" sz="2000" b="1" dirty="0">
                <a:cs typeface="Calibri" panose="020F0502020204030204" pitchFamily="34" charset="0"/>
              </a:rPr>
              <a:t>P</a:t>
            </a:r>
            <a:r>
              <a:rPr lang="de-DE" sz="2000" b="1" dirty="0">
                <a:cs typeface="Calibri" panose="020F0502020204030204" pitchFamily="34" charset="0"/>
              </a:rPr>
              <a:t>e</a:t>
            </a:r>
            <a:r>
              <a:rPr lang="en-AT" sz="2000" b="1" dirty="0">
                <a:cs typeface="Calibri" panose="020F0502020204030204" pitchFamily="34" charset="0"/>
              </a:rPr>
              <a:t>r</a:t>
            </a:r>
            <a:r>
              <a:rPr lang="de-DE" sz="2000" b="1" dirty="0">
                <a:cs typeface="Calibri" panose="020F0502020204030204" pitchFamily="34" charset="0"/>
              </a:rPr>
              <a:t>f</a:t>
            </a:r>
            <a:r>
              <a:rPr lang="en-AT" sz="2000" b="1" dirty="0">
                <a:cs typeface="Calibri" panose="020F0502020204030204" pitchFamily="34" charset="0"/>
              </a:rPr>
              <a:t>e</a:t>
            </a:r>
            <a:r>
              <a:rPr lang="de-DE" sz="2000" b="1" dirty="0">
                <a:cs typeface="Calibri" panose="020F0502020204030204" pitchFamily="34" charset="0"/>
              </a:rPr>
              <a:t>c</a:t>
            </a:r>
            <a:r>
              <a:rPr lang="en-AT" sz="2000" b="1" dirty="0">
                <a:cs typeface="Calibri" panose="020F0502020204030204" pitchFamily="34" charset="0"/>
              </a:rPr>
              <a:t>t</a:t>
            </a:r>
            <a:r>
              <a:rPr lang="en-US" sz="2000" b="1" dirty="0">
                <a:cs typeface="Calibri" panose="020F0502020204030204" pitchFamily="34" charset="0"/>
              </a:rPr>
              <a:t> resilience</a:t>
            </a:r>
            <a:endParaRPr lang="de-DE" sz="2000" b="1" dirty="0">
              <a:latin typeface="+mj-lt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1800" b="1" dirty="0">
              <a:solidFill>
                <a:srgbClr val="3366FF"/>
              </a:solidFill>
              <a:latin typeface="+mj-lt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de-DE" sz="1800" dirty="0"/>
              <a:t>Any source </a:t>
            </a:r>
            <a:r>
              <a:rPr lang="de-DE" sz="1800" i="1" dirty="0"/>
              <a:t>s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always</a:t>
            </a:r>
            <a:r>
              <a:rPr lang="de-DE" sz="1800" dirty="0"/>
              <a:t> </a:t>
            </a:r>
            <a:r>
              <a:rPr lang="de-DE" sz="1800" dirty="0" err="1"/>
              <a:t>reach</a:t>
            </a:r>
            <a:r>
              <a:rPr lang="de-DE" sz="1800" dirty="0"/>
              <a:t> </a:t>
            </a:r>
            <a:r>
              <a:rPr lang="de-DE" sz="1800" dirty="0" err="1"/>
              <a:t>any</a:t>
            </a:r>
            <a:r>
              <a:rPr lang="de-DE" sz="1800" dirty="0"/>
              <a:t> </a:t>
            </a:r>
            <a:r>
              <a:rPr lang="de-DE" sz="1800" dirty="0" err="1"/>
              <a:t>destination</a:t>
            </a:r>
            <a:r>
              <a:rPr lang="de-DE" sz="1800" dirty="0"/>
              <a:t> </a:t>
            </a:r>
            <a:r>
              <a:rPr lang="de-DE" sz="1800" i="1" dirty="0"/>
              <a:t>t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long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unterlying</a:t>
            </a:r>
            <a:r>
              <a:rPr lang="de-DE" sz="1800" dirty="0"/>
              <a:t> network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i="1" dirty="0" err="1">
                <a:solidFill>
                  <a:srgbClr val="C00000"/>
                </a:solidFill>
              </a:rPr>
              <a:t>physically</a:t>
            </a:r>
            <a:r>
              <a:rPr lang="de-DE" sz="1800" i="1" dirty="0">
                <a:solidFill>
                  <a:srgbClr val="C00000"/>
                </a:solidFill>
              </a:rPr>
              <a:t> </a:t>
            </a:r>
            <a:r>
              <a:rPr lang="de-DE" sz="1800" i="1" dirty="0" err="1">
                <a:solidFill>
                  <a:srgbClr val="C00000"/>
                </a:solidFill>
              </a:rPr>
              <a:t>connected</a:t>
            </a:r>
            <a:r>
              <a:rPr lang="de-DE" sz="1800" dirty="0"/>
              <a:t>.</a:t>
            </a:r>
            <a:endParaRPr lang="de-DE" sz="1800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E476EE3-0CCD-411C-85C2-AF32F2AD1424}"/>
              </a:ext>
            </a:extLst>
          </p:cNvPr>
          <p:cNvSpPr txBox="1">
            <a:spLocks/>
          </p:cNvSpPr>
          <p:nvPr/>
        </p:nvSpPr>
        <p:spPr>
          <a:xfrm>
            <a:off x="683568" y="4443957"/>
            <a:ext cx="7421956" cy="499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T" sz="2100" dirty="0"/>
              <a:t>Can this be achieved? Assume undirected link failures.</a:t>
            </a:r>
            <a:endParaRPr lang="de-DE" sz="2100" dirty="0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A6DA3398-91A1-41C4-8A57-C12FCB457ABC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20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961179"/>
      </p:ext>
    </p:extLst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ular Callout 53">
            <a:extLst>
              <a:ext uri="{FF2B5EF4-FFF2-40B4-BE49-F238E27FC236}">
                <a16:creationId xmlns:a16="http://schemas.microsoft.com/office/drawing/2014/main" id="{F810A6CC-D347-4DD4-810C-549798636A99}"/>
              </a:ext>
            </a:extLst>
          </p:cNvPr>
          <p:cNvSpPr/>
          <p:nvPr/>
        </p:nvSpPr>
        <p:spPr bwMode="auto">
          <a:xfrm>
            <a:off x="4932040" y="1460186"/>
            <a:ext cx="3600400" cy="2448272"/>
          </a:xfrm>
          <a:prstGeom prst="wedgeRoundRectCallout">
            <a:avLst>
              <a:gd name="adj1" fmla="val 9369"/>
              <a:gd name="adj2" fmla="val -49081"/>
              <a:gd name="adj3" fmla="val 16667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Rounded Rectangular Callout 53">
            <a:extLst>
              <a:ext uri="{FF2B5EF4-FFF2-40B4-BE49-F238E27FC236}">
                <a16:creationId xmlns:a16="http://schemas.microsoft.com/office/drawing/2014/main" id="{3F23D42E-406A-47EA-8B46-896D4EC87870}"/>
              </a:ext>
            </a:extLst>
          </p:cNvPr>
          <p:cNvSpPr/>
          <p:nvPr/>
        </p:nvSpPr>
        <p:spPr bwMode="auto">
          <a:xfrm>
            <a:off x="966468" y="1452203"/>
            <a:ext cx="3600400" cy="2448272"/>
          </a:xfrm>
          <a:prstGeom prst="wedgeRoundRectCallout">
            <a:avLst>
              <a:gd name="adj1" fmla="val 9369"/>
              <a:gd name="adj2" fmla="val -49081"/>
              <a:gd name="adj3" fmla="val 16667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5400000" scaled="1"/>
            <a:tileRect/>
          </a:gra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34552" y="195486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 err="1"/>
              <a:t>Resilience</a:t>
            </a:r>
            <a:r>
              <a:rPr lang="de-DE" dirty="0"/>
              <a:t> </a:t>
            </a:r>
            <a:r>
              <a:rPr lang="de-DE" dirty="0" err="1"/>
              <a:t>Criteria</a:t>
            </a:r>
            <a:r>
              <a:rPr lang="de-DE" dirty="0"/>
              <a:t> 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1254500" y="1396164"/>
            <a:ext cx="3240360" cy="257631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sz="1700" dirty="0">
              <a:latin typeface="+mj-lt"/>
            </a:endParaRPr>
          </a:p>
          <a:p>
            <a:pPr marL="0" indent="0">
              <a:buNone/>
            </a:pPr>
            <a:r>
              <a:rPr lang="en-AT" sz="2000" b="1" dirty="0">
                <a:cs typeface="Calibri" panose="020F0502020204030204" pitchFamily="34" charset="0"/>
              </a:rPr>
              <a:t>         I</a:t>
            </a:r>
            <a:r>
              <a:rPr lang="de-DE" sz="2000" b="1" dirty="0">
                <a:cs typeface="Calibri" panose="020F0502020204030204" pitchFamily="34" charset="0"/>
              </a:rPr>
              <a:t>d</a:t>
            </a:r>
            <a:r>
              <a:rPr lang="en-AT" sz="2000" b="1" dirty="0">
                <a:cs typeface="Calibri" panose="020F0502020204030204" pitchFamily="34" charset="0"/>
              </a:rPr>
              <a:t>e</a:t>
            </a:r>
            <a:r>
              <a:rPr lang="de-DE" sz="2000" b="1" dirty="0">
                <a:cs typeface="Calibri" panose="020F0502020204030204" pitchFamily="34" charset="0"/>
              </a:rPr>
              <a:t>a</a:t>
            </a:r>
            <a:r>
              <a:rPr lang="en-AT" sz="2000" b="1" dirty="0">
                <a:cs typeface="Calibri" panose="020F0502020204030204" pitchFamily="34" charset="0"/>
              </a:rPr>
              <a:t>l</a:t>
            </a:r>
            <a:r>
              <a:rPr lang="en-US" sz="2000" b="1" dirty="0">
                <a:cs typeface="Calibri" panose="020F0502020204030204" pitchFamily="34" charset="0"/>
              </a:rPr>
              <a:t> resilience</a:t>
            </a:r>
            <a:endParaRPr lang="de-DE" sz="2000" b="1" dirty="0">
              <a:latin typeface="+mj-lt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sz="1800" b="1" dirty="0">
              <a:solidFill>
                <a:srgbClr val="3366FF"/>
              </a:solidFill>
              <a:latin typeface="+mj-lt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de-DE" sz="1800" dirty="0"/>
              <a:t>Given a </a:t>
            </a:r>
            <a:r>
              <a:rPr lang="de-DE" sz="1800" i="1" dirty="0"/>
              <a:t>k</a:t>
            </a:r>
            <a:r>
              <a:rPr lang="de-DE" sz="1800" dirty="0"/>
              <a:t>-</a:t>
            </a:r>
            <a:r>
              <a:rPr lang="de-DE" sz="1800" dirty="0" err="1"/>
              <a:t>connected</a:t>
            </a:r>
            <a:r>
              <a:rPr lang="de-DE" sz="1800" dirty="0"/>
              <a:t> </a:t>
            </a:r>
            <a:r>
              <a:rPr lang="de-DE" sz="1800" dirty="0" err="1"/>
              <a:t>graphs</a:t>
            </a:r>
            <a:r>
              <a:rPr lang="de-DE" sz="1800" dirty="0"/>
              <a:t>,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tolerate</a:t>
            </a:r>
            <a:r>
              <a:rPr lang="de-DE" sz="1800" dirty="0"/>
              <a:t> </a:t>
            </a:r>
            <a:r>
              <a:rPr lang="de-DE" sz="1800" i="1" dirty="0" err="1">
                <a:solidFill>
                  <a:srgbClr val="C00000"/>
                </a:solidFill>
              </a:rPr>
              <a:t>any</a:t>
            </a:r>
            <a:r>
              <a:rPr lang="de-DE" sz="1800" i="1" dirty="0">
                <a:solidFill>
                  <a:srgbClr val="C00000"/>
                </a:solidFill>
              </a:rPr>
              <a:t> k-1 </a:t>
            </a:r>
            <a:r>
              <a:rPr lang="en-AT" sz="1800" i="1" dirty="0">
                <a:solidFill>
                  <a:srgbClr val="C00000"/>
                </a:solidFill>
              </a:rPr>
              <a:t>l</a:t>
            </a:r>
            <a:r>
              <a:rPr lang="de-DE" sz="1800" i="1" dirty="0">
                <a:solidFill>
                  <a:srgbClr val="C00000"/>
                </a:solidFill>
              </a:rPr>
              <a:t>i</a:t>
            </a:r>
            <a:r>
              <a:rPr lang="en-AT" sz="1800" i="1" dirty="0">
                <a:solidFill>
                  <a:srgbClr val="C00000"/>
                </a:solidFill>
              </a:rPr>
              <a:t>n</a:t>
            </a:r>
            <a:r>
              <a:rPr lang="de-DE" sz="1800" i="1" dirty="0">
                <a:solidFill>
                  <a:srgbClr val="C00000"/>
                </a:solidFill>
              </a:rPr>
              <a:t>k</a:t>
            </a:r>
            <a:r>
              <a:rPr lang="en-AT" sz="1800" i="1" dirty="0">
                <a:solidFill>
                  <a:srgbClr val="C00000"/>
                </a:solidFill>
              </a:rPr>
              <a:t> </a:t>
            </a:r>
            <a:r>
              <a:rPr lang="de-DE" sz="1800" i="1" dirty="0" err="1">
                <a:solidFill>
                  <a:srgbClr val="C00000"/>
                </a:solidFill>
              </a:rPr>
              <a:t>failures</a:t>
            </a:r>
            <a:r>
              <a:rPr lang="en-AT" sz="1800" i="1" dirty="0">
                <a:solidFill>
                  <a:srgbClr val="C00000"/>
                </a:solidFill>
              </a:rPr>
              <a:t>.</a:t>
            </a:r>
          </a:p>
          <a:p>
            <a:endParaRPr lang="en-US" sz="1800" dirty="0">
              <a:latin typeface="+mj-lt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49C691C-306A-482D-A605-5A426224C586}"/>
              </a:ext>
            </a:extLst>
          </p:cNvPr>
          <p:cNvSpPr txBox="1">
            <a:spLocks/>
          </p:cNvSpPr>
          <p:nvPr/>
        </p:nvSpPr>
        <p:spPr>
          <a:xfrm>
            <a:off x="4998916" y="1396163"/>
            <a:ext cx="3384376" cy="257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de-DE" sz="1700" dirty="0"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T" sz="2000" b="1" dirty="0">
                <a:cs typeface="Calibri" panose="020F0502020204030204" pitchFamily="34" charset="0"/>
              </a:rPr>
              <a:t>P</a:t>
            </a:r>
            <a:r>
              <a:rPr lang="de-DE" sz="2000" b="1" dirty="0">
                <a:cs typeface="Calibri" panose="020F0502020204030204" pitchFamily="34" charset="0"/>
              </a:rPr>
              <a:t>e</a:t>
            </a:r>
            <a:r>
              <a:rPr lang="en-AT" sz="2000" b="1" dirty="0">
                <a:cs typeface="Calibri" panose="020F0502020204030204" pitchFamily="34" charset="0"/>
              </a:rPr>
              <a:t>r</a:t>
            </a:r>
            <a:r>
              <a:rPr lang="de-DE" sz="2000" b="1" dirty="0">
                <a:cs typeface="Calibri" panose="020F0502020204030204" pitchFamily="34" charset="0"/>
              </a:rPr>
              <a:t>f</a:t>
            </a:r>
            <a:r>
              <a:rPr lang="en-AT" sz="2000" b="1" dirty="0">
                <a:cs typeface="Calibri" panose="020F0502020204030204" pitchFamily="34" charset="0"/>
              </a:rPr>
              <a:t>e</a:t>
            </a:r>
            <a:r>
              <a:rPr lang="de-DE" sz="2000" b="1" dirty="0">
                <a:cs typeface="Calibri" panose="020F0502020204030204" pitchFamily="34" charset="0"/>
              </a:rPr>
              <a:t>c</a:t>
            </a:r>
            <a:r>
              <a:rPr lang="en-AT" sz="2000" b="1" dirty="0">
                <a:cs typeface="Calibri" panose="020F0502020204030204" pitchFamily="34" charset="0"/>
              </a:rPr>
              <a:t>t</a:t>
            </a:r>
            <a:r>
              <a:rPr lang="en-US" sz="2000" b="1" dirty="0">
                <a:cs typeface="Calibri" panose="020F0502020204030204" pitchFamily="34" charset="0"/>
              </a:rPr>
              <a:t> resilience</a:t>
            </a:r>
            <a:endParaRPr lang="de-DE" sz="2000" b="1" dirty="0">
              <a:latin typeface="+mj-lt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1800" b="1" dirty="0">
              <a:solidFill>
                <a:srgbClr val="3366FF"/>
              </a:solidFill>
              <a:latin typeface="+mj-lt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de-DE" sz="1800" dirty="0"/>
              <a:t>Any source </a:t>
            </a:r>
            <a:r>
              <a:rPr lang="de-DE" sz="1800" i="1" dirty="0"/>
              <a:t>s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always</a:t>
            </a:r>
            <a:r>
              <a:rPr lang="de-DE" sz="1800" dirty="0"/>
              <a:t> </a:t>
            </a:r>
            <a:r>
              <a:rPr lang="de-DE" sz="1800" dirty="0" err="1"/>
              <a:t>reach</a:t>
            </a:r>
            <a:r>
              <a:rPr lang="de-DE" sz="1800" dirty="0"/>
              <a:t> </a:t>
            </a:r>
            <a:r>
              <a:rPr lang="de-DE" sz="1800" dirty="0" err="1"/>
              <a:t>any</a:t>
            </a:r>
            <a:r>
              <a:rPr lang="de-DE" sz="1800" dirty="0"/>
              <a:t> </a:t>
            </a:r>
            <a:r>
              <a:rPr lang="de-DE" sz="1800" dirty="0" err="1"/>
              <a:t>destination</a:t>
            </a:r>
            <a:r>
              <a:rPr lang="de-DE" sz="1800" dirty="0"/>
              <a:t> </a:t>
            </a:r>
            <a:r>
              <a:rPr lang="de-DE" sz="1800" i="1" dirty="0"/>
              <a:t>t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long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unterlying</a:t>
            </a:r>
            <a:r>
              <a:rPr lang="de-DE" sz="1800" dirty="0"/>
              <a:t> network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i="1" dirty="0" err="1">
                <a:solidFill>
                  <a:srgbClr val="C00000"/>
                </a:solidFill>
              </a:rPr>
              <a:t>physically</a:t>
            </a:r>
            <a:r>
              <a:rPr lang="de-DE" sz="1800" i="1" dirty="0">
                <a:solidFill>
                  <a:srgbClr val="C00000"/>
                </a:solidFill>
              </a:rPr>
              <a:t> </a:t>
            </a:r>
            <a:r>
              <a:rPr lang="de-DE" sz="1800" i="1" dirty="0" err="1">
                <a:solidFill>
                  <a:srgbClr val="C00000"/>
                </a:solidFill>
              </a:rPr>
              <a:t>connected</a:t>
            </a:r>
            <a:r>
              <a:rPr lang="de-DE" sz="1800" dirty="0"/>
              <a:t>.</a:t>
            </a:r>
            <a:endParaRPr lang="de-DE" sz="1800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E476EE3-0CCD-411C-85C2-AF32F2AD1424}"/>
              </a:ext>
            </a:extLst>
          </p:cNvPr>
          <p:cNvSpPr txBox="1">
            <a:spLocks/>
          </p:cNvSpPr>
          <p:nvPr/>
        </p:nvSpPr>
        <p:spPr>
          <a:xfrm>
            <a:off x="683568" y="4443957"/>
            <a:ext cx="7421956" cy="499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T" sz="2100" dirty="0"/>
              <a:t>Can this be achieved? Assume undirected link failures.</a:t>
            </a:r>
            <a:endParaRPr lang="de-DE" sz="2100" dirty="0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59FBC9B3-0AA8-4305-9216-A22E3AF84485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20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580355"/>
      </p:ext>
    </p:extLst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-124990" y="54893"/>
            <a:ext cx="4384060" cy="857250"/>
          </a:xfrm>
        </p:spPr>
        <p:txBody>
          <a:bodyPr>
            <a:normAutofit/>
          </a:bodyPr>
          <a:lstStyle/>
          <a:p>
            <a:r>
              <a:rPr lang="en-AT" sz="3600" dirty="0"/>
              <a:t>Spectrum of Models</a:t>
            </a:r>
            <a:endParaRPr lang="de-DE" sz="36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027D6B1-1B52-4B6E-87A8-52B66006E06B}"/>
              </a:ext>
            </a:extLst>
          </p:cNvPr>
          <p:cNvGrpSpPr/>
          <p:nvPr/>
        </p:nvGrpSpPr>
        <p:grpSpPr>
          <a:xfrm>
            <a:off x="3779912" y="195486"/>
            <a:ext cx="6011706" cy="3406318"/>
            <a:chOff x="1738486" y="2241552"/>
            <a:chExt cx="6011706" cy="340631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44DB3A6-95AC-4443-8D50-EB08120BB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8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14577" y="2241552"/>
              <a:ext cx="5435615" cy="3406318"/>
            </a:xfrm>
            <a:prstGeom prst="rect">
              <a:avLst/>
            </a:prstGeom>
          </p:spPr>
        </p:pic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3624F6E-EBB4-464B-812E-ECAF55735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3846" y="3439718"/>
              <a:ext cx="607924" cy="19602"/>
            </a:xfrm>
            <a:prstGeom prst="line">
              <a:avLst/>
            </a:prstGeom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6E7A991-08AE-4C61-AE95-413E01E66E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486" y="4524419"/>
              <a:ext cx="576090" cy="24082"/>
            </a:xfrm>
            <a:prstGeom prst="line">
              <a:avLst/>
            </a:prstGeom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812C816-1A42-4F5E-9100-633E8EC8579F}"/>
                </a:ext>
              </a:extLst>
            </p:cNvPr>
            <p:cNvCxnSpPr>
              <a:cxnSpLocks/>
            </p:cNvCxnSpPr>
            <p:nvPr/>
          </p:nvCxnSpPr>
          <p:spPr>
            <a:xfrm>
              <a:off x="6257926" y="4524419"/>
              <a:ext cx="377104" cy="0"/>
            </a:xfrm>
            <a:prstGeom prst="line">
              <a:avLst/>
            </a:prstGeom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272DCE5-83E2-4977-B4DB-7AC16D158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114" y="3705974"/>
              <a:ext cx="998738" cy="640857"/>
            </a:xfrm>
            <a:prstGeom prst="rect">
              <a:avLst/>
            </a:prstGeom>
          </p:spPr>
        </p:pic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E99A7B5-7EA0-44A4-BE18-A99CC7A8DE29}"/>
              </a:ext>
            </a:extLst>
          </p:cNvPr>
          <p:cNvSpPr/>
          <p:nvPr/>
        </p:nvSpPr>
        <p:spPr>
          <a:xfrm>
            <a:off x="5643086" y="1393650"/>
            <a:ext cx="1540326" cy="1167965"/>
          </a:xfrm>
          <a:prstGeom prst="rect">
            <a:avLst/>
          </a:prstGeom>
          <a:solidFill>
            <a:schemeClr val="tx2">
              <a:lumMod val="40000"/>
              <a:lumOff val="60000"/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Forwarding table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EA181E-6144-4A1B-9968-E7112649F989}"/>
              </a:ext>
            </a:extLst>
          </p:cNvPr>
          <p:cNvSpPr/>
          <p:nvPr/>
        </p:nvSpPr>
        <p:spPr>
          <a:xfrm>
            <a:off x="5723162" y="2030958"/>
            <a:ext cx="708402" cy="311680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match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F7AEDC5-CD15-4CB6-803E-7716EAED05B7}"/>
              </a:ext>
            </a:extLst>
          </p:cNvPr>
          <p:cNvSpPr/>
          <p:nvPr/>
        </p:nvSpPr>
        <p:spPr>
          <a:xfrm>
            <a:off x="6431564" y="2030958"/>
            <a:ext cx="708402" cy="311680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action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D763534-7A6B-494D-84EA-890E0D1E551B}"/>
              </a:ext>
            </a:extLst>
          </p:cNvPr>
          <p:cNvSpPr/>
          <p:nvPr/>
        </p:nvSpPr>
        <p:spPr>
          <a:xfrm>
            <a:off x="3714557" y="1975628"/>
            <a:ext cx="771525" cy="257175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header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0EF99A5-2378-4C43-8F04-B3DA64C21152}"/>
              </a:ext>
            </a:extLst>
          </p:cNvPr>
          <p:cNvSpPr/>
          <p:nvPr/>
        </p:nvSpPr>
        <p:spPr>
          <a:xfrm>
            <a:off x="3981364" y="2373848"/>
            <a:ext cx="771525" cy="257175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int1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8AF3203-9FE6-4E9F-B5EE-E88FF3E1CC51}"/>
              </a:ext>
            </a:extLst>
          </p:cNvPr>
          <p:cNvSpPr/>
          <p:nvPr/>
        </p:nvSpPr>
        <p:spPr>
          <a:xfrm>
            <a:off x="4440928" y="1284667"/>
            <a:ext cx="771525" cy="257175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int0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A373C32-735E-4BD7-9507-A1F3A8917116}"/>
              </a:ext>
            </a:extLst>
          </p:cNvPr>
          <p:cNvSpPr/>
          <p:nvPr/>
        </p:nvSpPr>
        <p:spPr>
          <a:xfrm>
            <a:off x="7703551" y="2342638"/>
            <a:ext cx="771525" cy="257175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int3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27E7C4A-FA9C-4190-9B8B-9CA40529C6FB}"/>
              </a:ext>
            </a:extLst>
          </p:cNvPr>
          <p:cNvCxnSpPr>
            <a:cxnSpLocks/>
          </p:cNvCxnSpPr>
          <p:nvPr/>
        </p:nvCxnSpPr>
        <p:spPr>
          <a:xfrm flipV="1">
            <a:off x="8621694" y="1377835"/>
            <a:ext cx="461933" cy="15815"/>
          </a:xfrm>
          <a:prstGeom prst="line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2EC497F-ADAF-4B78-B67A-6CC5FBCA3A93}"/>
              </a:ext>
            </a:extLst>
          </p:cNvPr>
          <p:cNvSpPr/>
          <p:nvPr/>
        </p:nvSpPr>
        <p:spPr>
          <a:xfrm>
            <a:off x="8109609" y="1249248"/>
            <a:ext cx="771525" cy="257175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int2</a:t>
            </a: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35D0E63C-25D3-4291-A4E1-3FD80D621D4D}"/>
              </a:ext>
            </a:extLst>
          </p:cNvPr>
          <p:cNvSpPr txBox="1">
            <a:spLocks/>
          </p:cNvSpPr>
          <p:nvPr/>
        </p:nvSpPr>
        <p:spPr>
          <a:xfrm>
            <a:off x="573895" y="1319865"/>
            <a:ext cx="5184576" cy="4000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>
              <a:buNone/>
            </a:pPr>
            <a:r>
              <a:rPr lang="en-AT" sz="2100" dirty="0"/>
              <a:t>R</a:t>
            </a:r>
            <a:r>
              <a:rPr lang="de-DE" sz="2100" dirty="0"/>
              <a:t>e</a:t>
            </a:r>
            <a:r>
              <a:rPr lang="en-AT" sz="2100" dirty="0"/>
              <a:t>c</a:t>
            </a:r>
            <a:r>
              <a:rPr lang="de-DE" sz="2100" dirty="0"/>
              <a:t>a</a:t>
            </a:r>
            <a:r>
              <a:rPr lang="en-AT" sz="2100" dirty="0"/>
              <a:t>l</a:t>
            </a:r>
            <a:r>
              <a:rPr lang="de-DE" sz="2100" dirty="0"/>
              <a:t>l</a:t>
            </a:r>
            <a:r>
              <a:rPr lang="en-AT" sz="2100" dirty="0"/>
              <a:t> </a:t>
            </a:r>
            <a:r>
              <a:rPr lang="de-DE" sz="2100" dirty="0"/>
              <a:t>o</a:t>
            </a:r>
            <a:r>
              <a:rPr lang="en-AT" sz="2100" dirty="0"/>
              <a:t>u</a:t>
            </a:r>
            <a:r>
              <a:rPr lang="de-DE" sz="2100" dirty="0"/>
              <a:t>r</a:t>
            </a:r>
            <a:r>
              <a:rPr lang="en-AT" sz="2100" dirty="0"/>
              <a:t> </a:t>
            </a:r>
            <a:r>
              <a:rPr lang="de-DE" sz="2100" dirty="0"/>
              <a:t>s</a:t>
            </a:r>
            <a:r>
              <a:rPr lang="en-AT" sz="2100" dirty="0"/>
              <a:t>w</a:t>
            </a:r>
            <a:r>
              <a:rPr lang="de-DE" sz="2100" dirty="0"/>
              <a:t>i</a:t>
            </a:r>
            <a:r>
              <a:rPr lang="en-AT" sz="2100" dirty="0"/>
              <a:t>t</a:t>
            </a:r>
            <a:r>
              <a:rPr lang="de-DE" sz="2100" dirty="0"/>
              <a:t>c</a:t>
            </a:r>
            <a:r>
              <a:rPr lang="en-AT" sz="2100" dirty="0"/>
              <a:t>h </a:t>
            </a:r>
            <a:r>
              <a:rPr lang="de-DE" sz="2100" dirty="0"/>
              <a:t>m</a:t>
            </a:r>
            <a:r>
              <a:rPr lang="en-AT" sz="2100" dirty="0"/>
              <a:t>o</a:t>
            </a:r>
            <a:r>
              <a:rPr lang="de-DE" sz="2100" dirty="0"/>
              <a:t>d</a:t>
            </a:r>
            <a:r>
              <a:rPr lang="en-AT" sz="2100" dirty="0"/>
              <a:t>e</a:t>
            </a:r>
            <a:r>
              <a:rPr lang="de-DE" sz="2100" dirty="0"/>
              <a:t>l</a:t>
            </a:r>
            <a:r>
              <a:rPr lang="en-AT" sz="2100" dirty="0"/>
              <a:t>:</a:t>
            </a:r>
            <a:endParaRPr lang="de-DE" sz="2100" dirty="0"/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75257C5F-2FEF-41D2-9041-EB9E912A5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30324"/>
              </p:ext>
            </p:extLst>
          </p:nvPr>
        </p:nvGraphicFramePr>
        <p:xfrm>
          <a:off x="775969" y="3841340"/>
          <a:ext cx="797249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499">
                  <a:extLst>
                    <a:ext uri="{9D8B030D-6E8A-4147-A177-3AD203B41FA5}">
                      <a16:colId xmlns:a16="http://schemas.microsoft.com/office/drawing/2014/main" val="1504310880"/>
                    </a:ext>
                  </a:extLst>
                </a:gridCol>
                <a:gridCol w="1594499">
                  <a:extLst>
                    <a:ext uri="{9D8B030D-6E8A-4147-A177-3AD203B41FA5}">
                      <a16:colId xmlns:a16="http://schemas.microsoft.com/office/drawing/2014/main" val="1976033714"/>
                    </a:ext>
                  </a:extLst>
                </a:gridCol>
                <a:gridCol w="1594499">
                  <a:extLst>
                    <a:ext uri="{9D8B030D-6E8A-4147-A177-3AD203B41FA5}">
                      <a16:colId xmlns:a16="http://schemas.microsoft.com/office/drawing/2014/main" val="635425767"/>
                    </a:ext>
                  </a:extLst>
                </a:gridCol>
                <a:gridCol w="1594499">
                  <a:extLst>
                    <a:ext uri="{9D8B030D-6E8A-4147-A177-3AD203B41FA5}">
                      <a16:colId xmlns:a16="http://schemas.microsoft.com/office/drawing/2014/main" val="740291113"/>
                    </a:ext>
                  </a:extLst>
                </a:gridCol>
                <a:gridCol w="1594499">
                  <a:extLst>
                    <a:ext uri="{9D8B030D-6E8A-4147-A177-3AD203B41FA5}">
                      <a16:colId xmlns:a16="http://schemas.microsoft.com/office/drawing/2014/main" val="2391568959"/>
                    </a:ext>
                  </a:extLst>
                </a:gridCol>
              </a:tblGrid>
              <a:tr h="7170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Per-destination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Per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Incoming 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Probabilistic forwarding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Packet header rewriting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4634987"/>
                  </a:ext>
                </a:extLst>
              </a:tr>
            </a:tbl>
          </a:graphicData>
        </a:graphic>
      </p:graphicFrame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5DAE3A49-748E-43A0-802D-BD8C2137B847}"/>
              </a:ext>
            </a:extLst>
          </p:cNvPr>
          <p:cNvSpPr txBox="1">
            <a:spLocks/>
          </p:cNvSpPr>
          <p:nvPr/>
        </p:nvSpPr>
        <p:spPr>
          <a:xfrm>
            <a:off x="573894" y="2842736"/>
            <a:ext cx="7526497" cy="1537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>
              <a:buNone/>
            </a:pPr>
            <a:r>
              <a:rPr lang="de-DE" sz="2100" dirty="0"/>
              <a:t>A</a:t>
            </a:r>
            <a:r>
              <a:rPr lang="en-AT" sz="2100" dirty="0"/>
              <a:t>c</a:t>
            </a:r>
            <a:r>
              <a:rPr lang="de-DE" sz="2100" dirty="0"/>
              <a:t>h</a:t>
            </a:r>
            <a:r>
              <a:rPr lang="en-AT" sz="2100" dirty="0"/>
              <a:t>i</a:t>
            </a:r>
            <a:r>
              <a:rPr lang="de-DE" sz="2100" dirty="0"/>
              <a:t>e</a:t>
            </a:r>
            <a:r>
              <a:rPr lang="en-AT" sz="2100" dirty="0"/>
              <a:t>v</a:t>
            </a:r>
            <a:r>
              <a:rPr lang="de-DE" sz="2100" dirty="0"/>
              <a:t>a</a:t>
            </a:r>
            <a:r>
              <a:rPr lang="en-AT" sz="2100" dirty="0"/>
              <a:t>b</a:t>
            </a:r>
            <a:r>
              <a:rPr lang="de-DE" sz="2100" dirty="0"/>
              <a:t>l</a:t>
            </a:r>
            <a:r>
              <a:rPr lang="en-AT" sz="2100" dirty="0"/>
              <a:t>e </a:t>
            </a:r>
            <a:r>
              <a:rPr lang="de-DE" sz="2100" dirty="0"/>
              <a:t>r</a:t>
            </a:r>
            <a:r>
              <a:rPr lang="en-AT" sz="2100" dirty="0"/>
              <a:t>e</a:t>
            </a:r>
            <a:r>
              <a:rPr lang="de-DE" sz="2100" dirty="0"/>
              <a:t>s</a:t>
            </a:r>
            <a:r>
              <a:rPr lang="en-AT" sz="2100" dirty="0"/>
              <a:t>i</a:t>
            </a:r>
            <a:r>
              <a:rPr lang="de-DE" sz="2100" dirty="0"/>
              <a:t>l</a:t>
            </a:r>
            <a:r>
              <a:rPr lang="en-AT" sz="2100" dirty="0"/>
              <a:t>i</a:t>
            </a:r>
            <a:r>
              <a:rPr lang="de-DE" sz="2100" dirty="0"/>
              <a:t>e</a:t>
            </a:r>
            <a:r>
              <a:rPr lang="en-AT" sz="2100" dirty="0"/>
              <a:t>n</a:t>
            </a:r>
            <a:r>
              <a:rPr lang="de-DE" sz="2100" dirty="0"/>
              <a:t>c</a:t>
            </a:r>
            <a:r>
              <a:rPr lang="en-AT" sz="2100" dirty="0"/>
              <a:t>e </a:t>
            </a:r>
            <a:r>
              <a:rPr lang="de-DE" sz="2100" dirty="0"/>
              <a:t>d</a:t>
            </a:r>
            <a:r>
              <a:rPr lang="en-AT" sz="2100" dirty="0"/>
              <a:t>e</a:t>
            </a:r>
            <a:r>
              <a:rPr lang="de-DE" sz="2100" dirty="0"/>
              <a:t>p</a:t>
            </a:r>
            <a:r>
              <a:rPr lang="en-AT" sz="2100" dirty="0"/>
              <a:t>n</a:t>
            </a:r>
            <a:r>
              <a:rPr lang="de-DE" sz="2100" dirty="0"/>
              <a:t>d</a:t>
            </a:r>
            <a:r>
              <a:rPr lang="en-AT" sz="2100" dirty="0"/>
              <a:t>s </a:t>
            </a:r>
            <a:r>
              <a:rPr lang="de-DE" sz="2100" dirty="0"/>
              <a:t>o</a:t>
            </a:r>
            <a:r>
              <a:rPr lang="en-AT" sz="2100" dirty="0"/>
              <a:t>n </a:t>
            </a:r>
            <a:r>
              <a:rPr lang="en-AT" sz="2400" i="1" dirty="0">
                <a:solidFill>
                  <a:srgbClr val="C00000"/>
                </a:solidFill>
              </a:rPr>
              <a:t>w</a:t>
            </a:r>
            <a:r>
              <a:rPr lang="de-DE" sz="2400" i="1" dirty="0">
                <a:solidFill>
                  <a:srgbClr val="C00000"/>
                </a:solidFill>
              </a:rPr>
              <a:t>h</a:t>
            </a:r>
            <a:r>
              <a:rPr lang="en-AT" sz="2400" i="1" dirty="0">
                <a:solidFill>
                  <a:srgbClr val="C00000"/>
                </a:solidFill>
              </a:rPr>
              <a:t>a</a:t>
            </a:r>
            <a:r>
              <a:rPr lang="de-DE" sz="2400" i="1" dirty="0">
                <a:solidFill>
                  <a:srgbClr val="C00000"/>
                </a:solidFill>
              </a:rPr>
              <a:t>t</a:t>
            </a:r>
            <a:r>
              <a:rPr lang="en-AT" sz="2400" i="1" dirty="0">
                <a:solidFill>
                  <a:srgbClr val="C00000"/>
                </a:solidFill>
              </a:rPr>
              <a:t> </a:t>
            </a:r>
            <a:r>
              <a:rPr lang="de-DE" sz="2400" i="1" dirty="0">
                <a:solidFill>
                  <a:srgbClr val="C00000"/>
                </a:solidFill>
              </a:rPr>
              <a:t>c</a:t>
            </a:r>
            <a:r>
              <a:rPr lang="en-AT" sz="2400" i="1" dirty="0">
                <a:solidFill>
                  <a:srgbClr val="C00000"/>
                </a:solidFill>
              </a:rPr>
              <a:t>a</a:t>
            </a:r>
            <a:r>
              <a:rPr lang="de-DE" sz="2400" i="1" dirty="0">
                <a:solidFill>
                  <a:srgbClr val="C00000"/>
                </a:solidFill>
              </a:rPr>
              <a:t>n</a:t>
            </a:r>
            <a:r>
              <a:rPr lang="en-AT" sz="2400" i="1" dirty="0">
                <a:solidFill>
                  <a:srgbClr val="C00000"/>
                </a:solidFill>
              </a:rPr>
              <a:t> </a:t>
            </a:r>
            <a:r>
              <a:rPr lang="de-DE" sz="2400" i="1" dirty="0">
                <a:solidFill>
                  <a:srgbClr val="C00000"/>
                </a:solidFill>
              </a:rPr>
              <a:t>b</a:t>
            </a:r>
            <a:r>
              <a:rPr lang="en-AT" sz="2400" i="1" dirty="0">
                <a:solidFill>
                  <a:srgbClr val="C00000"/>
                </a:solidFill>
              </a:rPr>
              <a:t>e </a:t>
            </a:r>
            <a:r>
              <a:rPr lang="de-DE" sz="2400" i="1" dirty="0">
                <a:solidFill>
                  <a:srgbClr val="C00000"/>
                </a:solidFill>
              </a:rPr>
              <a:t>m</a:t>
            </a:r>
            <a:r>
              <a:rPr lang="en-AT" sz="2400" i="1" dirty="0">
                <a:solidFill>
                  <a:srgbClr val="C00000"/>
                </a:solidFill>
              </a:rPr>
              <a:t>a</a:t>
            </a:r>
            <a:r>
              <a:rPr lang="de-DE" sz="2400" i="1" dirty="0">
                <a:solidFill>
                  <a:srgbClr val="C00000"/>
                </a:solidFill>
              </a:rPr>
              <a:t>t</a:t>
            </a:r>
            <a:r>
              <a:rPr lang="en-AT" sz="2400" i="1" dirty="0">
                <a:solidFill>
                  <a:srgbClr val="C00000"/>
                </a:solidFill>
              </a:rPr>
              <a:t>c</a:t>
            </a:r>
            <a:r>
              <a:rPr lang="de-DE" sz="2400" i="1" dirty="0">
                <a:solidFill>
                  <a:srgbClr val="C00000"/>
                </a:solidFill>
              </a:rPr>
              <a:t>h</a:t>
            </a:r>
            <a:r>
              <a:rPr lang="en-AT" sz="2400" i="1" dirty="0">
                <a:solidFill>
                  <a:srgbClr val="C00000"/>
                </a:solidFill>
              </a:rPr>
              <a:t>e</a:t>
            </a:r>
            <a:r>
              <a:rPr lang="de-DE" sz="2400" i="1" dirty="0">
                <a:solidFill>
                  <a:srgbClr val="C00000"/>
                </a:solidFill>
              </a:rPr>
              <a:t>d</a:t>
            </a:r>
            <a:r>
              <a:rPr lang="en-AT" sz="2100" dirty="0"/>
              <a:t>: </a:t>
            </a:r>
            <a:endParaRPr lang="de-DE" sz="2100" dirty="0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CD00B760-CA55-415D-B096-DD43949C8DF4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E5197693-0449-4B57-A172-CF4D6CBA5BBA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21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295726"/>
      </p:ext>
    </p:extLst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-124990" y="54893"/>
            <a:ext cx="4384060" cy="857250"/>
          </a:xfrm>
        </p:spPr>
        <p:txBody>
          <a:bodyPr>
            <a:normAutofit/>
          </a:bodyPr>
          <a:lstStyle/>
          <a:p>
            <a:r>
              <a:rPr lang="en-AT" sz="3600" dirty="0"/>
              <a:t>Spectrum of Models</a:t>
            </a:r>
            <a:endParaRPr lang="de-DE" sz="36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027D6B1-1B52-4B6E-87A8-52B66006E06B}"/>
              </a:ext>
            </a:extLst>
          </p:cNvPr>
          <p:cNvGrpSpPr/>
          <p:nvPr/>
        </p:nvGrpSpPr>
        <p:grpSpPr>
          <a:xfrm>
            <a:off x="3779912" y="195486"/>
            <a:ext cx="6011706" cy="3406318"/>
            <a:chOff x="1738486" y="2241552"/>
            <a:chExt cx="6011706" cy="340631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44DB3A6-95AC-4443-8D50-EB08120BB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8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14577" y="2241552"/>
              <a:ext cx="5435615" cy="3406318"/>
            </a:xfrm>
            <a:prstGeom prst="rect">
              <a:avLst/>
            </a:prstGeom>
          </p:spPr>
        </p:pic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3624F6E-EBB4-464B-812E-ECAF55735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3846" y="3439718"/>
              <a:ext cx="607924" cy="19602"/>
            </a:xfrm>
            <a:prstGeom prst="line">
              <a:avLst/>
            </a:prstGeom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6E7A991-08AE-4C61-AE95-413E01E66E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486" y="4524419"/>
              <a:ext cx="576090" cy="24082"/>
            </a:xfrm>
            <a:prstGeom prst="line">
              <a:avLst/>
            </a:prstGeom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812C816-1A42-4F5E-9100-633E8EC8579F}"/>
                </a:ext>
              </a:extLst>
            </p:cNvPr>
            <p:cNvCxnSpPr>
              <a:cxnSpLocks/>
            </p:cNvCxnSpPr>
            <p:nvPr/>
          </p:nvCxnSpPr>
          <p:spPr>
            <a:xfrm>
              <a:off x="6257926" y="4524419"/>
              <a:ext cx="377104" cy="0"/>
            </a:xfrm>
            <a:prstGeom prst="line">
              <a:avLst/>
            </a:prstGeom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272DCE5-83E2-4977-B4DB-7AC16D158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114" y="3705974"/>
              <a:ext cx="998738" cy="640857"/>
            </a:xfrm>
            <a:prstGeom prst="rect">
              <a:avLst/>
            </a:prstGeom>
          </p:spPr>
        </p:pic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E99A7B5-7EA0-44A4-BE18-A99CC7A8DE29}"/>
              </a:ext>
            </a:extLst>
          </p:cNvPr>
          <p:cNvSpPr/>
          <p:nvPr/>
        </p:nvSpPr>
        <p:spPr>
          <a:xfrm>
            <a:off x="5643086" y="1393650"/>
            <a:ext cx="1540326" cy="1167965"/>
          </a:xfrm>
          <a:prstGeom prst="rect">
            <a:avLst/>
          </a:prstGeom>
          <a:solidFill>
            <a:schemeClr val="tx2">
              <a:lumMod val="40000"/>
              <a:lumOff val="60000"/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Forwarding table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EA181E-6144-4A1B-9968-E7112649F989}"/>
              </a:ext>
            </a:extLst>
          </p:cNvPr>
          <p:cNvSpPr/>
          <p:nvPr/>
        </p:nvSpPr>
        <p:spPr>
          <a:xfrm>
            <a:off x="5723162" y="2030958"/>
            <a:ext cx="708402" cy="311680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match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F7AEDC5-CD15-4CB6-803E-7716EAED05B7}"/>
              </a:ext>
            </a:extLst>
          </p:cNvPr>
          <p:cNvSpPr/>
          <p:nvPr/>
        </p:nvSpPr>
        <p:spPr>
          <a:xfrm>
            <a:off x="6431564" y="2030958"/>
            <a:ext cx="708402" cy="311680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action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D763534-7A6B-494D-84EA-890E0D1E551B}"/>
              </a:ext>
            </a:extLst>
          </p:cNvPr>
          <p:cNvSpPr/>
          <p:nvPr/>
        </p:nvSpPr>
        <p:spPr>
          <a:xfrm>
            <a:off x="3714557" y="1975628"/>
            <a:ext cx="771525" cy="257175"/>
          </a:xfrm>
          <a:prstGeom prst="rect">
            <a:avLst/>
          </a:prstGeom>
          <a:solidFill>
            <a:schemeClr val="accent4">
              <a:lumMod val="75000"/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header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0EF99A5-2378-4C43-8F04-B3DA64C21152}"/>
              </a:ext>
            </a:extLst>
          </p:cNvPr>
          <p:cNvSpPr/>
          <p:nvPr/>
        </p:nvSpPr>
        <p:spPr>
          <a:xfrm>
            <a:off x="3981364" y="2373848"/>
            <a:ext cx="771525" cy="257175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int1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8AF3203-9FE6-4E9F-B5EE-E88FF3E1CC51}"/>
              </a:ext>
            </a:extLst>
          </p:cNvPr>
          <p:cNvSpPr/>
          <p:nvPr/>
        </p:nvSpPr>
        <p:spPr>
          <a:xfrm>
            <a:off x="4440928" y="1284667"/>
            <a:ext cx="771525" cy="257175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int0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A373C32-735E-4BD7-9507-A1F3A8917116}"/>
              </a:ext>
            </a:extLst>
          </p:cNvPr>
          <p:cNvSpPr/>
          <p:nvPr/>
        </p:nvSpPr>
        <p:spPr>
          <a:xfrm>
            <a:off x="7703551" y="2342638"/>
            <a:ext cx="771525" cy="257175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int3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27E7C4A-FA9C-4190-9B8B-9CA40529C6FB}"/>
              </a:ext>
            </a:extLst>
          </p:cNvPr>
          <p:cNvCxnSpPr>
            <a:cxnSpLocks/>
          </p:cNvCxnSpPr>
          <p:nvPr/>
        </p:nvCxnSpPr>
        <p:spPr>
          <a:xfrm flipV="1">
            <a:off x="8621694" y="1377835"/>
            <a:ext cx="461933" cy="15815"/>
          </a:xfrm>
          <a:prstGeom prst="line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2EC497F-ADAF-4B78-B67A-6CC5FBCA3A93}"/>
              </a:ext>
            </a:extLst>
          </p:cNvPr>
          <p:cNvSpPr/>
          <p:nvPr/>
        </p:nvSpPr>
        <p:spPr>
          <a:xfrm>
            <a:off x="8109609" y="1249248"/>
            <a:ext cx="771525" cy="257175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int2</a:t>
            </a: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35D0E63C-25D3-4291-A4E1-3FD80D621D4D}"/>
              </a:ext>
            </a:extLst>
          </p:cNvPr>
          <p:cNvSpPr txBox="1">
            <a:spLocks/>
          </p:cNvSpPr>
          <p:nvPr/>
        </p:nvSpPr>
        <p:spPr>
          <a:xfrm>
            <a:off x="573895" y="1319865"/>
            <a:ext cx="5184576" cy="4000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>
              <a:buNone/>
            </a:pPr>
            <a:r>
              <a:rPr lang="en-AT" sz="2100" dirty="0"/>
              <a:t>R</a:t>
            </a:r>
            <a:r>
              <a:rPr lang="de-DE" sz="2100" dirty="0"/>
              <a:t>e</a:t>
            </a:r>
            <a:r>
              <a:rPr lang="en-AT" sz="2100" dirty="0"/>
              <a:t>c</a:t>
            </a:r>
            <a:r>
              <a:rPr lang="de-DE" sz="2100" dirty="0"/>
              <a:t>a</a:t>
            </a:r>
            <a:r>
              <a:rPr lang="en-AT" sz="2100" dirty="0"/>
              <a:t>l</a:t>
            </a:r>
            <a:r>
              <a:rPr lang="de-DE" sz="2100" dirty="0"/>
              <a:t>l</a:t>
            </a:r>
            <a:r>
              <a:rPr lang="en-AT" sz="2100" dirty="0"/>
              <a:t> </a:t>
            </a:r>
            <a:r>
              <a:rPr lang="de-DE" sz="2100" dirty="0"/>
              <a:t>o</a:t>
            </a:r>
            <a:r>
              <a:rPr lang="en-AT" sz="2100" dirty="0"/>
              <a:t>u</a:t>
            </a:r>
            <a:r>
              <a:rPr lang="de-DE" sz="2100" dirty="0"/>
              <a:t>r</a:t>
            </a:r>
            <a:r>
              <a:rPr lang="en-AT" sz="2100" dirty="0"/>
              <a:t> </a:t>
            </a:r>
            <a:r>
              <a:rPr lang="de-DE" sz="2100" dirty="0"/>
              <a:t>s</a:t>
            </a:r>
            <a:r>
              <a:rPr lang="en-AT" sz="2100" dirty="0"/>
              <a:t>w</a:t>
            </a:r>
            <a:r>
              <a:rPr lang="de-DE" sz="2100" dirty="0"/>
              <a:t>i</a:t>
            </a:r>
            <a:r>
              <a:rPr lang="en-AT" sz="2100" dirty="0"/>
              <a:t>t</a:t>
            </a:r>
            <a:r>
              <a:rPr lang="de-DE" sz="2100" dirty="0"/>
              <a:t>c</a:t>
            </a:r>
            <a:r>
              <a:rPr lang="en-AT" sz="2100" dirty="0"/>
              <a:t>h </a:t>
            </a:r>
            <a:r>
              <a:rPr lang="de-DE" sz="2100" dirty="0"/>
              <a:t>m</a:t>
            </a:r>
            <a:r>
              <a:rPr lang="en-AT" sz="2100" dirty="0"/>
              <a:t>o</a:t>
            </a:r>
            <a:r>
              <a:rPr lang="de-DE" sz="2100" dirty="0"/>
              <a:t>d</a:t>
            </a:r>
            <a:r>
              <a:rPr lang="en-AT" sz="2100" dirty="0"/>
              <a:t>e</a:t>
            </a:r>
            <a:r>
              <a:rPr lang="de-DE" sz="2100" dirty="0"/>
              <a:t>l</a:t>
            </a:r>
            <a:r>
              <a:rPr lang="en-AT" sz="2100" dirty="0"/>
              <a:t>:</a:t>
            </a:r>
            <a:endParaRPr lang="de-DE" sz="2100" dirty="0"/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75257C5F-2FEF-41D2-9041-EB9E912A51C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5969" y="3841340"/>
          <a:ext cx="797249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499">
                  <a:extLst>
                    <a:ext uri="{9D8B030D-6E8A-4147-A177-3AD203B41FA5}">
                      <a16:colId xmlns:a16="http://schemas.microsoft.com/office/drawing/2014/main" val="1504310880"/>
                    </a:ext>
                  </a:extLst>
                </a:gridCol>
                <a:gridCol w="1594499">
                  <a:extLst>
                    <a:ext uri="{9D8B030D-6E8A-4147-A177-3AD203B41FA5}">
                      <a16:colId xmlns:a16="http://schemas.microsoft.com/office/drawing/2014/main" val="1976033714"/>
                    </a:ext>
                  </a:extLst>
                </a:gridCol>
                <a:gridCol w="1594499">
                  <a:extLst>
                    <a:ext uri="{9D8B030D-6E8A-4147-A177-3AD203B41FA5}">
                      <a16:colId xmlns:a16="http://schemas.microsoft.com/office/drawing/2014/main" val="635425767"/>
                    </a:ext>
                  </a:extLst>
                </a:gridCol>
                <a:gridCol w="1594499">
                  <a:extLst>
                    <a:ext uri="{9D8B030D-6E8A-4147-A177-3AD203B41FA5}">
                      <a16:colId xmlns:a16="http://schemas.microsoft.com/office/drawing/2014/main" val="740291113"/>
                    </a:ext>
                  </a:extLst>
                </a:gridCol>
                <a:gridCol w="1594499">
                  <a:extLst>
                    <a:ext uri="{9D8B030D-6E8A-4147-A177-3AD203B41FA5}">
                      <a16:colId xmlns:a16="http://schemas.microsoft.com/office/drawing/2014/main" val="2391568959"/>
                    </a:ext>
                  </a:extLst>
                </a:gridCol>
              </a:tblGrid>
              <a:tr h="7170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Per-destination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Per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Incoming 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Probabilistic forwarding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Packet header rewriting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4634987"/>
                  </a:ext>
                </a:extLst>
              </a:tr>
            </a:tbl>
          </a:graphicData>
        </a:graphic>
      </p:graphicFrame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5DAE3A49-748E-43A0-802D-BD8C2137B847}"/>
              </a:ext>
            </a:extLst>
          </p:cNvPr>
          <p:cNvSpPr txBox="1">
            <a:spLocks/>
          </p:cNvSpPr>
          <p:nvPr/>
        </p:nvSpPr>
        <p:spPr>
          <a:xfrm>
            <a:off x="573894" y="2842736"/>
            <a:ext cx="7526497" cy="1537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>
              <a:buNone/>
            </a:pPr>
            <a:r>
              <a:rPr lang="de-DE" sz="2100" dirty="0"/>
              <a:t>A</a:t>
            </a:r>
            <a:r>
              <a:rPr lang="en-AT" sz="2100" dirty="0"/>
              <a:t>c</a:t>
            </a:r>
            <a:r>
              <a:rPr lang="de-DE" sz="2100" dirty="0"/>
              <a:t>h</a:t>
            </a:r>
            <a:r>
              <a:rPr lang="en-AT" sz="2100" dirty="0"/>
              <a:t>i</a:t>
            </a:r>
            <a:r>
              <a:rPr lang="de-DE" sz="2100" dirty="0"/>
              <a:t>e</a:t>
            </a:r>
            <a:r>
              <a:rPr lang="en-AT" sz="2100" dirty="0"/>
              <a:t>v</a:t>
            </a:r>
            <a:r>
              <a:rPr lang="de-DE" sz="2100" dirty="0"/>
              <a:t>a</a:t>
            </a:r>
            <a:r>
              <a:rPr lang="en-AT" sz="2100" dirty="0"/>
              <a:t>b</a:t>
            </a:r>
            <a:r>
              <a:rPr lang="de-DE" sz="2100" dirty="0"/>
              <a:t>l</a:t>
            </a:r>
            <a:r>
              <a:rPr lang="en-AT" sz="2100" dirty="0"/>
              <a:t>e </a:t>
            </a:r>
            <a:r>
              <a:rPr lang="de-DE" sz="2100" dirty="0"/>
              <a:t>r</a:t>
            </a:r>
            <a:r>
              <a:rPr lang="en-AT" sz="2100" dirty="0"/>
              <a:t>e</a:t>
            </a:r>
            <a:r>
              <a:rPr lang="de-DE" sz="2100" dirty="0"/>
              <a:t>s</a:t>
            </a:r>
            <a:r>
              <a:rPr lang="en-AT" sz="2100" dirty="0"/>
              <a:t>i</a:t>
            </a:r>
            <a:r>
              <a:rPr lang="de-DE" sz="2100" dirty="0"/>
              <a:t>l</a:t>
            </a:r>
            <a:r>
              <a:rPr lang="en-AT" sz="2100" dirty="0"/>
              <a:t>i</a:t>
            </a:r>
            <a:r>
              <a:rPr lang="de-DE" sz="2100" dirty="0"/>
              <a:t>e</a:t>
            </a:r>
            <a:r>
              <a:rPr lang="en-AT" sz="2100" dirty="0"/>
              <a:t>n</a:t>
            </a:r>
            <a:r>
              <a:rPr lang="de-DE" sz="2100" dirty="0"/>
              <a:t>c</a:t>
            </a:r>
            <a:r>
              <a:rPr lang="en-AT" sz="2100" dirty="0"/>
              <a:t>e </a:t>
            </a:r>
            <a:r>
              <a:rPr lang="de-DE" sz="2100" dirty="0"/>
              <a:t>d</a:t>
            </a:r>
            <a:r>
              <a:rPr lang="en-AT" sz="2100" dirty="0"/>
              <a:t>e</a:t>
            </a:r>
            <a:r>
              <a:rPr lang="de-DE" sz="2100" dirty="0"/>
              <a:t>p</a:t>
            </a:r>
            <a:r>
              <a:rPr lang="en-AT" sz="2100" dirty="0"/>
              <a:t>n</a:t>
            </a:r>
            <a:r>
              <a:rPr lang="de-DE" sz="2100" dirty="0"/>
              <a:t>d</a:t>
            </a:r>
            <a:r>
              <a:rPr lang="en-AT" sz="2100" dirty="0"/>
              <a:t>s </a:t>
            </a:r>
            <a:r>
              <a:rPr lang="de-DE" sz="2100" dirty="0"/>
              <a:t>o</a:t>
            </a:r>
            <a:r>
              <a:rPr lang="en-AT" sz="2100" dirty="0"/>
              <a:t>n </a:t>
            </a:r>
            <a:r>
              <a:rPr lang="en-AT" sz="2400" i="1" dirty="0">
                <a:solidFill>
                  <a:srgbClr val="C00000"/>
                </a:solidFill>
              </a:rPr>
              <a:t>w</a:t>
            </a:r>
            <a:r>
              <a:rPr lang="de-DE" sz="2400" i="1" dirty="0">
                <a:solidFill>
                  <a:srgbClr val="C00000"/>
                </a:solidFill>
              </a:rPr>
              <a:t>h</a:t>
            </a:r>
            <a:r>
              <a:rPr lang="en-AT" sz="2400" i="1" dirty="0">
                <a:solidFill>
                  <a:srgbClr val="C00000"/>
                </a:solidFill>
              </a:rPr>
              <a:t>a</a:t>
            </a:r>
            <a:r>
              <a:rPr lang="de-DE" sz="2400" i="1" dirty="0">
                <a:solidFill>
                  <a:srgbClr val="C00000"/>
                </a:solidFill>
              </a:rPr>
              <a:t>t</a:t>
            </a:r>
            <a:r>
              <a:rPr lang="en-AT" sz="2400" i="1" dirty="0">
                <a:solidFill>
                  <a:srgbClr val="C00000"/>
                </a:solidFill>
              </a:rPr>
              <a:t> </a:t>
            </a:r>
            <a:r>
              <a:rPr lang="de-DE" sz="2400" i="1" dirty="0">
                <a:solidFill>
                  <a:srgbClr val="C00000"/>
                </a:solidFill>
              </a:rPr>
              <a:t>c</a:t>
            </a:r>
            <a:r>
              <a:rPr lang="en-AT" sz="2400" i="1" dirty="0">
                <a:solidFill>
                  <a:srgbClr val="C00000"/>
                </a:solidFill>
              </a:rPr>
              <a:t>a</a:t>
            </a:r>
            <a:r>
              <a:rPr lang="de-DE" sz="2400" i="1" dirty="0">
                <a:solidFill>
                  <a:srgbClr val="C00000"/>
                </a:solidFill>
              </a:rPr>
              <a:t>n</a:t>
            </a:r>
            <a:r>
              <a:rPr lang="en-AT" sz="2400" i="1" dirty="0">
                <a:solidFill>
                  <a:srgbClr val="C00000"/>
                </a:solidFill>
              </a:rPr>
              <a:t> </a:t>
            </a:r>
            <a:r>
              <a:rPr lang="de-DE" sz="2400" i="1" dirty="0">
                <a:solidFill>
                  <a:srgbClr val="C00000"/>
                </a:solidFill>
              </a:rPr>
              <a:t>b</a:t>
            </a:r>
            <a:r>
              <a:rPr lang="en-AT" sz="2400" i="1" dirty="0">
                <a:solidFill>
                  <a:srgbClr val="C00000"/>
                </a:solidFill>
              </a:rPr>
              <a:t>e </a:t>
            </a:r>
            <a:r>
              <a:rPr lang="de-DE" sz="2400" i="1" dirty="0">
                <a:solidFill>
                  <a:srgbClr val="C00000"/>
                </a:solidFill>
              </a:rPr>
              <a:t>m</a:t>
            </a:r>
            <a:r>
              <a:rPr lang="en-AT" sz="2400" i="1" dirty="0">
                <a:solidFill>
                  <a:srgbClr val="C00000"/>
                </a:solidFill>
              </a:rPr>
              <a:t>a</a:t>
            </a:r>
            <a:r>
              <a:rPr lang="de-DE" sz="2400" i="1" dirty="0">
                <a:solidFill>
                  <a:srgbClr val="C00000"/>
                </a:solidFill>
              </a:rPr>
              <a:t>t</a:t>
            </a:r>
            <a:r>
              <a:rPr lang="en-AT" sz="2400" i="1" dirty="0">
                <a:solidFill>
                  <a:srgbClr val="C00000"/>
                </a:solidFill>
              </a:rPr>
              <a:t>c</a:t>
            </a:r>
            <a:r>
              <a:rPr lang="de-DE" sz="2400" i="1" dirty="0">
                <a:solidFill>
                  <a:srgbClr val="C00000"/>
                </a:solidFill>
              </a:rPr>
              <a:t>h</a:t>
            </a:r>
            <a:r>
              <a:rPr lang="en-AT" sz="2400" i="1" dirty="0">
                <a:solidFill>
                  <a:srgbClr val="C00000"/>
                </a:solidFill>
              </a:rPr>
              <a:t>e</a:t>
            </a:r>
            <a:r>
              <a:rPr lang="de-DE" sz="2400" i="1" dirty="0">
                <a:solidFill>
                  <a:srgbClr val="C00000"/>
                </a:solidFill>
              </a:rPr>
              <a:t>d</a:t>
            </a:r>
            <a:r>
              <a:rPr lang="en-AT" sz="2100" dirty="0"/>
              <a:t>: </a:t>
            </a:r>
            <a:endParaRPr lang="de-DE" sz="2100" dirty="0"/>
          </a:p>
        </p:txBody>
      </p:sp>
      <p:sp>
        <p:nvSpPr>
          <p:cNvPr id="21" name="Cloud Callout 54">
            <a:extLst>
              <a:ext uri="{FF2B5EF4-FFF2-40B4-BE49-F238E27FC236}">
                <a16:creationId xmlns:a16="http://schemas.microsoft.com/office/drawing/2014/main" id="{296431CA-1EA2-4044-9A7A-5D2816D2D66B}"/>
              </a:ext>
            </a:extLst>
          </p:cNvPr>
          <p:cNvSpPr/>
          <p:nvPr/>
        </p:nvSpPr>
        <p:spPr bwMode="auto">
          <a:xfrm>
            <a:off x="3332194" y="2714148"/>
            <a:ext cx="5480667" cy="906137"/>
          </a:xfrm>
          <a:prstGeom prst="cloudCallout">
            <a:avLst>
              <a:gd name="adj1" fmla="val 28734"/>
              <a:gd name="adj2" fmla="val 72928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T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C</a:t>
            </a:r>
            <a:r>
              <a:rPr kumimoji="0" lang="de-DE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a</a:t>
            </a:r>
            <a:r>
              <a:rPr kumimoji="0" lang="en-AT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n </a:t>
            </a:r>
            <a:r>
              <a:rPr kumimoji="0" lang="de-DE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c</a:t>
            </a:r>
            <a:r>
              <a:rPr kumimoji="0" lang="en-AT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a</a:t>
            </a:r>
            <a:r>
              <a:rPr kumimoji="0" lang="de-DE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r</a:t>
            </a:r>
            <a:r>
              <a:rPr kumimoji="0" lang="en-AT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r</a:t>
            </a:r>
            <a:r>
              <a:rPr kumimoji="0" lang="de-DE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y</a:t>
            </a:r>
            <a:r>
              <a:rPr kumimoji="0" lang="en-AT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 </a:t>
            </a:r>
            <a:r>
              <a:rPr kumimoji="0" lang="de-DE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g</a:t>
            </a:r>
            <a:r>
              <a:rPr kumimoji="0" lang="en-AT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l</a:t>
            </a:r>
            <a:r>
              <a:rPr kumimoji="0" lang="de-DE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o</a:t>
            </a:r>
            <a:r>
              <a:rPr kumimoji="0" lang="en-AT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b</a:t>
            </a:r>
            <a:r>
              <a:rPr kumimoji="0" lang="de-DE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a</a:t>
            </a:r>
            <a:r>
              <a:rPr kumimoji="0" lang="en-AT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l </a:t>
            </a:r>
            <a:r>
              <a:rPr kumimoji="0" lang="de-DE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i</a:t>
            </a:r>
            <a:r>
              <a:rPr kumimoji="0" lang="en-AT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n</a:t>
            </a:r>
            <a:r>
              <a:rPr kumimoji="0" lang="de-DE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f</a:t>
            </a:r>
            <a:r>
              <a:rPr kumimoji="0" lang="en-AT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o</a:t>
            </a:r>
            <a:r>
              <a:rPr kumimoji="0" lang="de-DE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r</a:t>
            </a:r>
            <a:r>
              <a:rPr kumimoji="0" lang="en-AT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m</a:t>
            </a:r>
            <a:r>
              <a:rPr kumimoji="0" lang="de-DE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a</a:t>
            </a:r>
            <a:r>
              <a:rPr kumimoji="0" lang="en-AT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t</a:t>
            </a:r>
            <a:r>
              <a:rPr kumimoji="0" lang="de-DE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i</a:t>
            </a:r>
            <a:r>
              <a:rPr kumimoji="0" lang="en-AT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o</a:t>
            </a:r>
            <a:r>
              <a:rPr lang="en-AT" sz="2000" dirty="0">
                <a:latin typeface="Calibri" pitchFamily="34" charset="0"/>
                <a:cs typeface="Calibri" pitchFamily="34" charset="0"/>
              </a:rPr>
              <a:t>n, but </a:t>
            </a:r>
            <a:r>
              <a:rPr kumimoji="0" lang="en-AT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of</a:t>
            </a:r>
            <a:r>
              <a:rPr kumimoji="0" lang="de-DE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t</a:t>
            </a:r>
            <a:r>
              <a:rPr kumimoji="0" lang="en-AT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e</a:t>
            </a:r>
            <a:r>
              <a:rPr kumimoji="0" lang="de-DE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n</a:t>
            </a:r>
            <a:r>
              <a:rPr kumimoji="0" lang="en-AT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 </a:t>
            </a:r>
            <a:r>
              <a:rPr kumimoji="0" lang="en-AT" sz="2000" b="0" i="0" u="none" strike="noStrike" cap="none" normalizeH="0" baseline="0" dirty="0" err="1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undes</a:t>
            </a:r>
            <a:r>
              <a:rPr kumimoji="0" lang="de-DE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i</a:t>
            </a:r>
            <a:r>
              <a:rPr kumimoji="0" lang="en-AT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r</a:t>
            </a:r>
            <a:r>
              <a:rPr kumimoji="0" lang="de-DE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a</a:t>
            </a:r>
            <a:r>
              <a:rPr kumimoji="0" lang="en-AT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b</a:t>
            </a:r>
            <a:r>
              <a:rPr kumimoji="0" lang="de-DE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l</a:t>
            </a:r>
            <a:r>
              <a:rPr kumimoji="0" lang="en-AT" sz="20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76779142-143A-4E40-B9C3-861B42C5A457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822DA581-3C94-4B78-BB1B-BEC564E76D7D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21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735747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1543763" y="38729"/>
            <a:ext cx="6480720" cy="85725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Per-destination routing </a:t>
            </a:r>
            <a:r>
              <a:rPr lang="en-AT" sz="3600" i="1" dirty="0">
                <a:solidFill>
                  <a:srgbClr val="C00000"/>
                </a:solidFill>
              </a:rPr>
              <a:t>cannot cope</a:t>
            </a:r>
            <a:r>
              <a:rPr lang="en-US" sz="3600" dirty="0"/>
              <a:t> with </a:t>
            </a:r>
            <a:r>
              <a:rPr lang="de-DE" sz="3600" i="1" dirty="0">
                <a:solidFill>
                  <a:srgbClr val="C00000"/>
                </a:solidFill>
              </a:rPr>
              <a:t>e</a:t>
            </a:r>
            <a:r>
              <a:rPr lang="en-AT" sz="3600" i="1" dirty="0">
                <a:solidFill>
                  <a:srgbClr val="C00000"/>
                </a:solidFill>
              </a:rPr>
              <a:t>v</a:t>
            </a:r>
            <a:r>
              <a:rPr lang="de-DE" sz="3600" i="1" dirty="0">
                <a:solidFill>
                  <a:srgbClr val="C00000"/>
                </a:solidFill>
              </a:rPr>
              <a:t>e</a:t>
            </a:r>
            <a:r>
              <a:rPr lang="en-AT" sz="3600" i="1" dirty="0">
                <a:solidFill>
                  <a:srgbClr val="C00000"/>
                </a:solidFill>
              </a:rPr>
              <a:t>n </a:t>
            </a:r>
            <a:r>
              <a:rPr lang="de-DE" sz="3600" i="1" dirty="0">
                <a:solidFill>
                  <a:srgbClr val="C00000"/>
                </a:solidFill>
              </a:rPr>
              <a:t>o</a:t>
            </a:r>
            <a:r>
              <a:rPr lang="en-AT" sz="3600" i="1" dirty="0">
                <a:solidFill>
                  <a:srgbClr val="C00000"/>
                </a:solidFill>
              </a:rPr>
              <a:t>n</a:t>
            </a:r>
            <a:r>
              <a:rPr lang="de-DE" sz="3600" i="1" dirty="0">
                <a:solidFill>
                  <a:srgbClr val="C00000"/>
                </a:solidFill>
              </a:rPr>
              <a:t>e</a:t>
            </a:r>
            <a:r>
              <a:rPr lang="en-AT" sz="3600" i="1" dirty="0">
                <a:solidFill>
                  <a:srgbClr val="C00000"/>
                </a:solidFill>
              </a:rPr>
              <a:t> </a:t>
            </a:r>
            <a:r>
              <a:rPr lang="en-US" sz="3600" dirty="0"/>
              <a:t>link failure</a:t>
            </a:r>
            <a:endParaRPr lang="de-DE" sz="3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B36F74-7EAC-4663-93DE-1444B1A80247}"/>
              </a:ext>
            </a:extLst>
          </p:cNvPr>
          <p:cNvSpPr/>
          <p:nvPr/>
        </p:nvSpPr>
        <p:spPr>
          <a:xfrm>
            <a:off x="264165" y="1888337"/>
            <a:ext cx="7616078" cy="174430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769748-417D-4559-A73B-FB9A3E5C3773}"/>
              </a:ext>
            </a:extLst>
          </p:cNvPr>
          <p:cNvSpPr/>
          <p:nvPr/>
        </p:nvSpPr>
        <p:spPr>
          <a:xfrm>
            <a:off x="6704775" y="1549411"/>
            <a:ext cx="2342573" cy="174430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8BB788-2568-4ECD-B1D9-1CA5D99545AA}"/>
              </a:ext>
            </a:extLst>
          </p:cNvPr>
          <p:cNvCxnSpPr>
            <a:cxnSpLocks/>
          </p:cNvCxnSpPr>
          <p:nvPr/>
        </p:nvCxnSpPr>
        <p:spPr>
          <a:xfrm flipH="1" flipV="1">
            <a:off x="2853545" y="3774268"/>
            <a:ext cx="495183" cy="762003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C037AB-6AA5-479F-B502-4F485CA29280}"/>
              </a:ext>
            </a:extLst>
          </p:cNvPr>
          <p:cNvCxnSpPr>
            <a:cxnSpLocks/>
          </p:cNvCxnSpPr>
          <p:nvPr/>
        </p:nvCxnSpPr>
        <p:spPr>
          <a:xfrm flipV="1">
            <a:off x="2872822" y="2811817"/>
            <a:ext cx="1199382" cy="509689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482E67-AE94-4177-A583-71C7BA0F1CE2}"/>
              </a:ext>
            </a:extLst>
          </p:cNvPr>
          <p:cNvCxnSpPr>
            <a:cxnSpLocks/>
          </p:cNvCxnSpPr>
          <p:nvPr/>
        </p:nvCxnSpPr>
        <p:spPr>
          <a:xfrm flipV="1">
            <a:off x="5448654" y="3826445"/>
            <a:ext cx="500058" cy="727177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9E68FE-5AE6-479E-A5C3-001A5CE31F28}"/>
              </a:ext>
            </a:extLst>
          </p:cNvPr>
          <p:cNvCxnSpPr>
            <a:cxnSpLocks/>
          </p:cNvCxnSpPr>
          <p:nvPr/>
        </p:nvCxnSpPr>
        <p:spPr>
          <a:xfrm flipH="1" flipV="1">
            <a:off x="4784123" y="2819835"/>
            <a:ext cx="1161742" cy="560288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1DBFB6-8C32-4665-AFB2-F01AD90AA3C7}"/>
              </a:ext>
            </a:extLst>
          </p:cNvPr>
          <p:cNvCxnSpPr/>
          <p:nvPr/>
        </p:nvCxnSpPr>
        <p:spPr>
          <a:xfrm>
            <a:off x="3448550" y="4915692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00AC25-6E49-4683-8205-1AC3B2781492}"/>
              </a:ext>
            </a:extLst>
          </p:cNvPr>
          <p:cNvCxnSpPr>
            <a:cxnSpLocks/>
          </p:cNvCxnSpPr>
          <p:nvPr/>
        </p:nvCxnSpPr>
        <p:spPr>
          <a:xfrm>
            <a:off x="4410846" y="2785223"/>
            <a:ext cx="1789103" cy="819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1988A1-227D-428F-B5C9-9438102B6D19}"/>
              </a:ext>
            </a:extLst>
          </p:cNvPr>
          <p:cNvCxnSpPr>
            <a:cxnSpLocks/>
          </p:cNvCxnSpPr>
          <p:nvPr/>
        </p:nvCxnSpPr>
        <p:spPr>
          <a:xfrm>
            <a:off x="2532173" y="3598156"/>
            <a:ext cx="894552" cy="137731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C6C003-8BCB-4166-9D30-797A5E1935CA}"/>
              </a:ext>
            </a:extLst>
          </p:cNvPr>
          <p:cNvCxnSpPr>
            <a:cxnSpLocks/>
          </p:cNvCxnSpPr>
          <p:nvPr/>
        </p:nvCxnSpPr>
        <p:spPr>
          <a:xfrm flipH="1">
            <a:off x="2566909" y="2780672"/>
            <a:ext cx="1843938" cy="8242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ABA9F7-23E7-412B-9501-61A675D8B235}"/>
              </a:ext>
            </a:extLst>
          </p:cNvPr>
          <p:cNvCxnSpPr>
            <a:cxnSpLocks/>
          </p:cNvCxnSpPr>
          <p:nvPr/>
        </p:nvCxnSpPr>
        <p:spPr>
          <a:xfrm flipH="1">
            <a:off x="5364088" y="3635835"/>
            <a:ext cx="876396" cy="13151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97AE315-F788-4BF6-B406-C8559DB7FD41}"/>
              </a:ext>
            </a:extLst>
          </p:cNvPr>
          <p:cNvSpPr/>
          <p:nvPr/>
        </p:nvSpPr>
        <p:spPr>
          <a:xfrm>
            <a:off x="3170206" y="4675168"/>
            <a:ext cx="516153" cy="480238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D4D335-047F-41FF-B56B-C22EF729D51A}"/>
              </a:ext>
            </a:extLst>
          </p:cNvPr>
          <p:cNvSpPr/>
          <p:nvPr/>
        </p:nvSpPr>
        <p:spPr>
          <a:xfrm>
            <a:off x="5100059" y="4675168"/>
            <a:ext cx="516153" cy="480238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ED8C041-274D-4761-A788-90B50334F26E}"/>
              </a:ext>
            </a:extLst>
          </p:cNvPr>
          <p:cNvSpPr/>
          <p:nvPr/>
        </p:nvSpPr>
        <p:spPr>
          <a:xfrm>
            <a:off x="5945866" y="3364845"/>
            <a:ext cx="516153" cy="480238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BED75B-52C9-4D13-A3DA-98D427A7CC9D}"/>
              </a:ext>
            </a:extLst>
          </p:cNvPr>
          <p:cNvSpPr/>
          <p:nvPr/>
        </p:nvSpPr>
        <p:spPr>
          <a:xfrm>
            <a:off x="4152770" y="2545104"/>
            <a:ext cx="516153" cy="480238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160D317-9489-43E6-BF6C-99FEB59BFA65}"/>
              </a:ext>
            </a:extLst>
          </p:cNvPr>
          <p:cNvSpPr/>
          <p:nvPr/>
        </p:nvSpPr>
        <p:spPr>
          <a:xfrm>
            <a:off x="2297950" y="3340503"/>
            <a:ext cx="516153" cy="480238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9F2F64B-F3DC-44BC-B17C-4AAD7812EB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26" y="3787992"/>
            <a:ext cx="533740" cy="34248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26EB3BA-FC7F-4EAF-8A02-76239869A282}"/>
              </a:ext>
            </a:extLst>
          </p:cNvPr>
          <p:cNvSpPr txBox="1"/>
          <p:nvPr/>
        </p:nvSpPr>
        <p:spPr>
          <a:xfrm>
            <a:off x="4204711" y="2521338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b="1" dirty="0">
                <a:solidFill>
                  <a:schemeClr val="bg1"/>
                </a:solidFill>
              </a:rPr>
              <a:t> t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C00CE85-1D87-4C65-97BC-F6F0CA4A29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09" y="3006703"/>
            <a:ext cx="417778" cy="417778"/>
          </a:xfrm>
          <a:prstGeom prst="rect">
            <a:avLst/>
          </a:prstGeom>
        </p:spPr>
      </p:pic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33359378-4D0A-4C3E-90C4-BFC7B3F4F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5838"/>
              </p:ext>
            </p:extLst>
          </p:nvPr>
        </p:nvGraphicFramePr>
        <p:xfrm>
          <a:off x="96652" y="983801"/>
          <a:ext cx="8904270" cy="1495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045">
                  <a:extLst>
                    <a:ext uri="{9D8B030D-6E8A-4147-A177-3AD203B41FA5}">
                      <a16:colId xmlns:a16="http://schemas.microsoft.com/office/drawing/2014/main" val="1504310880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1976033714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635425767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740291113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2391568959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725394793"/>
                    </a:ext>
                  </a:extLst>
                </a:gridCol>
              </a:tblGrid>
              <a:tr h="764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Per-destination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Per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Incoming 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Probabilistic forwarding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Packet header rewriting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Resiliency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634987"/>
                  </a:ext>
                </a:extLst>
              </a:tr>
              <a:tr h="489306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X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298772"/>
                  </a:ext>
                </a:extLst>
              </a:tr>
            </a:tbl>
          </a:graphicData>
        </a:graphic>
      </p:graphicFrame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3F3660F9-3ADE-49F2-A9DF-3EF6E5CC6FD3}"/>
              </a:ext>
            </a:extLst>
          </p:cNvPr>
          <p:cNvSpPr txBox="1">
            <a:spLocks/>
          </p:cNvSpPr>
          <p:nvPr/>
        </p:nvSpPr>
        <p:spPr>
          <a:xfrm>
            <a:off x="5756163" y="4177648"/>
            <a:ext cx="3108687" cy="11144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>
              <a:buNone/>
            </a:pPr>
            <a:r>
              <a:rPr lang="en-AT" sz="2100" dirty="0"/>
              <a:t>Without matching </a:t>
            </a:r>
            <a:r>
              <a:rPr lang="en-AT" sz="2100" dirty="0" err="1"/>
              <a:t>inport</a:t>
            </a:r>
            <a:r>
              <a:rPr lang="en-AT" sz="2100" dirty="0"/>
              <a:t>: </a:t>
            </a:r>
            <a:r>
              <a:rPr lang="de-DE" sz="2100" dirty="0"/>
              <a:t>s</a:t>
            </a:r>
            <a:r>
              <a:rPr lang="en-AT" sz="2100" dirty="0"/>
              <a:t>e</a:t>
            </a:r>
            <a:r>
              <a:rPr lang="de-DE" sz="2100" dirty="0"/>
              <a:t>n</a:t>
            </a:r>
            <a:r>
              <a:rPr lang="en-AT" sz="2100" dirty="0"/>
              <a:t>d</a:t>
            </a:r>
            <a:r>
              <a:rPr lang="de-DE" sz="2100" dirty="0"/>
              <a:t>s</a:t>
            </a:r>
            <a:r>
              <a:rPr lang="en-AT" sz="2100" dirty="0"/>
              <a:t> </a:t>
            </a:r>
            <a:r>
              <a:rPr lang="de-DE" sz="2100" dirty="0"/>
              <a:t>b</a:t>
            </a:r>
            <a:r>
              <a:rPr lang="en-AT" sz="2100" dirty="0"/>
              <a:t>a</a:t>
            </a:r>
            <a:r>
              <a:rPr lang="de-DE" sz="2100" dirty="0"/>
              <a:t>c</a:t>
            </a:r>
            <a:r>
              <a:rPr lang="en-AT" sz="2100" dirty="0"/>
              <a:t>k – </a:t>
            </a:r>
            <a:r>
              <a:rPr lang="en-AT" sz="2000" i="1" dirty="0">
                <a:solidFill>
                  <a:srgbClr val="C00000"/>
                </a:solidFill>
              </a:rPr>
              <a:t>loop</a:t>
            </a:r>
            <a:r>
              <a:rPr lang="en-AT" sz="2100" dirty="0"/>
              <a:t>!  </a:t>
            </a:r>
            <a:endParaRPr lang="de-DE" sz="2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FAD90D-EFC1-4B32-BFB8-19FDF0C0FEC0}"/>
              </a:ext>
            </a:extLst>
          </p:cNvPr>
          <p:cNvSpPr txBox="1"/>
          <p:nvPr/>
        </p:nvSpPr>
        <p:spPr>
          <a:xfrm>
            <a:off x="5198910" y="4610770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</a:rPr>
              <a:t>s</a:t>
            </a:r>
            <a:endParaRPr lang="en-US" sz="2800" b="1" dirty="0">
              <a:solidFill>
                <a:schemeClr val="bg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EF79AC6-41F3-4366-ABE8-AB7416989DF5}"/>
              </a:ext>
            </a:extLst>
          </p:cNvPr>
          <p:cNvCxnSpPr>
            <a:cxnSpLocks/>
          </p:cNvCxnSpPr>
          <p:nvPr/>
        </p:nvCxnSpPr>
        <p:spPr>
          <a:xfrm flipV="1">
            <a:off x="7164288" y="3099979"/>
            <a:ext cx="443962" cy="1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999D25E4-1074-4924-B879-AB7A05BA3B33}"/>
              </a:ext>
            </a:extLst>
          </p:cNvPr>
          <p:cNvSpPr txBox="1">
            <a:spLocks/>
          </p:cNvSpPr>
          <p:nvPr/>
        </p:nvSpPr>
        <p:spPr>
          <a:xfrm>
            <a:off x="7668344" y="2811891"/>
            <a:ext cx="1708817" cy="998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/>
              <a:t>P</a:t>
            </a:r>
            <a:r>
              <a:rPr lang="en-AT" sz="1600" dirty="0"/>
              <a:t>r</a:t>
            </a:r>
            <a:r>
              <a:rPr lang="de-DE" sz="1600" dirty="0"/>
              <a:t>e</a:t>
            </a:r>
            <a:r>
              <a:rPr lang="en-AT" sz="1600" dirty="0"/>
              <a:t>-</a:t>
            </a:r>
            <a:r>
              <a:rPr lang="de-DE" sz="1600" dirty="0"/>
              <a:t>c</a:t>
            </a:r>
            <a:r>
              <a:rPr lang="en-AT" sz="1600" dirty="0"/>
              <a:t>o</a:t>
            </a:r>
            <a:r>
              <a:rPr lang="de-DE" sz="1600" dirty="0"/>
              <a:t>m</a:t>
            </a:r>
            <a:r>
              <a:rPr lang="en-AT" sz="1600" dirty="0"/>
              <a:t>p</a:t>
            </a:r>
            <a:r>
              <a:rPr lang="de-DE" sz="1600" dirty="0"/>
              <a:t>u</a:t>
            </a:r>
            <a:r>
              <a:rPr lang="en-AT" sz="1600" dirty="0"/>
              <a:t>t</a:t>
            </a:r>
            <a:r>
              <a:rPr lang="de-DE" sz="1600" dirty="0"/>
              <a:t>e</a:t>
            </a:r>
            <a:r>
              <a:rPr lang="en-AT" sz="1600" dirty="0"/>
              <a:t>d </a:t>
            </a:r>
            <a:r>
              <a:rPr lang="de-DE" sz="1600" dirty="0"/>
              <a:t>f</a:t>
            </a:r>
            <a:r>
              <a:rPr lang="en-AT" sz="1600" dirty="0"/>
              <a:t>a</a:t>
            </a:r>
            <a:r>
              <a:rPr lang="de-DE" sz="1600" dirty="0"/>
              <a:t>i</a:t>
            </a:r>
            <a:r>
              <a:rPr lang="en-AT" sz="1600" dirty="0"/>
              <a:t>l</a:t>
            </a:r>
            <a:r>
              <a:rPr lang="de-DE" sz="1600" dirty="0"/>
              <a:t>o</a:t>
            </a:r>
            <a:r>
              <a:rPr lang="en-AT" sz="1600" dirty="0"/>
              <a:t>v</a:t>
            </a:r>
            <a:r>
              <a:rPr lang="de-DE" sz="1600" dirty="0"/>
              <a:t>e</a:t>
            </a:r>
            <a:r>
              <a:rPr lang="en-AT" sz="1600" dirty="0"/>
              <a:t>r </a:t>
            </a:r>
            <a:r>
              <a:rPr lang="de-DE" sz="1600" dirty="0"/>
              <a:t>p</a:t>
            </a:r>
            <a:r>
              <a:rPr lang="en-AT" sz="1600" dirty="0"/>
              <a:t>a</a:t>
            </a:r>
            <a:r>
              <a:rPr lang="de-DE" sz="1600" dirty="0"/>
              <a:t>t</a:t>
            </a:r>
            <a:r>
              <a:rPr lang="en-AT" sz="1600" dirty="0"/>
              <a:t>h</a:t>
            </a:r>
            <a:endParaRPr lang="de-DE" sz="1600" dirty="0"/>
          </a:p>
        </p:txBody>
      </p:sp>
      <p:sp>
        <p:nvSpPr>
          <p:cNvPr id="46" name="Rectangle 21">
            <a:extLst>
              <a:ext uri="{FF2B5EF4-FFF2-40B4-BE49-F238E27FC236}">
                <a16:creationId xmlns:a16="http://schemas.microsoft.com/office/drawing/2014/main" id="{F90A71CB-1DCB-42D4-A19A-40AE2384728D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22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0850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3 -0.0007 L -0.06337 0.1219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0" y="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0" y="38729"/>
            <a:ext cx="9143999" cy="857250"/>
          </a:xfrm>
        </p:spPr>
        <p:txBody>
          <a:bodyPr>
            <a:normAutofit/>
          </a:bodyPr>
          <a:lstStyle/>
          <a:p>
            <a:r>
              <a:rPr lang="en-US" sz="2800" dirty="0"/>
              <a:t>Can we achieve k – 1 resiliency</a:t>
            </a:r>
            <a:r>
              <a:rPr lang="en-AT" sz="2800" dirty="0"/>
              <a:t> </a:t>
            </a:r>
            <a:r>
              <a:rPr lang="de-DE" sz="2800" dirty="0"/>
              <a:t>i</a:t>
            </a:r>
            <a:r>
              <a:rPr lang="en-AT" sz="2800" dirty="0"/>
              <a:t>n </a:t>
            </a:r>
            <a:r>
              <a:rPr lang="de-DE" sz="2800" dirty="0"/>
              <a:t>k</a:t>
            </a:r>
            <a:r>
              <a:rPr lang="en-AT" sz="2800" dirty="0"/>
              <a:t>-</a:t>
            </a:r>
            <a:r>
              <a:rPr lang="de-DE" sz="2800" dirty="0"/>
              <a:t>c</a:t>
            </a:r>
            <a:r>
              <a:rPr lang="en-AT" sz="2800" dirty="0"/>
              <a:t>o</a:t>
            </a:r>
            <a:r>
              <a:rPr lang="de-DE" sz="2800" dirty="0"/>
              <a:t>n</a:t>
            </a:r>
            <a:r>
              <a:rPr lang="en-AT" sz="2800" dirty="0"/>
              <a:t>n</a:t>
            </a:r>
            <a:r>
              <a:rPr lang="de-DE" sz="2800" dirty="0"/>
              <a:t>e</a:t>
            </a:r>
            <a:r>
              <a:rPr lang="en-AT" sz="2800" dirty="0"/>
              <a:t>c</a:t>
            </a:r>
            <a:r>
              <a:rPr lang="de-DE" sz="2800" dirty="0"/>
              <a:t>t</a:t>
            </a:r>
            <a:r>
              <a:rPr lang="en-AT" sz="2800" dirty="0"/>
              <a:t>e</a:t>
            </a:r>
            <a:r>
              <a:rPr lang="de-DE" sz="2800" dirty="0"/>
              <a:t>d</a:t>
            </a:r>
            <a:r>
              <a:rPr lang="en-AT" sz="2800" dirty="0"/>
              <a:t> </a:t>
            </a:r>
            <a:r>
              <a:rPr lang="de-DE" sz="2800" dirty="0"/>
              <a:t>g</a:t>
            </a:r>
            <a:r>
              <a:rPr lang="en-AT" sz="2800" dirty="0"/>
              <a:t>r</a:t>
            </a:r>
            <a:r>
              <a:rPr lang="de-DE" sz="2800" dirty="0"/>
              <a:t>a</a:t>
            </a:r>
            <a:r>
              <a:rPr lang="en-AT" sz="2800" dirty="0"/>
              <a:t>p</a:t>
            </a:r>
            <a:r>
              <a:rPr lang="de-DE" sz="2800" dirty="0"/>
              <a:t>h</a:t>
            </a:r>
            <a:r>
              <a:rPr lang="en-US" sz="2800" dirty="0"/>
              <a:t> </a:t>
            </a:r>
            <a:r>
              <a:rPr lang="en-AT" sz="2800" dirty="0"/>
              <a:t>her</a:t>
            </a:r>
            <a:r>
              <a:rPr lang="de-DE" sz="2800" dirty="0"/>
              <a:t>e</a:t>
            </a:r>
            <a:r>
              <a:rPr lang="en-AT" sz="2800" dirty="0"/>
              <a:t>?</a:t>
            </a:r>
            <a:endParaRPr lang="de-DE" sz="2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B36F74-7EAC-4663-93DE-1444B1A80247}"/>
              </a:ext>
            </a:extLst>
          </p:cNvPr>
          <p:cNvSpPr/>
          <p:nvPr/>
        </p:nvSpPr>
        <p:spPr>
          <a:xfrm>
            <a:off x="220849" y="1897973"/>
            <a:ext cx="7616078" cy="6737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769748-417D-4559-A73B-FB9A3E5C3773}"/>
              </a:ext>
            </a:extLst>
          </p:cNvPr>
          <p:cNvSpPr/>
          <p:nvPr/>
        </p:nvSpPr>
        <p:spPr>
          <a:xfrm>
            <a:off x="6704775" y="1549411"/>
            <a:ext cx="2342573" cy="174430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ABA9F7-23E7-412B-9501-61A675D8B235}"/>
              </a:ext>
            </a:extLst>
          </p:cNvPr>
          <p:cNvCxnSpPr>
            <a:cxnSpLocks/>
          </p:cNvCxnSpPr>
          <p:nvPr/>
        </p:nvCxnSpPr>
        <p:spPr>
          <a:xfrm flipH="1">
            <a:off x="2477808" y="3778254"/>
            <a:ext cx="938908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ED8C041-274D-4761-A788-90B50334F26E}"/>
              </a:ext>
            </a:extLst>
          </p:cNvPr>
          <p:cNvSpPr/>
          <p:nvPr/>
        </p:nvSpPr>
        <p:spPr>
          <a:xfrm>
            <a:off x="5936259" y="3584870"/>
            <a:ext cx="516153" cy="480238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160D317-9489-43E6-BF6C-99FEB59BFA65}"/>
              </a:ext>
            </a:extLst>
          </p:cNvPr>
          <p:cNvSpPr/>
          <p:nvPr/>
        </p:nvSpPr>
        <p:spPr>
          <a:xfrm>
            <a:off x="2286384" y="3522572"/>
            <a:ext cx="516153" cy="480238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6EB3BA-FC7F-4EAF-8A02-76239869A282}"/>
              </a:ext>
            </a:extLst>
          </p:cNvPr>
          <p:cNvSpPr txBox="1"/>
          <p:nvPr/>
        </p:nvSpPr>
        <p:spPr>
          <a:xfrm>
            <a:off x="6059259" y="3571277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b="1" dirty="0">
                <a:solidFill>
                  <a:schemeClr val="bg1"/>
                </a:solidFill>
              </a:rPr>
              <a:t>t</a:t>
            </a:r>
            <a:endParaRPr 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33359378-4D0A-4C3E-90C4-BFC7B3F4F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873317"/>
              </p:ext>
            </p:extLst>
          </p:nvPr>
        </p:nvGraphicFramePr>
        <p:xfrm>
          <a:off x="96652" y="983801"/>
          <a:ext cx="8904270" cy="1495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045">
                  <a:extLst>
                    <a:ext uri="{9D8B030D-6E8A-4147-A177-3AD203B41FA5}">
                      <a16:colId xmlns:a16="http://schemas.microsoft.com/office/drawing/2014/main" val="1504310880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1976033714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635425767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740291113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2391568959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725394793"/>
                    </a:ext>
                  </a:extLst>
                </a:gridCol>
              </a:tblGrid>
              <a:tr h="764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Per-destination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Per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Incoming 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Probabilistic forwarding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Packet header rewriting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Resiliency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634987"/>
                  </a:ext>
                </a:extLst>
              </a:tr>
              <a:tr h="489306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X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400" dirty="0"/>
                        <a:t>X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400" dirty="0"/>
                        <a:t>X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400" dirty="0"/>
                        <a:t>?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298772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3771F848-D8C0-4657-B4BE-DA3D785F8653}"/>
              </a:ext>
            </a:extLst>
          </p:cNvPr>
          <p:cNvSpPr txBox="1"/>
          <p:nvPr/>
        </p:nvSpPr>
        <p:spPr>
          <a:xfrm>
            <a:off x="2365089" y="3480193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</a:rPr>
              <a:t>s</a:t>
            </a:r>
            <a:endParaRPr lang="en-US" sz="2800" b="1" dirty="0">
              <a:solidFill>
                <a:schemeClr val="bg1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9AB1DD-C425-416E-957F-0B9FCFCBBC19}"/>
              </a:ext>
            </a:extLst>
          </p:cNvPr>
          <p:cNvCxnSpPr>
            <a:cxnSpLocks/>
          </p:cNvCxnSpPr>
          <p:nvPr/>
        </p:nvCxnSpPr>
        <p:spPr>
          <a:xfrm flipH="1">
            <a:off x="5076056" y="3812351"/>
            <a:ext cx="938908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DF10220-EE79-45D5-8295-083C39AD989B}"/>
              </a:ext>
            </a:extLst>
          </p:cNvPr>
          <p:cNvSpPr/>
          <p:nvPr/>
        </p:nvSpPr>
        <p:spPr>
          <a:xfrm>
            <a:off x="3199502" y="3076802"/>
            <a:ext cx="2342573" cy="1512168"/>
          </a:xfrm>
          <a:prstGeom prst="cloudCallout">
            <a:avLst>
              <a:gd name="adj1" fmla="val 156175"/>
              <a:gd name="adj2" fmla="val 283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351F626-58FC-4E1E-924F-D47EE1942FE1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072CBE00-A216-4AE5-B02D-7D0F52C293E7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23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935014"/>
      </p:ext>
    </p:extLst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6E25659-FD1E-4581-AF10-F8116CAFF8F5}"/>
              </a:ext>
            </a:extLst>
          </p:cNvPr>
          <p:cNvSpPr/>
          <p:nvPr/>
        </p:nvSpPr>
        <p:spPr>
          <a:xfrm>
            <a:off x="2618014" y="2971564"/>
            <a:ext cx="3516086" cy="664265"/>
          </a:xfrm>
          <a:custGeom>
            <a:avLst/>
            <a:gdLst>
              <a:gd name="connsiteX0" fmla="*/ 0 w 3516086"/>
              <a:gd name="connsiteY0" fmla="*/ 604393 h 664265"/>
              <a:gd name="connsiteX1" fmla="*/ 1605643 w 3516086"/>
              <a:gd name="connsiteY1" fmla="*/ 236 h 664265"/>
              <a:gd name="connsiteX2" fmla="*/ 3516086 w 3516086"/>
              <a:gd name="connsiteY2" fmla="*/ 664265 h 66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6086" h="664265">
                <a:moveTo>
                  <a:pt x="0" y="604393"/>
                </a:moveTo>
                <a:cubicBezTo>
                  <a:pt x="509814" y="297325"/>
                  <a:pt x="1019629" y="-9743"/>
                  <a:pt x="1605643" y="236"/>
                </a:cubicBezTo>
                <a:cubicBezTo>
                  <a:pt x="2191657" y="10215"/>
                  <a:pt x="2853871" y="337240"/>
                  <a:pt x="3516086" y="66426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7DE6228-AF4D-4750-AAD4-13665B152EC2}"/>
              </a:ext>
            </a:extLst>
          </p:cNvPr>
          <p:cNvSpPr/>
          <p:nvPr/>
        </p:nvSpPr>
        <p:spPr>
          <a:xfrm>
            <a:off x="2633503" y="3265830"/>
            <a:ext cx="3516086" cy="494517"/>
          </a:xfrm>
          <a:custGeom>
            <a:avLst/>
            <a:gdLst>
              <a:gd name="connsiteX0" fmla="*/ 0 w 3516086"/>
              <a:gd name="connsiteY0" fmla="*/ 604393 h 664265"/>
              <a:gd name="connsiteX1" fmla="*/ 1605643 w 3516086"/>
              <a:gd name="connsiteY1" fmla="*/ 236 h 664265"/>
              <a:gd name="connsiteX2" fmla="*/ 3516086 w 3516086"/>
              <a:gd name="connsiteY2" fmla="*/ 664265 h 66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6086" h="664265">
                <a:moveTo>
                  <a:pt x="0" y="604393"/>
                </a:moveTo>
                <a:cubicBezTo>
                  <a:pt x="509814" y="297325"/>
                  <a:pt x="1019629" y="-9743"/>
                  <a:pt x="1605643" y="236"/>
                </a:cubicBezTo>
                <a:cubicBezTo>
                  <a:pt x="2191657" y="10215"/>
                  <a:pt x="2853871" y="337240"/>
                  <a:pt x="3516086" y="66426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9B456BB-DCCB-4EB9-B8A5-BDB8FEE51FCA}"/>
              </a:ext>
            </a:extLst>
          </p:cNvPr>
          <p:cNvSpPr/>
          <p:nvPr/>
        </p:nvSpPr>
        <p:spPr>
          <a:xfrm>
            <a:off x="2535429" y="3537335"/>
            <a:ext cx="3516086" cy="339415"/>
          </a:xfrm>
          <a:custGeom>
            <a:avLst/>
            <a:gdLst>
              <a:gd name="connsiteX0" fmla="*/ 0 w 3516086"/>
              <a:gd name="connsiteY0" fmla="*/ 604393 h 664265"/>
              <a:gd name="connsiteX1" fmla="*/ 1605643 w 3516086"/>
              <a:gd name="connsiteY1" fmla="*/ 236 h 664265"/>
              <a:gd name="connsiteX2" fmla="*/ 3516086 w 3516086"/>
              <a:gd name="connsiteY2" fmla="*/ 664265 h 66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6086" h="664265">
                <a:moveTo>
                  <a:pt x="0" y="604393"/>
                </a:moveTo>
                <a:cubicBezTo>
                  <a:pt x="509814" y="297325"/>
                  <a:pt x="1019629" y="-9743"/>
                  <a:pt x="1605643" y="236"/>
                </a:cubicBezTo>
                <a:cubicBezTo>
                  <a:pt x="2191657" y="10215"/>
                  <a:pt x="2853871" y="337240"/>
                  <a:pt x="3516086" y="66426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FB05430-DA84-48DC-BC7F-AC9A51A06F2E}"/>
              </a:ext>
            </a:extLst>
          </p:cNvPr>
          <p:cNvSpPr/>
          <p:nvPr/>
        </p:nvSpPr>
        <p:spPr>
          <a:xfrm flipV="1">
            <a:off x="2605960" y="3857452"/>
            <a:ext cx="3516086" cy="324745"/>
          </a:xfrm>
          <a:custGeom>
            <a:avLst/>
            <a:gdLst>
              <a:gd name="connsiteX0" fmla="*/ 0 w 3516086"/>
              <a:gd name="connsiteY0" fmla="*/ 604393 h 664265"/>
              <a:gd name="connsiteX1" fmla="*/ 1605643 w 3516086"/>
              <a:gd name="connsiteY1" fmla="*/ 236 h 664265"/>
              <a:gd name="connsiteX2" fmla="*/ 3516086 w 3516086"/>
              <a:gd name="connsiteY2" fmla="*/ 664265 h 66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6086" h="664265">
                <a:moveTo>
                  <a:pt x="0" y="604393"/>
                </a:moveTo>
                <a:cubicBezTo>
                  <a:pt x="509814" y="297325"/>
                  <a:pt x="1019629" y="-9743"/>
                  <a:pt x="1605643" y="236"/>
                </a:cubicBezTo>
                <a:cubicBezTo>
                  <a:pt x="2191657" y="10215"/>
                  <a:pt x="2853871" y="337240"/>
                  <a:pt x="3516086" y="66426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A851261-3692-4191-99A8-0326B237268A}"/>
              </a:ext>
            </a:extLst>
          </p:cNvPr>
          <p:cNvSpPr/>
          <p:nvPr/>
        </p:nvSpPr>
        <p:spPr>
          <a:xfrm flipV="1">
            <a:off x="2611879" y="3840135"/>
            <a:ext cx="3516086" cy="658937"/>
          </a:xfrm>
          <a:custGeom>
            <a:avLst/>
            <a:gdLst>
              <a:gd name="connsiteX0" fmla="*/ 0 w 3516086"/>
              <a:gd name="connsiteY0" fmla="*/ 604393 h 664265"/>
              <a:gd name="connsiteX1" fmla="*/ 1605643 w 3516086"/>
              <a:gd name="connsiteY1" fmla="*/ 236 h 664265"/>
              <a:gd name="connsiteX2" fmla="*/ 3516086 w 3516086"/>
              <a:gd name="connsiteY2" fmla="*/ 664265 h 66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6086" h="664265">
                <a:moveTo>
                  <a:pt x="0" y="604393"/>
                </a:moveTo>
                <a:cubicBezTo>
                  <a:pt x="509814" y="297325"/>
                  <a:pt x="1019629" y="-9743"/>
                  <a:pt x="1605643" y="236"/>
                </a:cubicBezTo>
                <a:cubicBezTo>
                  <a:pt x="2191657" y="10215"/>
                  <a:pt x="2853871" y="337240"/>
                  <a:pt x="3516086" y="66426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C27A9E4-6185-4274-9D2E-8C6105EC4420}"/>
              </a:ext>
            </a:extLst>
          </p:cNvPr>
          <p:cNvSpPr/>
          <p:nvPr/>
        </p:nvSpPr>
        <p:spPr>
          <a:xfrm flipV="1">
            <a:off x="2633503" y="3825620"/>
            <a:ext cx="3516086" cy="1009801"/>
          </a:xfrm>
          <a:custGeom>
            <a:avLst/>
            <a:gdLst>
              <a:gd name="connsiteX0" fmla="*/ 0 w 3516086"/>
              <a:gd name="connsiteY0" fmla="*/ 604393 h 664265"/>
              <a:gd name="connsiteX1" fmla="*/ 1605643 w 3516086"/>
              <a:gd name="connsiteY1" fmla="*/ 236 h 664265"/>
              <a:gd name="connsiteX2" fmla="*/ 3516086 w 3516086"/>
              <a:gd name="connsiteY2" fmla="*/ 664265 h 66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6086" h="664265">
                <a:moveTo>
                  <a:pt x="0" y="604393"/>
                </a:moveTo>
                <a:cubicBezTo>
                  <a:pt x="509814" y="297325"/>
                  <a:pt x="1019629" y="-9743"/>
                  <a:pt x="1605643" y="236"/>
                </a:cubicBezTo>
                <a:cubicBezTo>
                  <a:pt x="2191657" y="10215"/>
                  <a:pt x="2853871" y="337240"/>
                  <a:pt x="3516086" y="66426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0" y="38729"/>
            <a:ext cx="9143999" cy="857250"/>
          </a:xfrm>
        </p:spPr>
        <p:txBody>
          <a:bodyPr>
            <a:normAutofit/>
          </a:bodyPr>
          <a:lstStyle/>
          <a:p>
            <a:r>
              <a:rPr lang="en-US" sz="2800" dirty="0"/>
              <a:t>Can we achieve k – 1 resiliency</a:t>
            </a:r>
            <a:r>
              <a:rPr lang="en-AT" sz="2800" dirty="0"/>
              <a:t> </a:t>
            </a:r>
            <a:r>
              <a:rPr lang="de-DE" sz="2800" dirty="0"/>
              <a:t>i</a:t>
            </a:r>
            <a:r>
              <a:rPr lang="en-AT" sz="2800" dirty="0"/>
              <a:t>n </a:t>
            </a:r>
            <a:r>
              <a:rPr lang="de-DE" sz="2800" dirty="0"/>
              <a:t>k</a:t>
            </a:r>
            <a:r>
              <a:rPr lang="en-AT" sz="2800" dirty="0"/>
              <a:t>-</a:t>
            </a:r>
            <a:r>
              <a:rPr lang="de-DE" sz="2800" dirty="0"/>
              <a:t>c</a:t>
            </a:r>
            <a:r>
              <a:rPr lang="en-AT" sz="2800" dirty="0"/>
              <a:t>o</a:t>
            </a:r>
            <a:r>
              <a:rPr lang="de-DE" sz="2800" dirty="0"/>
              <a:t>n</a:t>
            </a:r>
            <a:r>
              <a:rPr lang="en-AT" sz="2800" dirty="0"/>
              <a:t>n</a:t>
            </a:r>
            <a:r>
              <a:rPr lang="de-DE" sz="2800" dirty="0"/>
              <a:t>e</a:t>
            </a:r>
            <a:r>
              <a:rPr lang="en-AT" sz="2800" dirty="0"/>
              <a:t>c</a:t>
            </a:r>
            <a:r>
              <a:rPr lang="de-DE" sz="2800" dirty="0"/>
              <a:t>t</a:t>
            </a:r>
            <a:r>
              <a:rPr lang="en-AT" sz="2800" dirty="0"/>
              <a:t>e</a:t>
            </a:r>
            <a:r>
              <a:rPr lang="de-DE" sz="2800" dirty="0"/>
              <a:t>d</a:t>
            </a:r>
            <a:r>
              <a:rPr lang="en-AT" sz="2800" dirty="0"/>
              <a:t> </a:t>
            </a:r>
            <a:r>
              <a:rPr lang="de-DE" sz="2800" dirty="0"/>
              <a:t>g</a:t>
            </a:r>
            <a:r>
              <a:rPr lang="en-AT" sz="2800" dirty="0"/>
              <a:t>r</a:t>
            </a:r>
            <a:r>
              <a:rPr lang="de-DE" sz="2800" dirty="0"/>
              <a:t>a</a:t>
            </a:r>
            <a:r>
              <a:rPr lang="en-AT" sz="2800" dirty="0"/>
              <a:t>p</a:t>
            </a:r>
            <a:r>
              <a:rPr lang="de-DE" sz="2800" dirty="0"/>
              <a:t>h</a:t>
            </a:r>
            <a:r>
              <a:rPr lang="en-US" sz="2800" dirty="0"/>
              <a:t> </a:t>
            </a:r>
            <a:r>
              <a:rPr lang="en-AT" sz="2800" dirty="0"/>
              <a:t>her</a:t>
            </a:r>
            <a:r>
              <a:rPr lang="de-DE" sz="2800" dirty="0"/>
              <a:t>e</a:t>
            </a:r>
            <a:r>
              <a:rPr lang="en-AT" sz="2800" dirty="0"/>
              <a:t>?</a:t>
            </a:r>
            <a:endParaRPr lang="de-DE" sz="2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B36F74-7EAC-4663-93DE-1444B1A80247}"/>
              </a:ext>
            </a:extLst>
          </p:cNvPr>
          <p:cNvSpPr/>
          <p:nvPr/>
        </p:nvSpPr>
        <p:spPr>
          <a:xfrm>
            <a:off x="220849" y="1897973"/>
            <a:ext cx="7616078" cy="6737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769748-417D-4559-A73B-FB9A3E5C3773}"/>
              </a:ext>
            </a:extLst>
          </p:cNvPr>
          <p:cNvSpPr/>
          <p:nvPr/>
        </p:nvSpPr>
        <p:spPr>
          <a:xfrm>
            <a:off x="6704775" y="1549411"/>
            <a:ext cx="2342573" cy="174430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ABA9F7-23E7-412B-9501-61A675D8B235}"/>
              </a:ext>
            </a:extLst>
          </p:cNvPr>
          <p:cNvCxnSpPr>
            <a:cxnSpLocks/>
          </p:cNvCxnSpPr>
          <p:nvPr/>
        </p:nvCxnSpPr>
        <p:spPr>
          <a:xfrm flipH="1" flipV="1">
            <a:off x="2499419" y="3822118"/>
            <a:ext cx="3581450" cy="546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ED8C041-274D-4761-A788-90B50334F26E}"/>
              </a:ext>
            </a:extLst>
          </p:cNvPr>
          <p:cNvSpPr/>
          <p:nvPr/>
        </p:nvSpPr>
        <p:spPr>
          <a:xfrm>
            <a:off x="5936259" y="3584870"/>
            <a:ext cx="516153" cy="480238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160D317-9489-43E6-BF6C-99FEB59BFA65}"/>
              </a:ext>
            </a:extLst>
          </p:cNvPr>
          <p:cNvSpPr/>
          <p:nvPr/>
        </p:nvSpPr>
        <p:spPr>
          <a:xfrm>
            <a:off x="2286384" y="3522572"/>
            <a:ext cx="516153" cy="480238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6EB3BA-FC7F-4EAF-8A02-76239869A282}"/>
              </a:ext>
            </a:extLst>
          </p:cNvPr>
          <p:cNvSpPr txBox="1"/>
          <p:nvPr/>
        </p:nvSpPr>
        <p:spPr>
          <a:xfrm>
            <a:off x="6059259" y="3571277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b="1" dirty="0">
                <a:solidFill>
                  <a:schemeClr val="bg1"/>
                </a:solidFill>
              </a:rPr>
              <a:t>t</a:t>
            </a:r>
            <a:endParaRPr 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33359378-4D0A-4C3E-90C4-BFC7B3F4F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364116"/>
              </p:ext>
            </p:extLst>
          </p:nvPr>
        </p:nvGraphicFramePr>
        <p:xfrm>
          <a:off x="96652" y="983801"/>
          <a:ext cx="8904270" cy="1495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045">
                  <a:extLst>
                    <a:ext uri="{9D8B030D-6E8A-4147-A177-3AD203B41FA5}">
                      <a16:colId xmlns:a16="http://schemas.microsoft.com/office/drawing/2014/main" val="1504310880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1976033714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635425767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740291113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2391568959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725394793"/>
                    </a:ext>
                  </a:extLst>
                </a:gridCol>
              </a:tblGrid>
              <a:tr h="764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Per-destination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Per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Incoming 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Probabilistic forwarding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Packet header rewriting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Resiliency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634987"/>
                  </a:ext>
                </a:extLst>
              </a:tr>
              <a:tr h="489306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X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400" dirty="0"/>
                        <a:t>X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400" dirty="0"/>
                        <a:t>X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400" dirty="0"/>
                        <a:t>Yes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298772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3771F848-D8C0-4657-B4BE-DA3D785F8653}"/>
              </a:ext>
            </a:extLst>
          </p:cNvPr>
          <p:cNvSpPr txBox="1"/>
          <p:nvPr/>
        </p:nvSpPr>
        <p:spPr>
          <a:xfrm>
            <a:off x="2365089" y="3480193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</a:rPr>
              <a:t>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B77889A-0101-468B-9092-0ABE965DDD2D}"/>
              </a:ext>
            </a:extLst>
          </p:cNvPr>
          <p:cNvSpPr txBox="1">
            <a:spLocks/>
          </p:cNvSpPr>
          <p:nvPr/>
        </p:nvSpPr>
        <p:spPr>
          <a:xfrm>
            <a:off x="6575413" y="2950635"/>
            <a:ext cx="2425509" cy="17443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>
              <a:buNone/>
            </a:pPr>
            <a:r>
              <a:rPr lang="en-AT" sz="2100" dirty="0"/>
              <a:t>k </a:t>
            </a:r>
            <a:r>
              <a:rPr lang="de-DE" sz="2100" dirty="0"/>
              <a:t>d</a:t>
            </a:r>
            <a:r>
              <a:rPr lang="en-AT" sz="2100" dirty="0"/>
              <a:t>i</a:t>
            </a:r>
            <a:r>
              <a:rPr lang="de-DE" sz="2100" dirty="0"/>
              <a:t>s</a:t>
            </a:r>
            <a:r>
              <a:rPr lang="en-AT" sz="2100" dirty="0"/>
              <a:t>j</a:t>
            </a:r>
            <a:r>
              <a:rPr lang="de-DE" sz="2100" dirty="0"/>
              <a:t>o</a:t>
            </a:r>
            <a:r>
              <a:rPr lang="en-AT" sz="2100" dirty="0"/>
              <a:t>i</a:t>
            </a:r>
            <a:r>
              <a:rPr lang="de-DE" sz="2100" dirty="0"/>
              <a:t>n</a:t>
            </a:r>
            <a:r>
              <a:rPr lang="en-AT" sz="2100" dirty="0"/>
              <a:t>t </a:t>
            </a:r>
            <a:r>
              <a:rPr lang="de-DE" sz="2100" dirty="0"/>
              <a:t>p</a:t>
            </a:r>
            <a:r>
              <a:rPr lang="en-AT" sz="2100" dirty="0"/>
              <a:t>a</a:t>
            </a:r>
            <a:r>
              <a:rPr lang="de-DE" sz="2100" dirty="0"/>
              <a:t>t</a:t>
            </a:r>
            <a:r>
              <a:rPr lang="en-AT" sz="2100" dirty="0"/>
              <a:t>h</a:t>
            </a:r>
            <a:r>
              <a:rPr lang="de-DE" sz="2100" dirty="0"/>
              <a:t>s</a:t>
            </a:r>
            <a:r>
              <a:rPr lang="en-AT" sz="2100" dirty="0"/>
              <a:t>: </a:t>
            </a:r>
            <a:r>
              <a:rPr lang="de-DE" sz="2100" dirty="0"/>
              <a:t>t</a:t>
            </a:r>
            <a:r>
              <a:rPr lang="en-AT" sz="2100" dirty="0"/>
              <a:t>r</a:t>
            </a:r>
            <a:r>
              <a:rPr lang="de-DE" sz="2100" dirty="0"/>
              <a:t>y</a:t>
            </a:r>
            <a:r>
              <a:rPr lang="en-AT" sz="2100" dirty="0"/>
              <a:t> </a:t>
            </a:r>
            <a:r>
              <a:rPr lang="de-DE" sz="2100" dirty="0"/>
              <a:t>o</a:t>
            </a:r>
            <a:r>
              <a:rPr lang="en-AT" sz="2100" dirty="0"/>
              <a:t>n</a:t>
            </a:r>
            <a:r>
              <a:rPr lang="de-DE" sz="2100" dirty="0"/>
              <a:t>e</a:t>
            </a:r>
            <a:r>
              <a:rPr lang="en-AT" sz="2100" dirty="0"/>
              <a:t> </a:t>
            </a:r>
            <a:r>
              <a:rPr lang="de-DE" sz="2100" dirty="0"/>
              <a:t>a</a:t>
            </a:r>
            <a:r>
              <a:rPr lang="en-AT" sz="2100" dirty="0"/>
              <a:t>f</a:t>
            </a:r>
            <a:r>
              <a:rPr lang="de-DE" sz="2100" dirty="0"/>
              <a:t>t</a:t>
            </a:r>
            <a:r>
              <a:rPr lang="en-AT" sz="2100" dirty="0"/>
              <a:t>e</a:t>
            </a:r>
            <a:r>
              <a:rPr lang="de-DE" sz="2100" dirty="0"/>
              <a:t>r</a:t>
            </a:r>
            <a:r>
              <a:rPr lang="en-AT" sz="2100" dirty="0"/>
              <a:t> </a:t>
            </a:r>
            <a:r>
              <a:rPr lang="de-DE" sz="2100" dirty="0"/>
              <a:t>t</a:t>
            </a:r>
            <a:r>
              <a:rPr lang="en-AT" sz="2100" dirty="0"/>
              <a:t>h</a:t>
            </a:r>
            <a:r>
              <a:rPr lang="de-DE" sz="2100" dirty="0"/>
              <a:t>e</a:t>
            </a:r>
            <a:r>
              <a:rPr lang="en-AT" sz="2100" dirty="0"/>
              <a:t> </a:t>
            </a:r>
            <a:r>
              <a:rPr lang="de-DE" sz="2100" dirty="0"/>
              <a:t>o</a:t>
            </a:r>
            <a:r>
              <a:rPr lang="en-AT" sz="2100" dirty="0"/>
              <a:t>t</a:t>
            </a:r>
            <a:r>
              <a:rPr lang="de-DE" sz="2100" dirty="0"/>
              <a:t>h</a:t>
            </a:r>
            <a:r>
              <a:rPr lang="en-AT" sz="2100" dirty="0"/>
              <a:t>e</a:t>
            </a:r>
            <a:r>
              <a:rPr lang="de-DE" sz="2100" dirty="0"/>
              <a:t>r</a:t>
            </a:r>
            <a:r>
              <a:rPr lang="en-AT" sz="2100" dirty="0"/>
              <a:t>, </a:t>
            </a:r>
            <a:r>
              <a:rPr lang="de-DE" sz="2100" dirty="0"/>
              <a:t>r</a:t>
            </a:r>
            <a:r>
              <a:rPr lang="en-AT" sz="2100" dirty="0"/>
              <a:t>o</a:t>
            </a:r>
            <a:r>
              <a:rPr lang="de-DE" sz="2100" dirty="0"/>
              <a:t>u</a:t>
            </a:r>
            <a:r>
              <a:rPr lang="en-AT" sz="2100" dirty="0"/>
              <a:t>t</a:t>
            </a:r>
            <a:r>
              <a:rPr lang="de-DE" sz="2100" dirty="0"/>
              <a:t>i</a:t>
            </a:r>
            <a:r>
              <a:rPr lang="en-AT" sz="2100" dirty="0"/>
              <a:t>n</a:t>
            </a:r>
            <a:r>
              <a:rPr lang="de-DE" sz="2100" dirty="0"/>
              <a:t>g</a:t>
            </a:r>
            <a:r>
              <a:rPr lang="en-AT" sz="2100" dirty="0"/>
              <a:t> </a:t>
            </a:r>
            <a:r>
              <a:rPr lang="en-AT" sz="2100" i="1" dirty="0">
                <a:solidFill>
                  <a:srgbClr val="C00000"/>
                </a:solidFill>
              </a:rPr>
              <a:t>back to so</a:t>
            </a:r>
            <a:r>
              <a:rPr lang="de-DE" sz="2100" i="1" dirty="0">
                <a:solidFill>
                  <a:srgbClr val="C00000"/>
                </a:solidFill>
              </a:rPr>
              <a:t>u</a:t>
            </a:r>
            <a:r>
              <a:rPr lang="en-AT" sz="2100" i="1" dirty="0">
                <a:solidFill>
                  <a:srgbClr val="C00000"/>
                </a:solidFill>
              </a:rPr>
              <a:t>r</a:t>
            </a:r>
            <a:r>
              <a:rPr lang="de-DE" sz="2100" i="1" dirty="0">
                <a:solidFill>
                  <a:srgbClr val="C00000"/>
                </a:solidFill>
              </a:rPr>
              <a:t>c</a:t>
            </a:r>
            <a:r>
              <a:rPr lang="en-AT" sz="2100" i="1" dirty="0">
                <a:solidFill>
                  <a:srgbClr val="C00000"/>
                </a:solidFill>
              </a:rPr>
              <a:t>e</a:t>
            </a:r>
            <a:r>
              <a:rPr lang="en-AT" sz="2100" dirty="0"/>
              <a:t> </a:t>
            </a:r>
            <a:r>
              <a:rPr lang="de-DE" sz="2100" dirty="0"/>
              <a:t>e</a:t>
            </a:r>
            <a:r>
              <a:rPr lang="en-AT" sz="2100" dirty="0"/>
              <a:t>a</a:t>
            </a:r>
            <a:r>
              <a:rPr lang="de-DE" sz="2100" dirty="0"/>
              <a:t>c</a:t>
            </a:r>
            <a:r>
              <a:rPr lang="en-AT" sz="2100" dirty="0"/>
              <a:t>h </a:t>
            </a:r>
            <a:r>
              <a:rPr lang="de-DE" sz="2100" dirty="0"/>
              <a:t>t</a:t>
            </a:r>
            <a:r>
              <a:rPr lang="en-AT" sz="2100" dirty="0"/>
              <a:t>i</a:t>
            </a:r>
            <a:r>
              <a:rPr lang="de-DE" sz="2100" dirty="0"/>
              <a:t>m</a:t>
            </a:r>
            <a:r>
              <a:rPr lang="en-AT" sz="2100" dirty="0"/>
              <a:t>e. </a:t>
            </a:r>
            <a:endParaRPr lang="de-DE" sz="21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F201CBE-1F9D-4775-B005-8201A0BCE2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838272"/>
            <a:ext cx="417778" cy="4177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44A2EBD-4EB0-4F43-BA27-8A77AFD43F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86" y="3084823"/>
            <a:ext cx="417778" cy="4177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23650D-7FB1-4402-B09E-2DA34AB7E6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53" y="3393786"/>
            <a:ext cx="417778" cy="41777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2C1A06-79C6-43F5-A200-C85AA57DCAF4}"/>
              </a:ext>
            </a:extLst>
          </p:cNvPr>
          <p:cNvSpPr/>
          <p:nvPr/>
        </p:nvSpPr>
        <p:spPr>
          <a:xfrm>
            <a:off x="2677886" y="2780664"/>
            <a:ext cx="2694214" cy="1100093"/>
          </a:xfrm>
          <a:custGeom>
            <a:avLst/>
            <a:gdLst>
              <a:gd name="connsiteX0" fmla="*/ 0 w 2694214"/>
              <a:gd name="connsiteY0" fmla="*/ 735422 h 1100093"/>
              <a:gd name="connsiteX1" fmla="*/ 1415143 w 2694214"/>
              <a:gd name="connsiteY1" fmla="*/ 38736 h 1100093"/>
              <a:gd name="connsiteX2" fmla="*/ 2095500 w 2694214"/>
              <a:gd name="connsiteY2" fmla="*/ 147593 h 1100093"/>
              <a:gd name="connsiteX3" fmla="*/ 212271 w 2694214"/>
              <a:gd name="connsiteY3" fmla="*/ 637450 h 1100093"/>
              <a:gd name="connsiteX4" fmla="*/ 1338943 w 2694214"/>
              <a:gd name="connsiteY4" fmla="*/ 479607 h 1100093"/>
              <a:gd name="connsiteX5" fmla="*/ 195943 w 2694214"/>
              <a:gd name="connsiteY5" fmla="*/ 876936 h 1100093"/>
              <a:gd name="connsiteX6" fmla="*/ 1796143 w 2694214"/>
              <a:gd name="connsiteY6" fmla="*/ 746307 h 1100093"/>
              <a:gd name="connsiteX7" fmla="*/ 435428 w 2694214"/>
              <a:gd name="connsiteY7" fmla="*/ 985793 h 1100093"/>
              <a:gd name="connsiteX8" fmla="*/ 2694214 w 2694214"/>
              <a:gd name="connsiteY8" fmla="*/ 1100093 h 110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214" h="1100093">
                <a:moveTo>
                  <a:pt x="0" y="735422"/>
                </a:moveTo>
                <a:cubicBezTo>
                  <a:pt x="532946" y="436064"/>
                  <a:pt x="1065893" y="136707"/>
                  <a:pt x="1415143" y="38736"/>
                </a:cubicBezTo>
                <a:cubicBezTo>
                  <a:pt x="1764393" y="-59235"/>
                  <a:pt x="2295979" y="47807"/>
                  <a:pt x="2095500" y="147593"/>
                </a:cubicBezTo>
                <a:cubicBezTo>
                  <a:pt x="1895021" y="247379"/>
                  <a:pt x="338364" y="582114"/>
                  <a:pt x="212271" y="637450"/>
                </a:cubicBezTo>
                <a:cubicBezTo>
                  <a:pt x="86178" y="692786"/>
                  <a:pt x="1341664" y="439693"/>
                  <a:pt x="1338943" y="479607"/>
                </a:cubicBezTo>
                <a:cubicBezTo>
                  <a:pt x="1336222" y="519521"/>
                  <a:pt x="119743" y="832486"/>
                  <a:pt x="195943" y="876936"/>
                </a:cubicBezTo>
                <a:cubicBezTo>
                  <a:pt x="272143" y="921386"/>
                  <a:pt x="1756229" y="728164"/>
                  <a:pt x="1796143" y="746307"/>
                </a:cubicBezTo>
                <a:cubicBezTo>
                  <a:pt x="1836057" y="764450"/>
                  <a:pt x="285750" y="926829"/>
                  <a:pt x="435428" y="985793"/>
                </a:cubicBezTo>
                <a:cubicBezTo>
                  <a:pt x="585106" y="1044757"/>
                  <a:pt x="1639660" y="1072425"/>
                  <a:pt x="2694214" y="1100093"/>
                </a:cubicBezTo>
              </a:path>
            </a:pathLst>
          </a:custGeom>
          <a:noFill/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DF5520E2-E2A5-473C-BD90-0D2CD94D6FC9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5CA6E3E9-4F10-4F8A-860D-4AA735A6504E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24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165371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0" y="38729"/>
            <a:ext cx="9143999" cy="857250"/>
          </a:xfrm>
        </p:spPr>
        <p:txBody>
          <a:bodyPr>
            <a:normAutofit/>
          </a:bodyPr>
          <a:lstStyle/>
          <a:p>
            <a:r>
              <a:rPr lang="en-US" sz="2800" dirty="0"/>
              <a:t>Can we achieve k – 1 resiliency</a:t>
            </a:r>
            <a:r>
              <a:rPr lang="en-AT" sz="2800" dirty="0"/>
              <a:t> </a:t>
            </a:r>
            <a:r>
              <a:rPr lang="de-DE" sz="2800" dirty="0"/>
              <a:t>i</a:t>
            </a:r>
            <a:r>
              <a:rPr lang="en-AT" sz="2800" dirty="0"/>
              <a:t>n </a:t>
            </a:r>
            <a:r>
              <a:rPr lang="de-DE" sz="2800" dirty="0"/>
              <a:t>k</a:t>
            </a:r>
            <a:r>
              <a:rPr lang="en-AT" sz="2800" dirty="0"/>
              <a:t>-</a:t>
            </a:r>
            <a:r>
              <a:rPr lang="de-DE" sz="2800" dirty="0"/>
              <a:t>c</a:t>
            </a:r>
            <a:r>
              <a:rPr lang="en-AT" sz="2800" dirty="0"/>
              <a:t>o</a:t>
            </a:r>
            <a:r>
              <a:rPr lang="de-DE" sz="2800" dirty="0"/>
              <a:t>n</a:t>
            </a:r>
            <a:r>
              <a:rPr lang="en-AT" sz="2800" dirty="0"/>
              <a:t>n</a:t>
            </a:r>
            <a:r>
              <a:rPr lang="de-DE" sz="2800" dirty="0"/>
              <a:t>e</a:t>
            </a:r>
            <a:r>
              <a:rPr lang="en-AT" sz="2800" dirty="0"/>
              <a:t>c</a:t>
            </a:r>
            <a:r>
              <a:rPr lang="de-DE" sz="2800" dirty="0"/>
              <a:t>t</a:t>
            </a:r>
            <a:r>
              <a:rPr lang="en-AT" sz="2800" dirty="0"/>
              <a:t>e</a:t>
            </a:r>
            <a:r>
              <a:rPr lang="de-DE" sz="2800" dirty="0"/>
              <a:t>d</a:t>
            </a:r>
            <a:r>
              <a:rPr lang="en-AT" sz="2800" dirty="0"/>
              <a:t> </a:t>
            </a:r>
            <a:r>
              <a:rPr lang="de-DE" sz="2800" dirty="0"/>
              <a:t>g</a:t>
            </a:r>
            <a:r>
              <a:rPr lang="en-AT" sz="2800" dirty="0"/>
              <a:t>r</a:t>
            </a:r>
            <a:r>
              <a:rPr lang="de-DE" sz="2800" dirty="0"/>
              <a:t>a</a:t>
            </a:r>
            <a:r>
              <a:rPr lang="en-AT" sz="2800" dirty="0"/>
              <a:t>p</a:t>
            </a:r>
            <a:r>
              <a:rPr lang="de-DE" sz="2800" dirty="0"/>
              <a:t>h</a:t>
            </a:r>
            <a:r>
              <a:rPr lang="en-US" sz="2800" dirty="0"/>
              <a:t> </a:t>
            </a:r>
            <a:r>
              <a:rPr lang="en-AT" sz="2800" dirty="0"/>
              <a:t>her</a:t>
            </a:r>
            <a:r>
              <a:rPr lang="de-DE" sz="2800" dirty="0"/>
              <a:t>e</a:t>
            </a:r>
            <a:r>
              <a:rPr lang="en-AT" sz="2800" dirty="0"/>
              <a:t>?</a:t>
            </a:r>
            <a:endParaRPr lang="de-DE" sz="2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B36F74-7EAC-4663-93DE-1444B1A80247}"/>
              </a:ext>
            </a:extLst>
          </p:cNvPr>
          <p:cNvSpPr/>
          <p:nvPr/>
        </p:nvSpPr>
        <p:spPr>
          <a:xfrm>
            <a:off x="220849" y="1897973"/>
            <a:ext cx="7616078" cy="6737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769748-417D-4559-A73B-FB9A3E5C3773}"/>
              </a:ext>
            </a:extLst>
          </p:cNvPr>
          <p:cNvSpPr/>
          <p:nvPr/>
        </p:nvSpPr>
        <p:spPr>
          <a:xfrm>
            <a:off x="6704775" y="1549411"/>
            <a:ext cx="2342573" cy="174430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33359378-4D0A-4C3E-90C4-BFC7B3F4F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386233"/>
              </p:ext>
            </p:extLst>
          </p:nvPr>
        </p:nvGraphicFramePr>
        <p:xfrm>
          <a:off x="96652" y="983801"/>
          <a:ext cx="8904270" cy="1495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045">
                  <a:extLst>
                    <a:ext uri="{9D8B030D-6E8A-4147-A177-3AD203B41FA5}">
                      <a16:colId xmlns:a16="http://schemas.microsoft.com/office/drawing/2014/main" val="1504310880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1976033714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635425767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740291113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2391568959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725394793"/>
                    </a:ext>
                  </a:extLst>
                </a:gridCol>
              </a:tblGrid>
              <a:tr h="764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Per-destination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Per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Incoming 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Probabilistic forwarding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Packet header rewriting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Resiliency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634987"/>
                  </a:ext>
                </a:extLst>
              </a:tr>
              <a:tr h="489306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X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400" dirty="0"/>
                        <a:t>X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400" dirty="0"/>
                        <a:t>?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29877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CEE4964-6623-418A-BD7C-F184F1CB6158}"/>
              </a:ext>
            </a:extLst>
          </p:cNvPr>
          <p:cNvSpPr txBox="1"/>
          <p:nvPr/>
        </p:nvSpPr>
        <p:spPr>
          <a:xfrm>
            <a:off x="2483768" y="3054528"/>
            <a:ext cx="4621276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o? 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de-DE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 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called “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e”.</a:t>
            </a: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CCBCEA71-3C48-448B-B4F1-5B4A1F785B8E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25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161574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Freeform: Shape 359">
            <a:extLst>
              <a:ext uri="{FF2B5EF4-FFF2-40B4-BE49-F238E27FC236}">
                <a16:creationId xmlns:a16="http://schemas.microsoft.com/office/drawing/2014/main" id="{42B574E2-B159-4803-9CAD-F688C3A5166C}"/>
              </a:ext>
            </a:extLst>
          </p:cNvPr>
          <p:cNvSpPr/>
          <p:nvPr/>
        </p:nvSpPr>
        <p:spPr>
          <a:xfrm>
            <a:off x="2231341" y="987573"/>
            <a:ext cx="288031" cy="3955871"/>
          </a:xfrm>
          <a:custGeom>
            <a:avLst/>
            <a:gdLst>
              <a:gd name="connsiteX0" fmla="*/ 180418 w 180418"/>
              <a:gd name="connsiteY0" fmla="*/ 456606 h 4358790"/>
              <a:gd name="connsiteX1" fmla="*/ 31128 w 180418"/>
              <a:gd name="connsiteY1" fmla="*/ 329709 h 4358790"/>
              <a:gd name="connsiteX2" fmla="*/ 12467 w 180418"/>
              <a:gd name="connsiteY2" fmla="*/ 4162725 h 4358790"/>
              <a:gd name="connsiteX3" fmla="*/ 180418 w 180418"/>
              <a:gd name="connsiteY3" fmla="*/ 3838019 h 4358790"/>
              <a:gd name="connsiteX4" fmla="*/ 180418 w 180418"/>
              <a:gd name="connsiteY4" fmla="*/ 3838019 h 43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18" h="4358790">
                <a:moveTo>
                  <a:pt x="180418" y="456606"/>
                </a:moveTo>
                <a:cubicBezTo>
                  <a:pt x="119769" y="84314"/>
                  <a:pt x="59120" y="-287977"/>
                  <a:pt x="31128" y="329709"/>
                </a:cubicBezTo>
                <a:cubicBezTo>
                  <a:pt x="3136" y="947395"/>
                  <a:pt x="-12415" y="3578007"/>
                  <a:pt x="12467" y="4162725"/>
                </a:cubicBezTo>
                <a:cubicBezTo>
                  <a:pt x="37349" y="4747443"/>
                  <a:pt x="180418" y="3838019"/>
                  <a:pt x="180418" y="3838019"/>
                </a:cubicBezTo>
                <a:lnTo>
                  <a:pt x="180418" y="3838019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id="{0752DD4A-7D09-47DB-8523-3DDF37B6797C}"/>
              </a:ext>
            </a:extLst>
          </p:cNvPr>
          <p:cNvSpPr/>
          <p:nvPr/>
        </p:nvSpPr>
        <p:spPr>
          <a:xfrm>
            <a:off x="3059832" y="958465"/>
            <a:ext cx="288031" cy="3955871"/>
          </a:xfrm>
          <a:custGeom>
            <a:avLst/>
            <a:gdLst>
              <a:gd name="connsiteX0" fmla="*/ 180418 w 180418"/>
              <a:gd name="connsiteY0" fmla="*/ 456606 h 4358790"/>
              <a:gd name="connsiteX1" fmla="*/ 31128 w 180418"/>
              <a:gd name="connsiteY1" fmla="*/ 329709 h 4358790"/>
              <a:gd name="connsiteX2" fmla="*/ 12467 w 180418"/>
              <a:gd name="connsiteY2" fmla="*/ 4162725 h 4358790"/>
              <a:gd name="connsiteX3" fmla="*/ 180418 w 180418"/>
              <a:gd name="connsiteY3" fmla="*/ 3838019 h 4358790"/>
              <a:gd name="connsiteX4" fmla="*/ 180418 w 180418"/>
              <a:gd name="connsiteY4" fmla="*/ 3838019 h 43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18" h="4358790">
                <a:moveTo>
                  <a:pt x="180418" y="456606"/>
                </a:moveTo>
                <a:cubicBezTo>
                  <a:pt x="119769" y="84314"/>
                  <a:pt x="59120" y="-287977"/>
                  <a:pt x="31128" y="329709"/>
                </a:cubicBezTo>
                <a:cubicBezTo>
                  <a:pt x="3136" y="947395"/>
                  <a:pt x="-12415" y="3578007"/>
                  <a:pt x="12467" y="4162725"/>
                </a:cubicBezTo>
                <a:cubicBezTo>
                  <a:pt x="37349" y="4747443"/>
                  <a:pt x="180418" y="3838019"/>
                  <a:pt x="180418" y="3838019"/>
                </a:cubicBezTo>
                <a:lnTo>
                  <a:pt x="180418" y="3838019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1057F32D-2667-4F68-B281-85D4C038D48D}"/>
              </a:ext>
            </a:extLst>
          </p:cNvPr>
          <p:cNvSpPr/>
          <p:nvPr/>
        </p:nvSpPr>
        <p:spPr>
          <a:xfrm>
            <a:off x="3874853" y="970144"/>
            <a:ext cx="288031" cy="3955871"/>
          </a:xfrm>
          <a:custGeom>
            <a:avLst/>
            <a:gdLst>
              <a:gd name="connsiteX0" fmla="*/ 180418 w 180418"/>
              <a:gd name="connsiteY0" fmla="*/ 456606 h 4358790"/>
              <a:gd name="connsiteX1" fmla="*/ 31128 w 180418"/>
              <a:gd name="connsiteY1" fmla="*/ 329709 h 4358790"/>
              <a:gd name="connsiteX2" fmla="*/ 12467 w 180418"/>
              <a:gd name="connsiteY2" fmla="*/ 4162725 h 4358790"/>
              <a:gd name="connsiteX3" fmla="*/ 180418 w 180418"/>
              <a:gd name="connsiteY3" fmla="*/ 3838019 h 4358790"/>
              <a:gd name="connsiteX4" fmla="*/ 180418 w 180418"/>
              <a:gd name="connsiteY4" fmla="*/ 3838019 h 43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18" h="4358790">
                <a:moveTo>
                  <a:pt x="180418" y="456606"/>
                </a:moveTo>
                <a:cubicBezTo>
                  <a:pt x="119769" y="84314"/>
                  <a:pt x="59120" y="-287977"/>
                  <a:pt x="31128" y="329709"/>
                </a:cubicBezTo>
                <a:cubicBezTo>
                  <a:pt x="3136" y="947395"/>
                  <a:pt x="-12415" y="3578007"/>
                  <a:pt x="12467" y="4162725"/>
                </a:cubicBezTo>
                <a:cubicBezTo>
                  <a:pt x="37349" y="4747443"/>
                  <a:pt x="180418" y="3838019"/>
                  <a:pt x="180418" y="3838019"/>
                </a:cubicBezTo>
                <a:lnTo>
                  <a:pt x="180418" y="3838019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371C2A38-1882-472F-ACF3-C849B3112098}"/>
              </a:ext>
            </a:extLst>
          </p:cNvPr>
          <p:cNvSpPr/>
          <p:nvPr/>
        </p:nvSpPr>
        <p:spPr>
          <a:xfrm>
            <a:off x="4703344" y="941036"/>
            <a:ext cx="288031" cy="3955871"/>
          </a:xfrm>
          <a:custGeom>
            <a:avLst/>
            <a:gdLst>
              <a:gd name="connsiteX0" fmla="*/ 180418 w 180418"/>
              <a:gd name="connsiteY0" fmla="*/ 456606 h 4358790"/>
              <a:gd name="connsiteX1" fmla="*/ 31128 w 180418"/>
              <a:gd name="connsiteY1" fmla="*/ 329709 h 4358790"/>
              <a:gd name="connsiteX2" fmla="*/ 12467 w 180418"/>
              <a:gd name="connsiteY2" fmla="*/ 4162725 h 4358790"/>
              <a:gd name="connsiteX3" fmla="*/ 180418 w 180418"/>
              <a:gd name="connsiteY3" fmla="*/ 3838019 h 4358790"/>
              <a:gd name="connsiteX4" fmla="*/ 180418 w 180418"/>
              <a:gd name="connsiteY4" fmla="*/ 3838019 h 43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18" h="4358790">
                <a:moveTo>
                  <a:pt x="180418" y="456606"/>
                </a:moveTo>
                <a:cubicBezTo>
                  <a:pt x="119769" y="84314"/>
                  <a:pt x="59120" y="-287977"/>
                  <a:pt x="31128" y="329709"/>
                </a:cubicBezTo>
                <a:cubicBezTo>
                  <a:pt x="3136" y="947395"/>
                  <a:pt x="-12415" y="3578007"/>
                  <a:pt x="12467" y="4162725"/>
                </a:cubicBezTo>
                <a:cubicBezTo>
                  <a:pt x="37349" y="4747443"/>
                  <a:pt x="180418" y="3838019"/>
                  <a:pt x="180418" y="3838019"/>
                </a:cubicBezTo>
                <a:lnTo>
                  <a:pt x="180418" y="3838019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4" name="Freeform: Shape 363">
            <a:extLst>
              <a:ext uri="{FF2B5EF4-FFF2-40B4-BE49-F238E27FC236}">
                <a16:creationId xmlns:a16="http://schemas.microsoft.com/office/drawing/2014/main" id="{FF990C4B-3500-4779-B405-EACA69DB062F}"/>
              </a:ext>
            </a:extLst>
          </p:cNvPr>
          <p:cNvSpPr/>
          <p:nvPr/>
        </p:nvSpPr>
        <p:spPr>
          <a:xfrm>
            <a:off x="5628965" y="951202"/>
            <a:ext cx="288031" cy="3955871"/>
          </a:xfrm>
          <a:custGeom>
            <a:avLst/>
            <a:gdLst>
              <a:gd name="connsiteX0" fmla="*/ 180418 w 180418"/>
              <a:gd name="connsiteY0" fmla="*/ 456606 h 4358790"/>
              <a:gd name="connsiteX1" fmla="*/ 31128 w 180418"/>
              <a:gd name="connsiteY1" fmla="*/ 329709 h 4358790"/>
              <a:gd name="connsiteX2" fmla="*/ 12467 w 180418"/>
              <a:gd name="connsiteY2" fmla="*/ 4162725 h 4358790"/>
              <a:gd name="connsiteX3" fmla="*/ 180418 w 180418"/>
              <a:gd name="connsiteY3" fmla="*/ 3838019 h 4358790"/>
              <a:gd name="connsiteX4" fmla="*/ 180418 w 180418"/>
              <a:gd name="connsiteY4" fmla="*/ 3838019 h 43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18" h="4358790">
                <a:moveTo>
                  <a:pt x="180418" y="456606"/>
                </a:moveTo>
                <a:cubicBezTo>
                  <a:pt x="119769" y="84314"/>
                  <a:pt x="59120" y="-287977"/>
                  <a:pt x="31128" y="329709"/>
                </a:cubicBezTo>
                <a:cubicBezTo>
                  <a:pt x="3136" y="947395"/>
                  <a:pt x="-12415" y="3578007"/>
                  <a:pt x="12467" y="4162725"/>
                </a:cubicBezTo>
                <a:cubicBezTo>
                  <a:pt x="37349" y="4747443"/>
                  <a:pt x="180418" y="3838019"/>
                  <a:pt x="180418" y="3838019"/>
                </a:cubicBezTo>
                <a:lnTo>
                  <a:pt x="180418" y="3838019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5" name="Freeform: Shape 364">
            <a:extLst>
              <a:ext uri="{FF2B5EF4-FFF2-40B4-BE49-F238E27FC236}">
                <a16:creationId xmlns:a16="http://schemas.microsoft.com/office/drawing/2014/main" id="{FC3DBAA3-EAC7-42C5-B0C6-658AB85F5A38}"/>
              </a:ext>
            </a:extLst>
          </p:cNvPr>
          <p:cNvSpPr/>
          <p:nvPr/>
        </p:nvSpPr>
        <p:spPr>
          <a:xfrm>
            <a:off x="6457456" y="922094"/>
            <a:ext cx="288031" cy="3955871"/>
          </a:xfrm>
          <a:custGeom>
            <a:avLst/>
            <a:gdLst>
              <a:gd name="connsiteX0" fmla="*/ 180418 w 180418"/>
              <a:gd name="connsiteY0" fmla="*/ 456606 h 4358790"/>
              <a:gd name="connsiteX1" fmla="*/ 31128 w 180418"/>
              <a:gd name="connsiteY1" fmla="*/ 329709 h 4358790"/>
              <a:gd name="connsiteX2" fmla="*/ 12467 w 180418"/>
              <a:gd name="connsiteY2" fmla="*/ 4162725 h 4358790"/>
              <a:gd name="connsiteX3" fmla="*/ 180418 w 180418"/>
              <a:gd name="connsiteY3" fmla="*/ 3838019 h 4358790"/>
              <a:gd name="connsiteX4" fmla="*/ 180418 w 180418"/>
              <a:gd name="connsiteY4" fmla="*/ 3838019 h 43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18" h="4358790">
                <a:moveTo>
                  <a:pt x="180418" y="456606"/>
                </a:moveTo>
                <a:cubicBezTo>
                  <a:pt x="119769" y="84314"/>
                  <a:pt x="59120" y="-287977"/>
                  <a:pt x="31128" y="329709"/>
                </a:cubicBezTo>
                <a:cubicBezTo>
                  <a:pt x="3136" y="947395"/>
                  <a:pt x="-12415" y="3578007"/>
                  <a:pt x="12467" y="4162725"/>
                </a:cubicBezTo>
                <a:cubicBezTo>
                  <a:pt x="37349" y="4747443"/>
                  <a:pt x="180418" y="3838019"/>
                  <a:pt x="180418" y="3838019"/>
                </a:cubicBezTo>
                <a:lnTo>
                  <a:pt x="180418" y="3838019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04BAF8A0-A857-458B-9444-38521B9F52AF}"/>
              </a:ext>
            </a:extLst>
          </p:cNvPr>
          <p:cNvSpPr/>
          <p:nvPr/>
        </p:nvSpPr>
        <p:spPr>
          <a:xfrm>
            <a:off x="1763688" y="1020600"/>
            <a:ext cx="5844269" cy="294879"/>
          </a:xfrm>
          <a:custGeom>
            <a:avLst/>
            <a:gdLst>
              <a:gd name="connsiteX0" fmla="*/ 551721 w 5844269"/>
              <a:gd name="connsiteY0" fmla="*/ 369319 h 397480"/>
              <a:gd name="connsiteX1" fmla="*/ 465879 w 5844269"/>
              <a:gd name="connsiteY1" fmla="*/ 55810 h 397480"/>
              <a:gd name="connsiteX2" fmla="*/ 5590251 w 5844269"/>
              <a:gd name="connsiteY2" fmla="*/ 29684 h 397480"/>
              <a:gd name="connsiteX3" fmla="*/ 5060272 w 5844269"/>
              <a:gd name="connsiteY3" fmla="*/ 369319 h 397480"/>
              <a:gd name="connsiteX4" fmla="*/ 5019218 w 5844269"/>
              <a:gd name="connsiteY4" fmla="*/ 354390 h 3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4269" h="397480">
                <a:moveTo>
                  <a:pt x="551721" y="369319"/>
                </a:moveTo>
                <a:cubicBezTo>
                  <a:pt x="88922" y="240867"/>
                  <a:pt x="-373876" y="112416"/>
                  <a:pt x="465879" y="55810"/>
                </a:cubicBezTo>
                <a:cubicBezTo>
                  <a:pt x="1305634" y="-796"/>
                  <a:pt x="4824519" y="-22567"/>
                  <a:pt x="5590251" y="29684"/>
                </a:cubicBezTo>
                <a:cubicBezTo>
                  <a:pt x="6355983" y="81935"/>
                  <a:pt x="5155444" y="315201"/>
                  <a:pt x="5060272" y="369319"/>
                </a:cubicBezTo>
                <a:cubicBezTo>
                  <a:pt x="4965100" y="423437"/>
                  <a:pt x="4992159" y="388913"/>
                  <a:pt x="5019218" y="354390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69686877-7E43-4D99-982D-74F1C6E4F3AE}"/>
              </a:ext>
            </a:extLst>
          </p:cNvPr>
          <p:cNvSpPr/>
          <p:nvPr/>
        </p:nvSpPr>
        <p:spPr>
          <a:xfrm>
            <a:off x="1763687" y="1665063"/>
            <a:ext cx="5844269" cy="294879"/>
          </a:xfrm>
          <a:custGeom>
            <a:avLst/>
            <a:gdLst>
              <a:gd name="connsiteX0" fmla="*/ 551721 w 5844269"/>
              <a:gd name="connsiteY0" fmla="*/ 369319 h 397480"/>
              <a:gd name="connsiteX1" fmla="*/ 465879 w 5844269"/>
              <a:gd name="connsiteY1" fmla="*/ 55810 h 397480"/>
              <a:gd name="connsiteX2" fmla="*/ 5590251 w 5844269"/>
              <a:gd name="connsiteY2" fmla="*/ 29684 h 397480"/>
              <a:gd name="connsiteX3" fmla="*/ 5060272 w 5844269"/>
              <a:gd name="connsiteY3" fmla="*/ 369319 h 397480"/>
              <a:gd name="connsiteX4" fmla="*/ 5019218 w 5844269"/>
              <a:gd name="connsiteY4" fmla="*/ 354390 h 3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4269" h="397480">
                <a:moveTo>
                  <a:pt x="551721" y="369319"/>
                </a:moveTo>
                <a:cubicBezTo>
                  <a:pt x="88922" y="240867"/>
                  <a:pt x="-373876" y="112416"/>
                  <a:pt x="465879" y="55810"/>
                </a:cubicBezTo>
                <a:cubicBezTo>
                  <a:pt x="1305634" y="-796"/>
                  <a:pt x="4824519" y="-22567"/>
                  <a:pt x="5590251" y="29684"/>
                </a:cubicBezTo>
                <a:cubicBezTo>
                  <a:pt x="6355983" y="81935"/>
                  <a:pt x="5155444" y="315201"/>
                  <a:pt x="5060272" y="369319"/>
                </a:cubicBezTo>
                <a:cubicBezTo>
                  <a:pt x="4965100" y="423437"/>
                  <a:pt x="4992159" y="388913"/>
                  <a:pt x="5019218" y="354390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8AF58172-5470-4633-B241-E830EEA5F380}"/>
              </a:ext>
            </a:extLst>
          </p:cNvPr>
          <p:cNvSpPr/>
          <p:nvPr/>
        </p:nvSpPr>
        <p:spPr>
          <a:xfrm>
            <a:off x="1742958" y="2291938"/>
            <a:ext cx="5844269" cy="294879"/>
          </a:xfrm>
          <a:custGeom>
            <a:avLst/>
            <a:gdLst>
              <a:gd name="connsiteX0" fmla="*/ 551721 w 5844269"/>
              <a:gd name="connsiteY0" fmla="*/ 369319 h 397480"/>
              <a:gd name="connsiteX1" fmla="*/ 465879 w 5844269"/>
              <a:gd name="connsiteY1" fmla="*/ 55810 h 397480"/>
              <a:gd name="connsiteX2" fmla="*/ 5590251 w 5844269"/>
              <a:gd name="connsiteY2" fmla="*/ 29684 h 397480"/>
              <a:gd name="connsiteX3" fmla="*/ 5060272 w 5844269"/>
              <a:gd name="connsiteY3" fmla="*/ 369319 h 397480"/>
              <a:gd name="connsiteX4" fmla="*/ 5019218 w 5844269"/>
              <a:gd name="connsiteY4" fmla="*/ 354390 h 3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4269" h="397480">
                <a:moveTo>
                  <a:pt x="551721" y="369319"/>
                </a:moveTo>
                <a:cubicBezTo>
                  <a:pt x="88922" y="240867"/>
                  <a:pt x="-373876" y="112416"/>
                  <a:pt x="465879" y="55810"/>
                </a:cubicBezTo>
                <a:cubicBezTo>
                  <a:pt x="1305634" y="-796"/>
                  <a:pt x="4824519" y="-22567"/>
                  <a:pt x="5590251" y="29684"/>
                </a:cubicBezTo>
                <a:cubicBezTo>
                  <a:pt x="6355983" y="81935"/>
                  <a:pt x="5155444" y="315201"/>
                  <a:pt x="5060272" y="369319"/>
                </a:cubicBezTo>
                <a:cubicBezTo>
                  <a:pt x="4965100" y="423437"/>
                  <a:pt x="4992159" y="388913"/>
                  <a:pt x="5019218" y="354390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33750D8B-35A4-41CD-B655-D40A46FD18B5}"/>
              </a:ext>
            </a:extLst>
          </p:cNvPr>
          <p:cNvSpPr/>
          <p:nvPr/>
        </p:nvSpPr>
        <p:spPr>
          <a:xfrm>
            <a:off x="1742957" y="2936401"/>
            <a:ext cx="5844269" cy="294879"/>
          </a:xfrm>
          <a:custGeom>
            <a:avLst/>
            <a:gdLst>
              <a:gd name="connsiteX0" fmla="*/ 551721 w 5844269"/>
              <a:gd name="connsiteY0" fmla="*/ 369319 h 397480"/>
              <a:gd name="connsiteX1" fmla="*/ 465879 w 5844269"/>
              <a:gd name="connsiteY1" fmla="*/ 55810 h 397480"/>
              <a:gd name="connsiteX2" fmla="*/ 5590251 w 5844269"/>
              <a:gd name="connsiteY2" fmla="*/ 29684 h 397480"/>
              <a:gd name="connsiteX3" fmla="*/ 5060272 w 5844269"/>
              <a:gd name="connsiteY3" fmla="*/ 369319 h 397480"/>
              <a:gd name="connsiteX4" fmla="*/ 5019218 w 5844269"/>
              <a:gd name="connsiteY4" fmla="*/ 354390 h 3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4269" h="397480">
                <a:moveTo>
                  <a:pt x="551721" y="369319"/>
                </a:moveTo>
                <a:cubicBezTo>
                  <a:pt x="88922" y="240867"/>
                  <a:pt x="-373876" y="112416"/>
                  <a:pt x="465879" y="55810"/>
                </a:cubicBezTo>
                <a:cubicBezTo>
                  <a:pt x="1305634" y="-796"/>
                  <a:pt x="4824519" y="-22567"/>
                  <a:pt x="5590251" y="29684"/>
                </a:cubicBezTo>
                <a:cubicBezTo>
                  <a:pt x="6355983" y="81935"/>
                  <a:pt x="5155444" y="315201"/>
                  <a:pt x="5060272" y="369319"/>
                </a:cubicBezTo>
                <a:cubicBezTo>
                  <a:pt x="4965100" y="423437"/>
                  <a:pt x="4992159" y="388913"/>
                  <a:pt x="5019218" y="354390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FBEBA8CC-C0E8-437A-A841-4D498BFD77B3}"/>
              </a:ext>
            </a:extLst>
          </p:cNvPr>
          <p:cNvSpPr/>
          <p:nvPr/>
        </p:nvSpPr>
        <p:spPr>
          <a:xfrm>
            <a:off x="1770725" y="3658288"/>
            <a:ext cx="5844269" cy="294879"/>
          </a:xfrm>
          <a:custGeom>
            <a:avLst/>
            <a:gdLst>
              <a:gd name="connsiteX0" fmla="*/ 551721 w 5844269"/>
              <a:gd name="connsiteY0" fmla="*/ 369319 h 397480"/>
              <a:gd name="connsiteX1" fmla="*/ 465879 w 5844269"/>
              <a:gd name="connsiteY1" fmla="*/ 55810 h 397480"/>
              <a:gd name="connsiteX2" fmla="*/ 5590251 w 5844269"/>
              <a:gd name="connsiteY2" fmla="*/ 29684 h 397480"/>
              <a:gd name="connsiteX3" fmla="*/ 5060272 w 5844269"/>
              <a:gd name="connsiteY3" fmla="*/ 369319 h 397480"/>
              <a:gd name="connsiteX4" fmla="*/ 5019218 w 5844269"/>
              <a:gd name="connsiteY4" fmla="*/ 354390 h 3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4269" h="397480">
                <a:moveTo>
                  <a:pt x="551721" y="369319"/>
                </a:moveTo>
                <a:cubicBezTo>
                  <a:pt x="88922" y="240867"/>
                  <a:pt x="-373876" y="112416"/>
                  <a:pt x="465879" y="55810"/>
                </a:cubicBezTo>
                <a:cubicBezTo>
                  <a:pt x="1305634" y="-796"/>
                  <a:pt x="4824519" y="-22567"/>
                  <a:pt x="5590251" y="29684"/>
                </a:cubicBezTo>
                <a:cubicBezTo>
                  <a:pt x="6355983" y="81935"/>
                  <a:pt x="5155444" y="315201"/>
                  <a:pt x="5060272" y="369319"/>
                </a:cubicBezTo>
                <a:cubicBezTo>
                  <a:pt x="4965100" y="423437"/>
                  <a:pt x="4992159" y="388913"/>
                  <a:pt x="5019218" y="354390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8" name="Freeform: Shape 357">
            <a:extLst>
              <a:ext uri="{FF2B5EF4-FFF2-40B4-BE49-F238E27FC236}">
                <a16:creationId xmlns:a16="http://schemas.microsoft.com/office/drawing/2014/main" id="{F2B768B0-3EE4-470E-8733-B4D954D10804}"/>
              </a:ext>
            </a:extLst>
          </p:cNvPr>
          <p:cNvSpPr/>
          <p:nvPr/>
        </p:nvSpPr>
        <p:spPr>
          <a:xfrm>
            <a:off x="1770724" y="4302751"/>
            <a:ext cx="5844269" cy="294879"/>
          </a:xfrm>
          <a:custGeom>
            <a:avLst/>
            <a:gdLst>
              <a:gd name="connsiteX0" fmla="*/ 551721 w 5844269"/>
              <a:gd name="connsiteY0" fmla="*/ 369319 h 397480"/>
              <a:gd name="connsiteX1" fmla="*/ 465879 w 5844269"/>
              <a:gd name="connsiteY1" fmla="*/ 55810 h 397480"/>
              <a:gd name="connsiteX2" fmla="*/ 5590251 w 5844269"/>
              <a:gd name="connsiteY2" fmla="*/ 29684 h 397480"/>
              <a:gd name="connsiteX3" fmla="*/ 5060272 w 5844269"/>
              <a:gd name="connsiteY3" fmla="*/ 369319 h 397480"/>
              <a:gd name="connsiteX4" fmla="*/ 5019218 w 5844269"/>
              <a:gd name="connsiteY4" fmla="*/ 354390 h 3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4269" h="397480">
                <a:moveTo>
                  <a:pt x="551721" y="369319"/>
                </a:moveTo>
                <a:cubicBezTo>
                  <a:pt x="88922" y="240867"/>
                  <a:pt x="-373876" y="112416"/>
                  <a:pt x="465879" y="55810"/>
                </a:cubicBezTo>
                <a:cubicBezTo>
                  <a:pt x="1305634" y="-796"/>
                  <a:pt x="4824519" y="-22567"/>
                  <a:pt x="5590251" y="29684"/>
                </a:cubicBezTo>
                <a:cubicBezTo>
                  <a:pt x="6355983" y="81935"/>
                  <a:pt x="5155444" y="315201"/>
                  <a:pt x="5060272" y="369319"/>
                </a:cubicBezTo>
                <a:cubicBezTo>
                  <a:pt x="4965100" y="423437"/>
                  <a:pt x="4992159" y="388913"/>
                  <a:pt x="5019218" y="354390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03964" y="51470"/>
            <a:ext cx="8229600" cy="857250"/>
          </a:xfrm>
        </p:spPr>
        <p:txBody>
          <a:bodyPr>
            <a:normAutofit/>
          </a:bodyPr>
          <a:lstStyle/>
          <a:p>
            <a:r>
              <a:rPr lang="de-DE" sz="3600" dirty="0"/>
              <a:t>I</a:t>
            </a:r>
            <a:r>
              <a:rPr lang="en-AT" sz="3600" dirty="0"/>
              <a:t>d</a:t>
            </a:r>
            <a:r>
              <a:rPr lang="de-DE" sz="3600" dirty="0"/>
              <a:t>e</a:t>
            </a:r>
            <a:r>
              <a:rPr lang="en-AT" sz="3600" dirty="0"/>
              <a:t>a</a:t>
            </a:r>
            <a:r>
              <a:rPr lang="de-DE" sz="3600" dirty="0"/>
              <a:t>l</a:t>
            </a:r>
            <a:r>
              <a:rPr lang="en-AT" sz="3600" dirty="0"/>
              <a:t> </a:t>
            </a:r>
            <a:r>
              <a:rPr lang="de-DE" sz="3600" dirty="0"/>
              <a:t>R</a:t>
            </a:r>
            <a:r>
              <a:rPr lang="en-AT" sz="3600" dirty="0"/>
              <a:t>e</a:t>
            </a:r>
            <a:r>
              <a:rPr lang="de-DE" sz="3600" dirty="0"/>
              <a:t>s</a:t>
            </a:r>
            <a:r>
              <a:rPr lang="en-AT" sz="3600" dirty="0"/>
              <a:t>i</a:t>
            </a:r>
            <a:r>
              <a:rPr lang="de-DE" sz="3600" dirty="0"/>
              <a:t>l</a:t>
            </a:r>
            <a:r>
              <a:rPr lang="en-AT" sz="3600" dirty="0"/>
              <a:t>i</a:t>
            </a:r>
            <a:r>
              <a:rPr lang="de-DE" sz="3600" dirty="0"/>
              <a:t>e</a:t>
            </a:r>
            <a:r>
              <a:rPr lang="en-AT" sz="3600" dirty="0"/>
              <a:t>n</a:t>
            </a:r>
            <a:r>
              <a:rPr lang="de-DE" sz="3600" dirty="0"/>
              <a:t>c</a:t>
            </a:r>
            <a:r>
              <a:rPr lang="en-AT" sz="3600" dirty="0"/>
              <a:t>e: </a:t>
            </a:r>
            <a:r>
              <a:rPr lang="de-DE" sz="3600" dirty="0"/>
              <a:t>E</a:t>
            </a:r>
            <a:r>
              <a:rPr lang="en-AT" sz="3600" dirty="0"/>
              <a:t>x</a:t>
            </a:r>
            <a:r>
              <a:rPr lang="de-DE" sz="3600" dirty="0"/>
              <a:t>a</a:t>
            </a:r>
            <a:r>
              <a:rPr lang="en-AT" sz="3600" dirty="0"/>
              <a:t>m</a:t>
            </a:r>
            <a:r>
              <a:rPr lang="de-DE" sz="3600" dirty="0"/>
              <a:t>p</a:t>
            </a:r>
            <a:r>
              <a:rPr lang="en-AT" sz="3600" dirty="0"/>
              <a:t>l</a:t>
            </a:r>
            <a:r>
              <a:rPr lang="de-DE" sz="3600" dirty="0"/>
              <a:t>e</a:t>
            </a:r>
            <a:r>
              <a:rPr lang="en-AT" sz="3600" dirty="0"/>
              <a:t> 2-</a:t>
            </a:r>
            <a:r>
              <a:rPr lang="de-DE" sz="3600" dirty="0"/>
              <a:t>d</a:t>
            </a:r>
            <a:r>
              <a:rPr lang="en-AT" sz="3600" dirty="0"/>
              <a:t>i</a:t>
            </a:r>
            <a:r>
              <a:rPr lang="de-DE" sz="3600" dirty="0"/>
              <a:t>m</a:t>
            </a:r>
            <a:r>
              <a:rPr lang="en-AT" sz="3600" dirty="0"/>
              <a:t> </a:t>
            </a:r>
            <a:r>
              <a:rPr lang="de-DE" sz="3600" dirty="0"/>
              <a:t>T</a:t>
            </a:r>
            <a:r>
              <a:rPr lang="en-AT" sz="3600" dirty="0"/>
              <a:t>o</a:t>
            </a:r>
            <a:r>
              <a:rPr lang="de-DE" sz="3600" dirty="0"/>
              <a:t>r</a:t>
            </a:r>
            <a:r>
              <a:rPr lang="en-AT" sz="3600" dirty="0"/>
              <a:t>u</a:t>
            </a:r>
            <a:r>
              <a:rPr lang="de-DE" sz="3600" dirty="0"/>
              <a:t>s</a:t>
            </a:r>
            <a:r>
              <a:rPr lang="en-AT" sz="3600" dirty="0"/>
              <a:t>?</a:t>
            </a:r>
            <a:endParaRPr lang="de-DE" sz="3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29BB58-CBDB-42A2-9B83-4544C710AEB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83768" y="1291575"/>
          <a:ext cx="4248472" cy="3196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694">
                  <a:extLst>
                    <a:ext uri="{9D8B030D-6E8A-4147-A177-3AD203B41FA5}">
                      <a16:colId xmlns:a16="http://schemas.microsoft.com/office/drawing/2014/main" val="548866868"/>
                    </a:ext>
                  </a:extLst>
                </a:gridCol>
                <a:gridCol w="849694">
                  <a:extLst>
                    <a:ext uri="{9D8B030D-6E8A-4147-A177-3AD203B41FA5}">
                      <a16:colId xmlns:a16="http://schemas.microsoft.com/office/drawing/2014/main" val="1829717226"/>
                    </a:ext>
                  </a:extLst>
                </a:gridCol>
                <a:gridCol w="849694">
                  <a:extLst>
                    <a:ext uri="{9D8B030D-6E8A-4147-A177-3AD203B41FA5}">
                      <a16:colId xmlns:a16="http://schemas.microsoft.com/office/drawing/2014/main" val="697945050"/>
                    </a:ext>
                  </a:extLst>
                </a:gridCol>
                <a:gridCol w="849694">
                  <a:extLst>
                    <a:ext uri="{9D8B030D-6E8A-4147-A177-3AD203B41FA5}">
                      <a16:colId xmlns:a16="http://schemas.microsoft.com/office/drawing/2014/main" val="1729120588"/>
                    </a:ext>
                  </a:extLst>
                </a:gridCol>
                <a:gridCol w="849696">
                  <a:extLst>
                    <a:ext uri="{9D8B030D-6E8A-4147-A177-3AD203B41FA5}">
                      <a16:colId xmlns:a16="http://schemas.microsoft.com/office/drawing/2014/main" val="49552324"/>
                    </a:ext>
                  </a:extLst>
                </a:gridCol>
              </a:tblGrid>
              <a:tr h="63939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87714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67716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465045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32370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089313"/>
                  </a:ext>
                </a:extLst>
              </a:tr>
            </a:tbl>
          </a:graphicData>
        </a:graphic>
      </p:graphicFrame>
      <p:sp>
        <p:nvSpPr>
          <p:cNvPr id="227" name="Shape 181">
            <a:extLst>
              <a:ext uri="{FF2B5EF4-FFF2-40B4-BE49-F238E27FC236}">
                <a16:creationId xmlns:a16="http://schemas.microsoft.com/office/drawing/2014/main" id="{8DF17112-5CD7-4AFF-B9F0-4182BA59F251}"/>
              </a:ext>
            </a:extLst>
          </p:cNvPr>
          <p:cNvSpPr/>
          <p:nvPr/>
        </p:nvSpPr>
        <p:spPr>
          <a:xfrm>
            <a:off x="2339752" y="1144136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29" name="Shape 181">
            <a:extLst>
              <a:ext uri="{FF2B5EF4-FFF2-40B4-BE49-F238E27FC236}">
                <a16:creationId xmlns:a16="http://schemas.microsoft.com/office/drawing/2014/main" id="{75E2DAE0-21DA-4C21-A075-A6B030BAA7FA}"/>
              </a:ext>
            </a:extLst>
          </p:cNvPr>
          <p:cNvSpPr/>
          <p:nvPr/>
        </p:nvSpPr>
        <p:spPr>
          <a:xfrm>
            <a:off x="3995936" y="1144136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0" name="Shape 181">
            <a:extLst>
              <a:ext uri="{FF2B5EF4-FFF2-40B4-BE49-F238E27FC236}">
                <a16:creationId xmlns:a16="http://schemas.microsoft.com/office/drawing/2014/main" id="{23C93A5C-7C4E-4E87-9D25-CFA85D6915B3}"/>
              </a:ext>
            </a:extLst>
          </p:cNvPr>
          <p:cNvSpPr/>
          <p:nvPr/>
        </p:nvSpPr>
        <p:spPr>
          <a:xfrm>
            <a:off x="4860032" y="1144136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1" name="Shape 181">
            <a:extLst>
              <a:ext uri="{FF2B5EF4-FFF2-40B4-BE49-F238E27FC236}">
                <a16:creationId xmlns:a16="http://schemas.microsoft.com/office/drawing/2014/main" id="{50BCB5D1-4186-4889-A3A6-BBD0C61A32E9}"/>
              </a:ext>
            </a:extLst>
          </p:cNvPr>
          <p:cNvSpPr/>
          <p:nvPr/>
        </p:nvSpPr>
        <p:spPr>
          <a:xfrm>
            <a:off x="5724128" y="1144136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2" name="Shape 181">
            <a:extLst>
              <a:ext uri="{FF2B5EF4-FFF2-40B4-BE49-F238E27FC236}">
                <a16:creationId xmlns:a16="http://schemas.microsoft.com/office/drawing/2014/main" id="{0C1E1AD1-385E-4956-BCBC-5C0C22D4B49D}"/>
              </a:ext>
            </a:extLst>
          </p:cNvPr>
          <p:cNvSpPr/>
          <p:nvPr/>
        </p:nvSpPr>
        <p:spPr>
          <a:xfrm>
            <a:off x="6588224" y="1144136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3" name="Shape 181">
            <a:extLst>
              <a:ext uri="{FF2B5EF4-FFF2-40B4-BE49-F238E27FC236}">
                <a16:creationId xmlns:a16="http://schemas.microsoft.com/office/drawing/2014/main" id="{84B52351-91DF-43AB-9AE0-F844C751582F}"/>
              </a:ext>
            </a:extLst>
          </p:cNvPr>
          <p:cNvSpPr/>
          <p:nvPr/>
        </p:nvSpPr>
        <p:spPr>
          <a:xfrm>
            <a:off x="2339752" y="1802477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5" name="Shape 181">
            <a:extLst>
              <a:ext uri="{FF2B5EF4-FFF2-40B4-BE49-F238E27FC236}">
                <a16:creationId xmlns:a16="http://schemas.microsoft.com/office/drawing/2014/main" id="{C4182ABB-240E-4727-B4F2-F244346AACEE}"/>
              </a:ext>
            </a:extLst>
          </p:cNvPr>
          <p:cNvSpPr/>
          <p:nvPr/>
        </p:nvSpPr>
        <p:spPr>
          <a:xfrm>
            <a:off x="3995936" y="1802477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6" name="Shape 181">
            <a:extLst>
              <a:ext uri="{FF2B5EF4-FFF2-40B4-BE49-F238E27FC236}">
                <a16:creationId xmlns:a16="http://schemas.microsoft.com/office/drawing/2014/main" id="{65EA1E19-EFF5-4CF0-A80E-8F5FDE2A2695}"/>
              </a:ext>
            </a:extLst>
          </p:cNvPr>
          <p:cNvSpPr/>
          <p:nvPr/>
        </p:nvSpPr>
        <p:spPr>
          <a:xfrm>
            <a:off x="4860032" y="1802477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7" name="Shape 181">
            <a:extLst>
              <a:ext uri="{FF2B5EF4-FFF2-40B4-BE49-F238E27FC236}">
                <a16:creationId xmlns:a16="http://schemas.microsoft.com/office/drawing/2014/main" id="{3158EA66-F4E0-4DF0-94AD-BA8399EA5F3B}"/>
              </a:ext>
            </a:extLst>
          </p:cNvPr>
          <p:cNvSpPr/>
          <p:nvPr/>
        </p:nvSpPr>
        <p:spPr>
          <a:xfrm>
            <a:off x="5724128" y="1802477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8" name="Shape 181">
            <a:extLst>
              <a:ext uri="{FF2B5EF4-FFF2-40B4-BE49-F238E27FC236}">
                <a16:creationId xmlns:a16="http://schemas.microsoft.com/office/drawing/2014/main" id="{F8D2A5CE-272C-499A-9FA0-AF6C7473AA90}"/>
              </a:ext>
            </a:extLst>
          </p:cNvPr>
          <p:cNvSpPr/>
          <p:nvPr/>
        </p:nvSpPr>
        <p:spPr>
          <a:xfrm>
            <a:off x="6588224" y="1802477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9" name="Shape 181">
            <a:extLst>
              <a:ext uri="{FF2B5EF4-FFF2-40B4-BE49-F238E27FC236}">
                <a16:creationId xmlns:a16="http://schemas.microsoft.com/office/drawing/2014/main" id="{D82EFE85-30BD-478C-ACBC-265C4B575F8B}"/>
              </a:ext>
            </a:extLst>
          </p:cNvPr>
          <p:cNvSpPr/>
          <p:nvPr/>
        </p:nvSpPr>
        <p:spPr>
          <a:xfrm>
            <a:off x="2339752" y="2418561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0" name="Shape 181">
            <a:extLst>
              <a:ext uri="{FF2B5EF4-FFF2-40B4-BE49-F238E27FC236}">
                <a16:creationId xmlns:a16="http://schemas.microsoft.com/office/drawing/2014/main" id="{B15EB8A4-47B4-43D8-9308-44026C7471E2}"/>
              </a:ext>
            </a:extLst>
          </p:cNvPr>
          <p:cNvSpPr/>
          <p:nvPr/>
        </p:nvSpPr>
        <p:spPr>
          <a:xfrm>
            <a:off x="3203848" y="2418561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1" name="Shape 181">
            <a:extLst>
              <a:ext uri="{FF2B5EF4-FFF2-40B4-BE49-F238E27FC236}">
                <a16:creationId xmlns:a16="http://schemas.microsoft.com/office/drawing/2014/main" id="{276A1D4B-1D6B-47B6-9585-E79ECA4DD824}"/>
              </a:ext>
            </a:extLst>
          </p:cNvPr>
          <p:cNvSpPr/>
          <p:nvPr/>
        </p:nvSpPr>
        <p:spPr>
          <a:xfrm>
            <a:off x="3995936" y="2418561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2" name="Shape 181">
            <a:extLst>
              <a:ext uri="{FF2B5EF4-FFF2-40B4-BE49-F238E27FC236}">
                <a16:creationId xmlns:a16="http://schemas.microsoft.com/office/drawing/2014/main" id="{D93147CA-C23A-45B0-9985-0840820D3686}"/>
              </a:ext>
            </a:extLst>
          </p:cNvPr>
          <p:cNvSpPr/>
          <p:nvPr/>
        </p:nvSpPr>
        <p:spPr>
          <a:xfrm>
            <a:off x="4860032" y="2418561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3" name="Shape 181">
            <a:extLst>
              <a:ext uri="{FF2B5EF4-FFF2-40B4-BE49-F238E27FC236}">
                <a16:creationId xmlns:a16="http://schemas.microsoft.com/office/drawing/2014/main" id="{E25DFA95-1C0E-4DD9-AB35-A56B371914BE}"/>
              </a:ext>
            </a:extLst>
          </p:cNvPr>
          <p:cNvSpPr/>
          <p:nvPr/>
        </p:nvSpPr>
        <p:spPr>
          <a:xfrm>
            <a:off x="5724128" y="2418561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4" name="Shape 181">
            <a:extLst>
              <a:ext uri="{FF2B5EF4-FFF2-40B4-BE49-F238E27FC236}">
                <a16:creationId xmlns:a16="http://schemas.microsoft.com/office/drawing/2014/main" id="{9E84F0A6-7815-4AC1-8416-0DD8C1650911}"/>
              </a:ext>
            </a:extLst>
          </p:cNvPr>
          <p:cNvSpPr/>
          <p:nvPr/>
        </p:nvSpPr>
        <p:spPr>
          <a:xfrm>
            <a:off x="6588224" y="2418561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5" name="Shape 181">
            <a:extLst>
              <a:ext uri="{FF2B5EF4-FFF2-40B4-BE49-F238E27FC236}">
                <a16:creationId xmlns:a16="http://schemas.microsoft.com/office/drawing/2014/main" id="{204C63BC-DB8F-47DF-B5E3-ECCC7433CD7F}"/>
              </a:ext>
            </a:extLst>
          </p:cNvPr>
          <p:cNvSpPr/>
          <p:nvPr/>
        </p:nvSpPr>
        <p:spPr>
          <a:xfrm>
            <a:off x="2339752" y="307690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6" name="Shape 181">
            <a:extLst>
              <a:ext uri="{FF2B5EF4-FFF2-40B4-BE49-F238E27FC236}">
                <a16:creationId xmlns:a16="http://schemas.microsoft.com/office/drawing/2014/main" id="{5CDC4716-9DF8-485B-A34C-A0183CAD5E70}"/>
              </a:ext>
            </a:extLst>
          </p:cNvPr>
          <p:cNvSpPr/>
          <p:nvPr/>
        </p:nvSpPr>
        <p:spPr>
          <a:xfrm>
            <a:off x="3203848" y="307690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7" name="Shape 181">
            <a:extLst>
              <a:ext uri="{FF2B5EF4-FFF2-40B4-BE49-F238E27FC236}">
                <a16:creationId xmlns:a16="http://schemas.microsoft.com/office/drawing/2014/main" id="{9783A95C-B60D-4F4A-B8AD-9CF2B0473EA5}"/>
              </a:ext>
            </a:extLst>
          </p:cNvPr>
          <p:cNvSpPr/>
          <p:nvPr/>
        </p:nvSpPr>
        <p:spPr>
          <a:xfrm>
            <a:off x="3995936" y="307690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8" name="Shape 181">
            <a:extLst>
              <a:ext uri="{FF2B5EF4-FFF2-40B4-BE49-F238E27FC236}">
                <a16:creationId xmlns:a16="http://schemas.microsoft.com/office/drawing/2014/main" id="{7234CF1C-23C5-48EC-B2AF-EEB34510C5AD}"/>
              </a:ext>
            </a:extLst>
          </p:cNvPr>
          <p:cNvSpPr/>
          <p:nvPr/>
        </p:nvSpPr>
        <p:spPr>
          <a:xfrm>
            <a:off x="4860032" y="307690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9" name="Shape 181">
            <a:extLst>
              <a:ext uri="{FF2B5EF4-FFF2-40B4-BE49-F238E27FC236}">
                <a16:creationId xmlns:a16="http://schemas.microsoft.com/office/drawing/2014/main" id="{0DE4AC41-8D61-49B9-BB84-29CC677B4484}"/>
              </a:ext>
            </a:extLst>
          </p:cNvPr>
          <p:cNvSpPr/>
          <p:nvPr/>
        </p:nvSpPr>
        <p:spPr>
          <a:xfrm>
            <a:off x="5724128" y="307690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0" name="Shape 181">
            <a:extLst>
              <a:ext uri="{FF2B5EF4-FFF2-40B4-BE49-F238E27FC236}">
                <a16:creationId xmlns:a16="http://schemas.microsoft.com/office/drawing/2014/main" id="{D9A3B766-1FB5-4F04-B860-688582BF54DA}"/>
              </a:ext>
            </a:extLst>
          </p:cNvPr>
          <p:cNvSpPr/>
          <p:nvPr/>
        </p:nvSpPr>
        <p:spPr>
          <a:xfrm>
            <a:off x="6588224" y="307690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1" name="Shape 181">
            <a:extLst>
              <a:ext uri="{FF2B5EF4-FFF2-40B4-BE49-F238E27FC236}">
                <a16:creationId xmlns:a16="http://schemas.microsoft.com/office/drawing/2014/main" id="{0EA9CBC4-F1F7-44CE-A912-F9282CF2F4F4}"/>
              </a:ext>
            </a:extLst>
          </p:cNvPr>
          <p:cNvSpPr/>
          <p:nvPr/>
        </p:nvSpPr>
        <p:spPr>
          <a:xfrm>
            <a:off x="2339752" y="373049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2" name="Shape 181">
            <a:extLst>
              <a:ext uri="{FF2B5EF4-FFF2-40B4-BE49-F238E27FC236}">
                <a16:creationId xmlns:a16="http://schemas.microsoft.com/office/drawing/2014/main" id="{C123819E-59EB-4267-B2AC-1E8160AEAB92}"/>
              </a:ext>
            </a:extLst>
          </p:cNvPr>
          <p:cNvSpPr/>
          <p:nvPr/>
        </p:nvSpPr>
        <p:spPr>
          <a:xfrm>
            <a:off x="3203848" y="373049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3" name="Shape 181">
            <a:extLst>
              <a:ext uri="{FF2B5EF4-FFF2-40B4-BE49-F238E27FC236}">
                <a16:creationId xmlns:a16="http://schemas.microsoft.com/office/drawing/2014/main" id="{6E9C89C3-5453-42ED-82AC-A05F263EB1C0}"/>
              </a:ext>
            </a:extLst>
          </p:cNvPr>
          <p:cNvSpPr/>
          <p:nvPr/>
        </p:nvSpPr>
        <p:spPr>
          <a:xfrm>
            <a:off x="3995936" y="373049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4" name="Shape 181">
            <a:extLst>
              <a:ext uri="{FF2B5EF4-FFF2-40B4-BE49-F238E27FC236}">
                <a16:creationId xmlns:a16="http://schemas.microsoft.com/office/drawing/2014/main" id="{086E96E2-27DE-4E98-9609-8609C225AEEF}"/>
              </a:ext>
            </a:extLst>
          </p:cNvPr>
          <p:cNvSpPr/>
          <p:nvPr/>
        </p:nvSpPr>
        <p:spPr>
          <a:xfrm>
            <a:off x="4860032" y="373049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5" name="Shape 181">
            <a:extLst>
              <a:ext uri="{FF2B5EF4-FFF2-40B4-BE49-F238E27FC236}">
                <a16:creationId xmlns:a16="http://schemas.microsoft.com/office/drawing/2014/main" id="{A181A57E-900E-44FE-9634-C0B974156023}"/>
              </a:ext>
            </a:extLst>
          </p:cNvPr>
          <p:cNvSpPr/>
          <p:nvPr/>
        </p:nvSpPr>
        <p:spPr>
          <a:xfrm>
            <a:off x="5724128" y="373049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6" name="Shape 181">
            <a:extLst>
              <a:ext uri="{FF2B5EF4-FFF2-40B4-BE49-F238E27FC236}">
                <a16:creationId xmlns:a16="http://schemas.microsoft.com/office/drawing/2014/main" id="{7DF6C74E-F12D-4BDB-96F7-50D6A462D9A5}"/>
              </a:ext>
            </a:extLst>
          </p:cNvPr>
          <p:cNvSpPr/>
          <p:nvPr/>
        </p:nvSpPr>
        <p:spPr>
          <a:xfrm>
            <a:off x="6588224" y="373049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9" name="Shape 181">
            <a:extLst>
              <a:ext uri="{FF2B5EF4-FFF2-40B4-BE49-F238E27FC236}">
                <a16:creationId xmlns:a16="http://schemas.microsoft.com/office/drawing/2014/main" id="{B77E03A7-4CDA-4DC9-BE6C-0F6D3B515CAC}"/>
              </a:ext>
            </a:extLst>
          </p:cNvPr>
          <p:cNvSpPr/>
          <p:nvPr/>
        </p:nvSpPr>
        <p:spPr>
          <a:xfrm>
            <a:off x="3995936" y="438883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60" name="Shape 181">
            <a:extLst>
              <a:ext uri="{FF2B5EF4-FFF2-40B4-BE49-F238E27FC236}">
                <a16:creationId xmlns:a16="http://schemas.microsoft.com/office/drawing/2014/main" id="{4F8A639E-5AA4-48C7-B2C9-58EA4FCD1B6F}"/>
              </a:ext>
            </a:extLst>
          </p:cNvPr>
          <p:cNvSpPr/>
          <p:nvPr/>
        </p:nvSpPr>
        <p:spPr>
          <a:xfrm>
            <a:off x="4860032" y="438883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28" name="Shape 181">
            <a:extLst>
              <a:ext uri="{FF2B5EF4-FFF2-40B4-BE49-F238E27FC236}">
                <a16:creationId xmlns:a16="http://schemas.microsoft.com/office/drawing/2014/main" id="{E0A9C27F-B1F9-48B6-8994-B7B630BD6060}"/>
              </a:ext>
            </a:extLst>
          </p:cNvPr>
          <p:cNvSpPr/>
          <p:nvPr/>
        </p:nvSpPr>
        <p:spPr>
          <a:xfrm>
            <a:off x="3203848" y="1144136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4" name="Shape 181">
            <a:extLst>
              <a:ext uri="{FF2B5EF4-FFF2-40B4-BE49-F238E27FC236}">
                <a16:creationId xmlns:a16="http://schemas.microsoft.com/office/drawing/2014/main" id="{61038CB6-A672-46FC-8655-CD551C84C795}"/>
              </a:ext>
            </a:extLst>
          </p:cNvPr>
          <p:cNvSpPr/>
          <p:nvPr/>
        </p:nvSpPr>
        <p:spPr>
          <a:xfrm>
            <a:off x="3203848" y="1802477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7" name="Shape 181">
            <a:extLst>
              <a:ext uri="{FF2B5EF4-FFF2-40B4-BE49-F238E27FC236}">
                <a16:creationId xmlns:a16="http://schemas.microsoft.com/office/drawing/2014/main" id="{7861BF13-ED4F-4404-A55A-B58B4EBB18CD}"/>
              </a:ext>
            </a:extLst>
          </p:cNvPr>
          <p:cNvSpPr/>
          <p:nvPr/>
        </p:nvSpPr>
        <p:spPr>
          <a:xfrm>
            <a:off x="2339752" y="438883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8" name="Shape 181">
            <a:extLst>
              <a:ext uri="{FF2B5EF4-FFF2-40B4-BE49-F238E27FC236}">
                <a16:creationId xmlns:a16="http://schemas.microsoft.com/office/drawing/2014/main" id="{1AD8A0F3-4BCD-416B-BED1-AA36D1384831}"/>
              </a:ext>
            </a:extLst>
          </p:cNvPr>
          <p:cNvSpPr/>
          <p:nvPr/>
        </p:nvSpPr>
        <p:spPr>
          <a:xfrm>
            <a:off x="3203848" y="438883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61" name="Shape 181">
            <a:extLst>
              <a:ext uri="{FF2B5EF4-FFF2-40B4-BE49-F238E27FC236}">
                <a16:creationId xmlns:a16="http://schemas.microsoft.com/office/drawing/2014/main" id="{09438960-ED2D-4B40-95D2-08D64F209A25}"/>
              </a:ext>
            </a:extLst>
          </p:cNvPr>
          <p:cNvSpPr/>
          <p:nvPr/>
        </p:nvSpPr>
        <p:spPr>
          <a:xfrm>
            <a:off x="5724128" y="438883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62" name="Shape 181">
            <a:extLst>
              <a:ext uri="{FF2B5EF4-FFF2-40B4-BE49-F238E27FC236}">
                <a16:creationId xmlns:a16="http://schemas.microsoft.com/office/drawing/2014/main" id="{91FFB63D-FA84-4AB9-8672-AF3EDA4848AD}"/>
              </a:ext>
            </a:extLst>
          </p:cNvPr>
          <p:cNvSpPr/>
          <p:nvPr/>
        </p:nvSpPr>
        <p:spPr>
          <a:xfrm>
            <a:off x="6588224" y="438883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53" name="Rectangle 21">
            <a:extLst>
              <a:ext uri="{FF2B5EF4-FFF2-40B4-BE49-F238E27FC236}">
                <a16:creationId xmlns:a16="http://schemas.microsoft.com/office/drawing/2014/main" id="{DB02DDBC-1C85-4F42-AB9B-CCDBC8F6A84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26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165816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17439" y="162262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Roadmap</a:t>
            </a:r>
          </a:p>
        </p:txBody>
      </p:sp>
      <p:pic>
        <p:nvPicPr>
          <p:cNvPr id="1026" name="Picture 2" descr="Image result for roadtr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157" y="1707654"/>
            <a:ext cx="3600400" cy="239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0524AA-EFE4-42B9-803C-0CB5BEE78D8F}"/>
              </a:ext>
            </a:extLst>
          </p:cNvPr>
          <p:cNvSpPr txBox="1">
            <a:spLocks/>
          </p:cNvSpPr>
          <p:nvPr/>
        </p:nvSpPr>
        <p:spPr>
          <a:xfrm>
            <a:off x="137443" y="1275606"/>
            <a:ext cx="5400600" cy="4000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r>
              <a:rPr lang="de-DE" sz="1900" b="1" dirty="0"/>
              <a:t>A Brief Background on Resilient Networking</a:t>
            </a:r>
          </a:p>
          <a:p>
            <a:endParaRPr lang="de-DE" sz="1900" dirty="0"/>
          </a:p>
          <a:p>
            <a:r>
              <a:rPr lang="de-DE" sz="1900" dirty="0" err="1"/>
              <a:t>Algorithms</a:t>
            </a:r>
            <a:r>
              <a:rPr lang="de-DE" sz="1900" dirty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Local</a:t>
            </a:r>
            <a:r>
              <a:rPr lang="de-DE" sz="1900" dirty="0"/>
              <a:t> Fast Re-Routing (FRR)</a:t>
            </a:r>
          </a:p>
          <a:p>
            <a:endParaRPr lang="de-DE" sz="1900" dirty="0"/>
          </a:p>
          <a:p>
            <a:r>
              <a:rPr lang="de-DE" sz="1900" dirty="0"/>
              <a:t>Accounting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Congestion</a:t>
            </a:r>
            <a:endParaRPr lang="de-DE" sz="1900" dirty="0"/>
          </a:p>
          <a:p>
            <a:endParaRPr lang="de-DE" sz="1900" dirty="0"/>
          </a:p>
          <a:p>
            <a:r>
              <a:rPr lang="de-DE" sz="1900" dirty="0"/>
              <a:t>Accounting </a:t>
            </a:r>
            <a:r>
              <a:rPr lang="de-DE" sz="1900" dirty="0" err="1"/>
              <a:t>for</a:t>
            </a:r>
            <a:r>
              <a:rPr lang="de-DE" sz="1900" dirty="0"/>
              <a:t> Network Policy</a:t>
            </a:r>
          </a:p>
        </p:txBody>
      </p:sp>
    </p:spTree>
    <p:extLst>
      <p:ext uri="{BB962C8B-B14F-4D97-AF65-F5344CB8AC3E}">
        <p14:creationId xmlns:p14="http://schemas.microsoft.com/office/powerpoint/2010/main" val="1084707029"/>
      </p:ext>
    </p:extLst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Freeform: Shape 359">
            <a:extLst>
              <a:ext uri="{FF2B5EF4-FFF2-40B4-BE49-F238E27FC236}">
                <a16:creationId xmlns:a16="http://schemas.microsoft.com/office/drawing/2014/main" id="{42B574E2-B159-4803-9CAD-F688C3A5166C}"/>
              </a:ext>
            </a:extLst>
          </p:cNvPr>
          <p:cNvSpPr/>
          <p:nvPr/>
        </p:nvSpPr>
        <p:spPr>
          <a:xfrm>
            <a:off x="2231341" y="987573"/>
            <a:ext cx="288031" cy="3955871"/>
          </a:xfrm>
          <a:custGeom>
            <a:avLst/>
            <a:gdLst>
              <a:gd name="connsiteX0" fmla="*/ 180418 w 180418"/>
              <a:gd name="connsiteY0" fmla="*/ 456606 h 4358790"/>
              <a:gd name="connsiteX1" fmla="*/ 31128 w 180418"/>
              <a:gd name="connsiteY1" fmla="*/ 329709 h 4358790"/>
              <a:gd name="connsiteX2" fmla="*/ 12467 w 180418"/>
              <a:gd name="connsiteY2" fmla="*/ 4162725 h 4358790"/>
              <a:gd name="connsiteX3" fmla="*/ 180418 w 180418"/>
              <a:gd name="connsiteY3" fmla="*/ 3838019 h 4358790"/>
              <a:gd name="connsiteX4" fmla="*/ 180418 w 180418"/>
              <a:gd name="connsiteY4" fmla="*/ 3838019 h 43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18" h="4358790">
                <a:moveTo>
                  <a:pt x="180418" y="456606"/>
                </a:moveTo>
                <a:cubicBezTo>
                  <a:pt x="119769" y="84314"/>
                  <a:pt x="59120" y="-287977"/>
                  <a:pt x="31128" y="329709"/>
                </a:cubicBezTo>
                <a:cubicBezTo>
                  <a:pt x="3136" y="947395"/>
                  <a:pt x="-12415" y="3578007"/>
                  <a:pt x="12467" y="4162725"/>
                </a:cubicBezTo>
                <a:cubicBezTo>
                  <a:pt x="37349" y="4747443"/>
                  <a:pt x="180418" y="3838019"/>
                  <a:pt x="180418" y="3838019"/>
                </a:cubicBezTo>
                <a:lnTo>
                  <a:pt x="180418" y="3838019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id="{0752DD4A-7D09-47DB-8523-3DDF37B6797C}"/>
              </a:ext>
            </a:extLst>
          </p:cNvPr>
          <p:cNvSpPr/>
          <p:nvPr/>
        </p:nvSpPr>
        <p:spPr>
          <a:xfrm>
            <a:off x="3059832" y="958465"/>
            <a:ext cx="288031" cy="3955871"/>
          </a:xfrm>
          <a:custGeom>
            <a:avLst/>
            <a:gdLst>
              <a:gd name="connsiteX0" fmla="*/ 180418 w 180418"/>
              <a:gd name="connsiteY0" fmla="*/ 456606 h 4358790"/>
              <a:gd name="connsiteX1" fmla="*/ 31128 w 180418"/>
              <a:gd name="connsiteY1" fmla="*/ 329709 h 4358790"/>
              <a:gd name="connsiteX2" fmla="*/ 12467 w 180418"/>
              <a:gd name="connsiteY2" fmla="*/ 4162725 h 4358790"/>
              <a:gd name="connsiteX3" fmla="*/ 180418 w 180418"/>
              <a:gd name="connsiteY3" fmla="*/ 3838019 h 4358790"/>
              <a:gd name="connsiteX4" fmla="*/ 180418 w 180418"/>
              <a:gd name="connsiteY4" fmla="*/ 3838019 h 43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18" h="4358790">
                <a:moveTo>
                  <a:pt x="180418" y="456606"/>
                </a:moveTo>
                <a:cubicBezTo>
                  <a:pt x="119769" y="84314"/>
                  <a:pt x="59120" y="-287977"/>
                  <a:pt x="31128" y="329709"/>
                </a:cubicBezTo>
                <a:cubicBezTo>
                  <a:pt x="3136" y="947395"/>
                  <a:pt x="-12415" y="3578007"/>
                  <a:pt x="12467" y="4162725"/>
                </a:cubicBezTo>
                <a:cubicBezTo>
                  <a:pt x="37349" y="4747443"/>
                  <a:pt x="180418" y="3838019"/>
                  <a:pt x="180418" y="3838019"/>
                </a:cubicBezTo>
                <a:lnTo>
                  <a:pt x="180418" y="3838019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1057F32D-2667-4F68-B281-85D4C038D48D}"/>
              </a:ext>
            </a:extLst>
          </p:cNvPr>
          <p:cNvSpPr/>
          <p:nvPr/>
        </p:nvSpPr>
        <p:spPr>
          <a:xfrm>
            <a:off x="3874853" y="970144"/>
            <a:ext cx="288031" cy="3955871"/>
          </a:xfrm>
          <a:custGeom>
            <a:avLst/>
            <a:gdLst>
              <a:gd name="connsiteX0" fmla="*/ 180418 w 180418"/>
              <a:gd name="connsiteY0" fmla="*/ 456606 h 4358790"/>
              <a:gd name="connsiteX1" fmla="*/ 31128 w 180418"/>
              <a:gd name="connsiteY1" fmla="*/ 329709 h 4358790"/>
              <a:gd name="connsiteX2" fmla="*/ 12467 w 180418"/>
              <a:gd name="connsiteY2" fmla="*/ 4162725 h 4358790"/>
              <a:gd name="connsiteX3" fmla="*/ 180418 w 180418"/>
              <a:gd name="connsiteY3" fmla="*/ 3838019 h 4358790"/>
              <a:gd name="connsiteX4" fmla="*/ 180418 w 180418"/>
              <a:gd name="connsiteY4" fmla="*/ 3838019 h 43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18" h="4358790">
                <a:moveTo>
                  <a:pt x="180418" y="456606"/>
                </a:moveTo>
                <a:cubicBezTo>
                  <a:pt x="119769" y="84314"/>
                  <a:pt x="59120" y="-287977"/>
                  <a:pt x="31128" y="329709"/>
                </a:cubicBezTo>
                <a:cubicBezTo>
                  <a:pt x="3136" y="947395"/>
                  <a:pt x="-12415" y="3578007"/>
                  <a:pt x="12467" y="4162725"/>
                </a:cubicBezTo>
                <a:cubicBezTo>
                  <a:pt x="37349" y="4747443"/>
                  <a:pt x="180418" y="3838019"/>
                  <a:pt x="180418" y="3838019"/>
                </a:cubicBezTo>
                <a:lnTo>
                  <a:pt x="180418" y="3838019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371C2A38-1882-472F-ACF3-C849B3112098}"/>
              </a:ext>
            </a:extLst>
          </p:cNvPr>
          <p:cNvSpPr/>
          <p:nvPr/>
        </p:nvSpPr>
        <p:spPr>
          <a:xfrm>
            <a:off x="4703344" y="941036"/>
            <a:ext cx="288031" cy="3955871"/>
          </a:xfrm>
          <a:custGeom>
            <a:avLst/>
            <a:gdLst>
              <a:gd name="connsiteX0" fmla="*/ 180418 w 180418"/>
              <a:gd name="connsiteY0" fmla="*/ 456606 h 4358790"/>
              <a:gd name="connsiteX1" fmla="*/ 31128 w 180418"/>
              <a:gd name="connsiteY1" fmla="*/ 329709 h 4358790"/>
              <a:gd name="connsiteX2" fmla="*/ 12467 w 180418"/>
              <a:gd name="connsiteY2" fmla="*/ 4162725 h 4358790"/>
              <a:gd name="connsiteX3" fmla="*/ 180418 w 180418"/>
              <a:gd name="connsiteY3" fmla="*/ 3838019 h 4358790"/>
              <a:gd name="connsiteX4" fmla="*/ 180418 w 180418"/>
              <a:gd name="connsiteY4" fmla="*/ 3838019 h 43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18" h="4358790">
                <a:moveTo>
                  <a:pt x="180418" y="456606"/>
                </a:moveTo>
                <a:cubicBezTo>
                  <a:pt x="119769" y="84314"/>
                  <a:pt x="59120" y="-287977"/>
                  <a:pt x="31128" y="329709"/>
                </a:cubicBezTo>
                <a:cubicBezTo>
                  <a:pt x="3136" y="947395"/>
                  <a:pt x="-12415" y="3578007"/>
                  <a:pt x="12467" y="4162725"/>
                </a:cubicBezTo>
                <a:cubicBezTo>
                  <a:pt x="37349" y="4747443"/>
                  <a:pt x="180418" y="3838019"/>
                  <a:pt x="180418" y="3838019"/>
                </a:cubicBezTo>
                <a:lnTo>
                  <a:pt x="180418" y="3838019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4" name="Freeform: Shape 363">
            <a:extLst>
              <a:ext uri="{FF2B5EF4-FFF2-40B4-BE49-F238E27FC236}">
                <a16:creationId xmlns:a16="http://schemas.microsoft.com/office/drawing/2014/main" id="{FF990C4B-3500-4779-B405-EACA69DB062F}"/>
              </a:ext>
            </a:extLst>
          </p:cNvPr>
          <p:cNvSpPr/>
          <p:nvPr/>
        </p:nvSpPr>
        <p:spPr>
          <a:xfrm>
            <a:off x="5628965" y="951202"/>
            <a:ext cx="288031" cy="3955871"/>
          </a:xfrm>
          <a:custGeom>
            <a:avLst/>
            <a:gdLst>
              <a:gd name="connsiteX0" fmla="*/ 180418 w 180418"/>
              <a:gd name="connsiteY0" fmla="*/ 456606 h 4358790"/>
              <a:gd name="connsiteX1" fmla="*/ 31128 w 180418"/>
              <a:gd name="connsiteY1" fmla="*/ 329709 h 4358790"/>
              <a:gd name="connsiteX2" fmla="*/ 12467 w 180418"/>
              <a:gd name="connsiteY2" fmla="*/ 4162725 h 4358790"/>
              <a:gd name="connsiteX3" fmla="*/ 180418 w 180418"/>
              <a:gd name="connsiteY3" fmla="*/ 3838019 h 4358790"/>
              <a:gd name="connsiteX4" fmla="*/ 180418 w 180418"/>
              <a:gd name="connsiteY4" fmla="*/ 3838019 h 43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18" h="4358790">
                <a:moveTo>
                  <a:pt x="180418" y="456606"/>
                </a:moveTo>
                <a:cubicBezTo>
                  <a:pt x="119769" y="84314"/>
                  <a:pt x="59120" y="-287977"/>
                  <a:pt x="31128" y="329709"/>
                </a:cubicBezTo>
                <a:cubicBezTo>
                  <a:pt x="3136" y="947395"/>
                  <a:pt x="-12415" y="3578007"/>
                  <a:pt x="12467" y="4162725"/>
                </a:cubicBezTo>
                <a:cubicBezTo>
                  <a:pt x="37349" y="4747443"/>
                  <a:pt x="180418" y="3838019"/>
                  <a:pt x="180418" y="3838019"/>
                </a:cubicBezTo>
                <a:lnTo>
                  <a:pt x="180418" y="3838019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5" name="Freeform: Shape 364">
            <a:extLst>
              <a:ext uri="{FF2B5EF4-FFF2-40B4-BE49-F238E27FC236}">
                <a16:creationId xmlns:a16="http://schemas.microsoft.com/office/drawing/2014/main" id="{FC3DBAA3-EAC7-42C5-B0C6-658AB85F5A38}"/>
              </a:ext>
            </a:extLst>
          </p:cNvPr>
          <p:cNvSpPr/>
          <p:nvPr/>
        </p:nvSpPr>
        <p:spPr>
          <a:xfrm>
            <a:off x="6457456" y="922094"/>
            <a:ext cx="288031" cy="3955871"/>
          </a:xfrm>
          <a:custGeom>
            <a:avLst/>
            <a:gdLst>
              <a:gd name="connsiteX0" fmla="*/ 180418 w 180418"/>
              <a:gd name="connsiteY0" fmla="*/ 456606 h 4358790"/>
              <a:gd name="connsiteX1" fmla="*/ 31128 w 180418"/>
              <a:gd name="connsiteY1" fmla="*/ 329709 h 4358790"/>
              <a:gd name="connsiteX2" fmla="*/ 12467 w 180418"/>
              <a:gd name="connsiteY2" fmla="*/ 4162725 h 4358790"/>
              <a:gd name="connsiteX3" fmla="*/ 180418 w 180418"/>
              <a:gd name="connsiteY3" fmla="*/ 3838019 h 4358790"/>
              <a:gd name="connsiteX4" fmla="*/ 180418 w 180418"/>
              <a:gd name="connsiteY4" fmla="*/ 3838019 h 43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18" h="4358790">
                <a:moveTo>
                  <a:pt x="180418" y="456606"/>
                </a:moveTo>
                <a:cubicBezTo>
                  <a:pt x="119769" y="84314"/>
                  <a:pt x="59120" y="-287977"/>
                  <a:pt x="31128" y="329709"/>
                </a:cubicBezTo>
                <a:cubicBezTo>
                  <a:pt x="3136" y="947395"/>
                  <a:pt x="-12415" y="3578007"/>
                  <a:pt x="12467" y="4162725"/>
                </a:cubicBezTo>
                <a:cubicBezTo>
                  <a:pt x="37349" y="4747443"/>
                  <a:pt x="180418" y="3838019"/>
                  <a:pt x="180418" y="3838019"/>
                </a:cubicBezTo>
                <a:lnTo>
                  <a:pt x="180418" y="3838019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04BAF8A0-A857-458B-9444-38521B9F52AF}"/>
              </a:ext>
            </a:extLst>
          </p:cNvPr>
          <p:cNvSpPr/>
          <p:nvPr/>
        </p:nvSpPr>
        <p:spPr>
          <a:xfrm>
            <a:off x="1763688" y="1020600"/>
            <a:ext cx="5844269" cy="294879"/>
          </a:xfrm>
          <a:custGeom>
            <a:avLst/>
            <a:gdLst>
              <a:gd name="connsiteX0" fmla="*/ 551721 w 5844269"/>
              <a:gd name="connsiteY0" fmla="*/ 369319 h 397480"/>
              <a:gd name="connsiteX1" fmla="*/ 465879 w 5844269"/>
              <a:gd name="connsiteY1" fmla="*/ 55810 h 397480"/>
              <a:gd name="connsiteX2" fmla="*/ 5590251 w 5844269"/>
              <a:gd name="connsiteY2" fmla="*/ 29684 h 397480"/>
              <a:gd name="connsiteX3" fmla="*/ 5060272 w 5844269"/>
              <a:gd name="connsiteY3" fmla="*/ 369319 h 397480"/>
              <a:gd name="connsiteX4" fmla="*/ 5019218 w 5844269"/>
              <a:gd name="connsiteY4" fmla="*/ 354390 h 3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4269" h="397480">
                <a:moveTo>
                  <a:pt x="551721" y="369319"/>
                </a:moveTo>
                <a:cubicBezTo>
                  <a:pt x="88922" y="240867"/>
                  <a:pt x="-373876" y="112416"/>
                  <a:pt x="465879" y="55810"/>
                </a:cubicBezTo>
                <a:cubicBezTo>
                  <a:pt x="1305634" y="-796"/>
                  <a:pt x="4824519" y="-22567"/>
                  <a:pt x="5590251" y="29684"/>
                </a:cubicBezTo>
                <a:cubicBezTo>
                  <a:pt x="6355983" y="81935"/>
                  <a:pt x="5155444" y="315201"/>
                  <a:pt x="5060272" y="369319"/>
                </a:cubicBezTo>
                <a:cubicBezTo>
                  <a:pt x="4965100" y="423437"/>
                  <a:pt x="4992159" y="388913"/>
                  <a:pt x="5019218" y="354390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69686877-7E43-4D99-982D-74F1C6E4F3AE}"/>
              </a:ext>
            </a:extLst>
          </p:cNvPr>
          <p:cNvSpPr/>
          <p:nvPr/>
        </p:nvSpPr>
        <p:spPr>
          <a:xfrm>
            <a:off x="1763687" y="1665063"/>
            <a:ext cx="5844269" cy="294879"/>
          </a:xfrm>
          <a:custGeom>
            <a:avLst/>
            <a:gdLst>
              <a:gd name="connsiteX0" fmla="*/ 551721 w 5844269"/>
              <a:gd name="connsiteY0" fmla="*/ 369319 h 397480"/>
              <a:gd name="connsiteX1" fmla="*/ 465879 w 5844269"/>
              <a:gd name="connsiteY1" fmla="*/ 55810 h 397480"/>
              <a:gd name="connsiteX2" fmla="*/ 5590251 w 5844269"/>
              <a:gd name="connsiteY2" fmla="*/ 29684 h 397480"/>
              <a:gd name="connsiteX3" fmla="*/ 5060272 w 5844269"/>
              <a:gd name="connsiteY3" fmla="*/ 369319 h 397480"/>
              <a:gd name="connsiteX4" fmla="*/ 5019218 w 5844269"/>
              <a:gd name="connsiteY4" fmla="*/ 354390 h 3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4269" h="397480">
                <a:moveTo>
                  <a:pt x="551721" y="369319"/>
                </a:moveTo>
                <a:cubicBezTo>
                  <a:pt x="88922" y="240867"/>
                  <a:pt x="-373876" y="112416"/>
                  <a:pt x="465879" y="55810"/>
                </a:cubicBezTo>
                <a:cubicBezTo>
                  <a:pt x="1305634" y="-796"/>
                  <a:pt x="4824519" y="-22567"/>
                  <a:pt x="5590251" y="29684"/>
                </a:cubicBezTo>
                <a:cubicBezTo>
                  <a:pt x="6355983" y="81935"/>
                  <a:pt x="5155444" y="315201"/>
                  <a:pt x="5060272" y="369319"/>
                </a:cubicBezTo>
                <a:cubicBezTo>
                  <a:pt x="4965100" y="423437"/>
                  <a:pt x="4992159" y="388913"/>
                  <a:pt x="5019218" y="354390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8AF58172-5470-4633-B241-E830EEA5F380}"/>
              </a:ext>
            </a:extLst>
          </p:cNvPr>
          <p:cNvSpPr/>
          <p:nvPr/>
        </p:nvSpPr>
        <p:spPr>
          <a:xfrm>
            <a:off x="1742958" y="2291938"/>
            <a:ext cx="5844269" cy="294879"/>
          </a:xfrm>
          <a:custGeom>
            <a:avLst/>
            <a:gdLst>
              <a:gd name="connsiteX0" fmla="*/ 551721 w 5844269"/>
              <a:gd name="connsiteY0" fmla="*/ 369319 h 397480"/>
              <a:gd name="connsiteX1" fmla="*/ 465879 w 5844269"/>
              <a:gd name="connsiteY1" fmla="*/ 55810 h 397480"/>
              <a:gd name="connsiteX2" fmla="*/ 5590251 w 5844269"/>
              <a:gd name="connsiteY2" fmla="*/ 29684 h 397480"/>
              <a:gd name="connsiteX3" fmla="*/ 5060272 w 5844269"/>
              <a:gd name="connsiteY3" fmla="*/ 369319 h 397480"/>
              <a:gd name="connsiteX4" fmla="*/ 5019218 w 5844269"/>
              <a:gd name="connsiteY4" fmla="*/ 354390 h 3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4269" h="397480">
                <a:moveTo>
                  <a:pt x="551721" y="369319"/>
                </a:moveTo>
                <a:cubicBezTo>
                  <a:pt x="88922" y="240867"/>
                  <a:pt x="-373876" y="112416"/>
                  <a:pt x="465879" y="55810"/>
                </a:cubicBezTo>
                <a:cubicBezTo>
                  <a:pt x="1305634" y="-796"/>
                  <a:pt x="4824519" y="-22567"/>
                  <a:pt x="5590251" y="29684"/>
                </a:cubicBezTo>
                <a:cubicBezTo>
                  <a:pt x="6355983" y="81935"/>
                  <a:pt x="5155444" y="315201"/>
                  <a:pt x="5060272" y="369319"/>
                </a:cubicBezTo>
                <a:cubicBezTo>
                  <a:pt x="4965100" y="423437"/>
                  <a:pt x="4992159" y="388913"/>
                  <a:pt x="5019218" y="354390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33750D8B-35A4-41CD-B655-D40A46FD18B5}"/>
              </a:ext>
            </a:extLst>
          </p:cNvPr>
          <p:cNvSpPr/>
          <p:nvPr/>
        </p:nvSpPr>
        <p:spPr>
          <a:xfrm>
            <a:off x="1742957" y="2936401"/>
            <a:ext cx="5844269" cy="294879"/>
          </a:xfrm>
          <a:custGeom>
            <a:avLst/>
            <a:gdLst>
              <a:gd name="connsiteX0" fmla="*/ 551721 w 5844269"/>
              <a:gd name="connsiteY0" fmla="*/ 369319 h 397480"/>
              <a:gd name="connsiteX1" fmla="*/ 465879 w 5844269"/>
              <a:gd name="connsiteY1" fmla="*/ 55810 h 397480"/>
              <a:gd name="connsiteX2" fmla="*/ 5590251 w 5844269"/>
              <a:gd name="connsiteY2" fmla="*/ 29684 h 397480"/>
              <a:gd name="connsiteX3" fmla="*/ 5060272 w 5844269"/>
              <a:gd name="connsiteY3" fmla="*/ 369319 h 397480"/>
              <a:gd name="connsiteX4" fmla="*/ 5019218 w 5844269"/>
              <a:gd name="connsiteY4" fmla="*/ 354390 h 3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4269" h="397480">
                <a:moveTo>
                  <a:pt x="551721" y="369319"/>
                </a:moveTo>
                <a:cubicBezTo>
                  <a:pt x="88922" y="240867"/>
                  <a:pt x="-373876" y="112416"/>
                  <a:pt x="465879" y="55810"/>
                </a:cubicBezTo>
                <a:cubicBezTo>
                  <a:pt x="1305634" y="-796"/>
                  <a:pt x="4824519" y="-22567"/>
                  <a:pt x="5590251" y="29684"/>
                </a:cubicBezTo>
                <a:cubicBezTo>
                  <a:pt x="6355983" y="81935"/>
                  <a:pt x="5155444" y="315201"/>
                  <a:pt x="5060272" y="369319"/>
                </a:cubicBezTo>
                <a:cubicBezTo>
                  <a:pt x="4965100" y="423437"/>
                  <a:pt x="4992159" y="388913"/>
                  <a:pt x="5019218" y="354390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FBEBA8CC-C0E8-437A-A841-4D498BFD77B3}"/>
              </a:ext>
            </a:extLst>
          </p:cNvPr>
          <p:cNvSpPr/>
          <p:nvPr/>
        </p:nvSpPr>
        <p:spPr>
          <a:xfrm>
            <a:off x="1770725" y="3658288"/>
            <a:ext cx="5844269" cy="294879"/>
          </a:xfrm>
          <a:custGeom>
            <a:avLst/>
            <a:gdLst>
              <a:gd name="connsiteX0" fmla="*/ 551721 w 5844269"/>
              <a:gd name="connsiteY0" fmla="*/ 369319 h 397480"/>
              <a:gd name="connsiteX1" fmla="*/ 465879 w 5844269"/>
              <a:gd name="connsiteY1" fmla="*/ 55810 h 397480"/>
              <a:gd name="connsiteX2" fmla="*/ 5590251 w 5844269"/>
              <a:gd name="connsiteY2" fmla="*/ 29684 h 397480"/>
              <a:gd name="connsiteX3" fmla="*/ 5060272 w 5844269"/>
              <a:gd name="connsiteY3" fmla="*/ 369319 h 397480"/>
              <a:gd name="connsiteX4" fmla="*/ 5019218 w 5844269"/>
              <a:gd name="connsiteY4" fmla="*/ 354390 h 3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4269" h="397480">
                <a:moveTo>
                  <a:pt x="551721" y="369319"/>
                </a:moveTo>
                <a:cubicBezTo>
                  <a:pt x="88922" y="240867"/>
                  <a:pt x="-373876" y="112416"/>
                  <a:pt x="465879" y="55810"/>
                </a:cubicBezTo>
                <a:cubicBezTo>
                  <a:pt x="1305634" y="-796"/>
                  <a:pt x="4824519" y="-22567"/>
                  <a:pt x="5590251" y="29684"/>
                </a:cubicBezTo>
                <a:cubicBezTo>
                  <a:pt x="6355983" y="81935"/>
                  <a:pt x="5155444" y="315201"/>
                  <a:pt x="5060272" y="369319"/>
                </a:cubicBezTo>
                <a:cubicBezTo>
                  <a:pt x="4965100" y="423437"/>
                  <a:pt x="4992159" y="388913"/>
                  <a:pt x="5019218" y="354390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8" name="Freeform: Shape 357">
            <a:extLst>
              <a:ext uri="{FF2B5EF4-FFF2-40B4-BE49-F238E27FC236}">
                <a16:creationId xmlns:a16="http://schemas.microsoft.com/office/drawing/2014/main" id="{F2B768B0-3EE4-470E-8733-B4D954D10804}"/>
              </a:ext>
            </a:extLst>
          </p:cNvPr>
          <p:cNvSpPr/>
          <p:nvPr/>
        </p:nvSpPr>
        <p:spPr>
          <a:xfrm>
            <a:off x="1770724" y="4302751"/>
            <a:ext cx="5844269" cy="294879"/>
          </a:xfrm>
          <a:custGeom>
            <a:avLst/>
            <a:gdLst>
              <a:gd name="connsiteX0" fmla="*/ 551721 w 5844269"/>
              <a:gd name="connsiteY0" fmla="*/ 369319 h 397480"/>
              <a:gd name="connsiteX1" fmla="*/ 465879 w 5844269"/>
              <a:gd name="connsiteY1" fmla="*/ 55810 h 397480"/>
              <a:gd name="connsiteX2" fmla="*/ 5590251 w 5844269"/>
              <a:gd name="connsiteY2" fmla="*/ 29684 h 397480"/>
              <a:gd name="connsiteX3" fmla="*/ 5060272 w 5844269"/>
              <a:gd name="connsiteY3" fmla="*/ 369319 h 397480"/>
              <a:gd name="connsiteX4" fmla="*/ 5019218 w 5844269"/>
              <a:gd name="connsiteY4" fmla="*/ 354390 h 3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4269" h="397480">
                <a:moveTo>
                  <a:pt x="551721" y="369319"/>
                </a:moveTo>
                <a:cubicBezTo>
                  <a:pt x="88922" y="240867"/>
                  <a:pt x="-373876" y="112416"/>
                  <a:pt x="465879" y="55810"/>
                </a:cubicBezTo>
                <a:cubicBezTo>
                  <a:pt x="1305634" y="-796"/>
                  <a:pt x="4824519" y="-22567"/>
                  <a:pt x="5590251" y="29684"/>
                </a:cubicBezTo>
                <a:cubicBezTo>
                  <a:pt x="6355983" y="81935"/>
                  <a:pt x="5155444" y="315201"/>
                  <a:pt x="5060272" y="369319"/>
                </a:cubicBezTo>
                <a:cubicBezTo>
                  <a:pt x="4965100" y="423437"/>
                  <a:pt x="4992159" y="388913"/>
                  <a:pt x="5019218" y="354390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03964" y="51470"/>
            <a:ext cx="8229600" cy="857250"/>
          </a:xfrm>
        </p:spPr>
        <p:txBody>
          <a:bodyPr>
            <a:normAutofit/>
          </a:bodyPr>
          <a:lstStyle/>
          <a:p>
            <a:r>
              <a:rPr lang="de-DE" sz="3600" dirty="0"/>
              <a:t>I</a:t>
            </a:r>
            <a:r>
              <a:rPr lang="en-AT" sz="3600" dirty="0"/>
              <a:t>d</a:t>
            </a:r>
            <a:r>
              <a:rPr lang="de-DE" sz="3600" dirty="0"/>
              <a:t>e</a:t>
            </a:r>
            <a:r>
              <a:rPr lang="en-AT" sz="3600" dirty="0"/>
              <a:t>a</a:t>
            </a:r>
            <a:r>
              <a:rPr lang="de-DE" sz="3600" dirty="0"/>
              <a:t>l</a:t>
            </a:r>
            <a:r>
              <a:rPr lang="en-AT" sz="3600" dirty="0"/>
              <a:t> </a:t>
            </a:r>
            <a:r>
              <a:rPr lang="de-DE" sz="3600" dirty="0"/>
              <a:t>R</a:t>
            </a:r>
            <a:r>
              <a:rPr lang="en-AT" sz="3600" dirty="0"/>
              <a:t>e</a:t>
            </a:r>
            <a:r>
              <a:rPr lang="de-DE" sz="3600" dirty="0"/>
              <a:t>s</a:t>
            </a:r>
            <a:r>
              <a:rPr lang="en-AT" sz="3600" dirty="0"/>
              <a:t>i</a:t>
            </a:r>
            <a:r>
              <a:rPr lang="de-DE" sz="3600" dirty="0"/>
              <a:t>l</a:t>
            </a:r>
            <a:r>
              <a:rPr lang="en-AT" sz="3600" dirty="0"/>
              <a:t>i</a:t>
            </a:r>
            <a:r>
              <a:rPr lang="de-DE" sz="3600" dirty="0"/>
              <a:t>e</a:t>
            </a:r>
            <a:r>
              <a:rPr lang="en-AT" sz="3600" dirty="0"/>
              <a:t>n</a:t>
            </a:r>
            <a:r>
              <a:rPr lang="de-DE" sz="3600" dirty="0"/>
              <a:t>c</a:t>
            </a:r>
            <a:r>
              <a:rPr lang="en-AT" sz="3600" dirty="0"/>
              <a:t>e: </a:t>
            </a:r>
            <a:r>
              <a:rPr lang="de-DE" sz="3600" dirty="0"/>
              <a:t>E</a:t>
            </a:r>
            <a:r>
              <a:rPr lang="en-AT" sz="3600" dirty="0"/>
              <a:t>x</a:t>
            </a:r>
            <a:r>
              <a:rPr lang="de-DE" sz="3600" dirty="0"/>
              <a:t>a</a:t>
            </a:r>
            <a:r>
              <a:rPr lang="en-AT" sz="3600" dirty="0"/>
              <a:t>m</a:t>
            </a:r>
            <a:r>
              <a:rPr lang="de-DE" sz="3600" dirty="0"/>
              <a:t>p</a:t>
            </a:r>
            <a:r>
              <a:rPr lang="en-AT" sz="3600" dirty="0"/>
              <a:t>l</a:t>
            </a:r>
            <a:r>
              <a:rPr lang="de-DE" sz="3600" dirty="0"/>
              <a:t>e</a:t>
            </a:r>
            <a:r>
              <a:rPr lang="en-AT" sz="3600" dirty="0"/>
              <a:t> 2-</a:t>
            </a:r>
            <a:r>
              <a:rPr lang="de-DE" sz="3600" dirty="0"/>
              <a:t>d</a:t>
            </a:r>
            <a:r>
              <a:rPr lang="en-AT" sz="3600" dirty="0"/>
              <a:t>i</a:t>
            </a:r>
            <a:r>
              <a:rPr lang="de-DE" sz="3600" dirty="0"/>
              <a:t>m</a:t>
            </a:r>
            <a:r>
              <a:rPr lang="en-AT" sz="3600" dirty="0"/>
              <a:t> </a:t>
            </a:r>
            <a:r>
              <a:rPr lang="de-DE" sz="3600" dirty="0"/>
              <a:t>T</a:t>
            </a:r>
            <a:r>
              <a:rPr lang="en-AT" sz="3600" dirty="0"/>
              <a:t>o</a:t>
            </a:r>
            <a:r>
              <a:rPr lang="de-DE" sz="3600" dirty="0"/>
              <a:t>r</a:t>
            </a:r>
            <a:r>
              <a:rPr lang="en-AT" sz="3600" dirty="0"/>
              <a:t>u</a:t>
            </a:r>
            <a:r>
              <a:rPr lang="de-DE" sz="3600" dirty="0"/>
              <a:t>s</a:t>
            </a:r>
            <a:r>
              <a:rPr lang="en-AT" sz="3600" dirty="0"/>
              <a:t>?</a:t>
            </a:r>
            <a:endParaRPr lang="de-DE" sz="3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29BB58-CBDB-42A2-9B83-4544C710AEBD}"/>
              </a:ext>
            </a:extLst>
          </p:cNvPr>
          <p:cNvGraphicFramePr>
            <a:graphicFrameLocks noGrp="1"/>
          </p:cNvGraphicFramePr>
          <p:nvPr/>
        </p:nvGraphicFramePr>
        <p:xfrm>
          <a:off x="2483768" y="1291575"/>
          <a:ext cx="4248472" cy="3196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694">
                  <a:extLst>
                    <a:ext uri="{9D8B030D-6E8A-4147-A177-3AD203B41FA5}">
                      <a16:colId xmlns:a16="http://schemas.microsoft.com/office/drawing/2014/main" val="548866868"/>
                    </a:ext>
                  </a:extLst>
                </a:gridCol>
                <a:gridCol w="849694">
                  <a:extLst>
                    <a:ext uri="{9D8B030D-6E8A-4147-A177-3AD203B41FA5}">
                      <a16:colId xmlns:a16="http://schemas.microsoft.com/office/drawing/2014/main" val="1829717226"/>
                    </a:ext>
                  </a:extLst>
                </a:gridCol>
                <a:gridCol w="849694">
                  <a:extLst>
                    <a:ext uri="{9D8B030D-6E8A-4147-A177-3AD203B41FA5}">
                      <a16:colId xmlns:a16="http://schemas.microsoft.com/office/drawing/2014/main" val="697945050"/>
                    </a:ext>
                  </a:extLst>
                </a:gridCol>
                <a:gridCol w="849694">
                  <a:extLst>
                    <a:ext uri="{9D8B030D-6E8A-4147-A177-3AD203B41FA5}">
                      <a16:colId xmlns:a16="http://schemas.microsoft.com/office/drawing/2014/main" val="1729120588"/>
                    </a:ext>
                  </a:extLst>
                </a:gridCol>
                <a:gridCol w="849696">
                  <a:extLst>
                    <a:ext uri="{9D8B030D-6E8A-4147-A177-3AD203B41FA5}">
                      <a16:colId xmlns:a16="http://schemas.microsoft.com/office/drawing/2014/main" val="49552324"/>
                    </a:ext>
                  </a:extLst>
                </a:gridCol>
              </a:tblGrid>
              <a:tr h="63939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87714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67716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465045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32370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089313"/>
                  </a:ext>
                </a:extLst>
              </a:tr>
            </a:tbl>
          </a:graphicData>
        </a:graphic>
      </p:graphicFrame>
      <p:sp>
        <p:nvSpPr>
          <p:cNvPr id="227" name="Shape 181">
            <a:extLst>
              <a:ext uri="{FF2B5EF4-FFF2-40B4-BE49-F238E27FC236}">
                <a16:creationId xmlns:a16="http://schemas.microsoft.com/office/drawing/2014/main" id="{8DF17112-5CD7-4AFF-B9F0-4182BA59F251}"/>
              </a:ext>
            </a:extLst>
          </p:cNvPr>
          <p:cNvSpPr/>
          <p:nvPr/>
        </p:nvSpPr>
        <p:spPr>
          <a:xfrm>
            <a:off x="2339752" y="1144136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29" name="Shape 181">
            <a:extLst>
              <a:ext uri="{FF2B5EF4-FFF2-40B4-BE49-F238E27FC236}">
                <a16:creationId xmlns:a16="http://schemas.microsoft.com/office/drawing/2014/main" id="{75E2DAE0-21DA-4C21-A075-A6B030BAA7FA}"/>
              </a:ext>
            </a:extLst>
          </p:cNvPr>
          <p:cNvSpPr/>
          <p:nvPr/>
        </p:nvSpPr>
        <p:spPr>
          <a:xfrm>
            <a:off x="3995936" y="1144136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0" name="Shape 181">
            <a:extLst>
              <a:ext uri="{FF2B5EF4-FFF2-40B4-BE49-F238E27FC236}">
                <a16:creationId xmlns:a16="http://schemas.microsoft.com/office/drawing/2014/main" id="{23C93A5C-7C4E-4E87-9D25-CFA85D6915B3}"/>
              </a:ext>
            </a:extLst>
          </p:cNvPr>
          <p:cNvSpPr/>
          <p:nvPr/>
        </p:nvSpPr>
        <p:spPr>
          <a:xfrm>
            <a:off x="4860032" y="1144136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1" name="Shape 181">
            <a:extLst>
              <a:ext uri="{FF2B5EF4-FFF2-40B4-BE49-F238E27FC236}">
                <a16:creationId xmlns:a16="http://schemas.microsoft.com/office/drawing/2014/main" id="{50BCB5D1-4186-4889-A3A6-BBD0C61A32E9}"/>
              </a:ext>
            </a:extLst>
          </p:cNvPr>
          <p:cNvSpPr/>
          <p:nvPr/>
        </p:nvSpPr>
        <p:spPr>
          <a:xfrm>
            <a:off x="5724128" y="1144136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2" name="Shape 181">
            <a:extLst>
              <a:ext uri="{FF2B5EF4-FFF2-40B4-BE49-F238E27FC236}">
                <a16:creationId xmlns:a16="http://schemas.microsoft.com/office/drawing/2014/main" id="{0C1E1AD1-385E-4956-BCBC-5C0C22D4B49D}"/>
              </a:ext>
            </a:extLst>
          </p:cNvPr>
          <p:cNvSpPr/>
          <p:nvPr/>
        </p:nvSpPr>
        <p:spPr>
          <a:xfrm>
            <a:off x="6588224" y="1144136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3" name="Shape 181">
            <a:extLst>
              <a:ext uri="{FF2B5EF4-FFF2-40B4-BE49-F238E27FC236}">
                <a16:creationId xmlns:a16="http://schemas.microsoft.com/office/drawing/2014/main" id="{84B52351-91DF-43AB-9AE0-F844C751582F}"/>
              </a:ext>
            </a:extLst>
          </p:cNvPr>
          <p:cNvSpPr/>
          <p:nvPr/>
        </p:nvSpPr>
        <p:spPr>
          <a:xfrm>
            <a:off x="2339752" y="1802477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5" name="Shape 181">
            <a:extLst>
              <a:ext uri="{FF2B5EF4-FFF2-40B4-BE49-F238E27FC236}">
                <a16:creationId xmlns:a16="http://schemas.microsoft.com/office/drawing/2014/main" id="{C4182ABB-240E-4727-B4F2-F244346AACEE}"/>
              </a:ext>
            </a:extLst>
          </p:cNvPr>
          <p:cNvSpPr/>
          <p:nvPr/>
        </p:nvSpPr>
        <p:spPr>
          <a:xfrm>
            <a:off x="3995936" y="1802477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6" name="Shape 181">
            <a:extLst>
              <a:ext uri="{FF2B5EF4-FFF2-40B4-BE49-F238E27FC236}">
                <a16:creationId xmlns:a16="http://schemas.microsoft.com/office/drawing/2014/main" id="{65EA1E19-EFF5-4CF0-A80E-8F5FDE2A2695}"/>
              </a:ext>
            </a:extLst>
          </p:cNvPr>
          <p:cNvSpPr/>
          <p:nvPr/>
        </p:nvSpPr>
        <p:spPr>
          <a:xfrm>
            <a:off x="4860032" y="1802477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7" name="Shape 181">
            <a:extLst>
              <a:ext uri="{FF2B5EF4-FFF2-40B4-BE49-F238E27FC236}">
                <a16:creationId xmlns:a16="http://schemas.microsoft.com/office/drawing/2014/main" id="{3158EA66-F4E0-4DF0-94AD-BA8399EA5F3B}"/>
              </a:ext>
            </a:extLst>
          </p:cNvPr>
          <p:cNvSpPr/>
          <p:nvPr/>
        </p:nvSpPr>
        <p:spPr>
          <a:xfrm>
            <a:off x="5724128" y="1802477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8" name="Shape 181">
            <a:extLst>
              <a:ext uri="{FF2B5EF4-FFF2-40B4-BE49-F238E27FC236}">
                <a16:creationId xmlns:a16="http://schemas.microsoft.com/office/drawing/2014/main" id="{F8D2A5CE-272C-499A-9FA0-AF6C7473AA90}"/>
              </a:ext>
            </a:extLst>
          </p:cNvPr>
          <p:cNvSpPr/>
          <p:nvPr/>
        </p:nvSpPr>
        <p:spPr>
          <a:xfrm>
            <a:off x="6588224" y="1802477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9" name="Shape 181">
            <a:extLst>
              <a:ext uri="{FF2B5EF4-FFF2-40B4-BE49-F238E27FC236}">
                <a16:creationId xmlns:a16="http://schemas.microsoft.com/office/drawing/2014/main" id="{D82EFE85-30BD-478C-ACBC-265C4B575F8B}"/>
              </a:ext>
            </a:extLst>
          </p:cNvPr>
          <p:cNvSpPr/>
          <p:nvPr/>
        </p:nvSpPr>
        <p:spPr>
          <a:xfrm>
            <a:off x="2339752" y="2418561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0" name="Shape 181">
            <a:extLst>
              <a:ext uri="{FF2B5EF4-FFF2-40B4-BE49-F238E27FC236}">
                <a16:creationId xmlns:a16="http://schemas.microsoft.com/office/drawing/2014/main" id="{B15EB8A4-47B4-43D8-9308-44026C7471E2}"/>
              </a:ext>
            </a:extLst>
          </p:cNvPr>
          <p:cNvSpPr/>
          <p:nvPr/>
        </p:nvSpPr>
        <p:spPr>
          <a:xfrm>
            <a:off x="3203848" y="2418561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1" name="Shape 181">
            <a:extLst>
              <a:ext uri="{FF2B5EF4-FFF2-40B4-BE49-F238E27FC236}">
                <a16:creationId xmlns:a16="http://schemas.microsoft.com/office/drawing/2014/main" id="{276A1D4B-1D6B-47B6-9585-E79ECA4DD824}"/>
              </a:ext>
            </a:extLst>
          </p:cNvPr>
          <p:cNvSpPr/>
          <p:nvPr/>
        </p:nvSpPr>
        <p:spPr>
          <a:xfrm>
            <a:off x="3995936" y="2418561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2" name="Shape 181">
            <a:extLst>
              <a:ext uri="{FF2B5EF4-FFF2-40B4-BE49-F238E27FC236}">
                <a16:creationId xmlns:a16="http://schemas.microsoft.com/office/drawing/2014/main" id="{D93147CA-C23A-45B0-9985-0840820D3686}"/>
              </a:ext>
            </a:extLst>
          </p:cNvPr>
          <p:cNvSpPr/>
          <p:nvPr/>
        </p:nvSpPr>
        <p:spPr>
          <a:xfrm>
            <a:off x="4860032" y="2418561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3" name="Shape 181">
            <a:extLst>
              <a:ext uri="{FF2B5EF4-FFF2-40B4-BE49-F238E27FC236}">
                <a16:creationId xmlns:a16="http://schemas.microsoft.com/office/drawing/2014/main" id="{E25DFA95-1C0E-4DD9-AB35-A56B371914BE}"/>
              </a:ext>
            </a:extLst>
          </p:cNvPr>
          <p:cNvSpPr/>
          <p:nvPr/>
        </p:nvSpPr>
        <p:spPr>
          <a:xfrm>
            <a:off x="5724128" y="2418561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4" name="Shape 181">
            <a:extLst>
              <a:ext uri="{FF2B5EF4-FFF2-40B4-BE49-F238E27FC236}">
                <a16:creationId xmlns:a16="http://schemas.microsoft.com/office/drawing/2014/main" id="{9E84F0A6-7815-4AC1-8416-0DD8C1650911}"/>
              </a:ext>
            </a:extLst>
          </p:cNvPr>
          <p:cNvSpPr/>
          <p:nvPr/>
        </p:nvSpPr>
        <p:spPr>
          <a:xfrm>
            <a:off x="6588224" y="2418561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5" name="Shape 181">
            <a:extLst>
              <a:ext uri="{FF2B5EF4-FFF2-40B4-BE49-F238E27FC236}">
                <a16:creationId xmlns:a16="http://schemas.microsoft.com/office/drawing/2014/main" id="{204C63BC-DB8F-47DF-B5E3-ECCC7433CD7F}"/>
              </a:ext>
            </a:extLst>
          </p:cNvPr>
          <p:cNvSpPr/>
          <p:nvPr/>
        </p:nvSpPr>
        <p:spPr>
          <a:xfrm>
            <a:off x="2339752" y="307690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6" name="Shape 181">
            <a:extLst>
              <a:ext uri="{FF2B5EF4-FFF2-40B4-BE49-F238E27FC236}">
                <a16:creationId xmlns:a16="http://schemas.microsoft.com/office/drawing/2014/main" id="{5CDC4716-9DF8-485B-A34C-A0183CAD5E70}"/>
              </a:ext>
            </a:extLst>
          </p:cNvPr>
          <p:cNvSpPr/>
          <p:nvPr/>
        </p:nvSpPr>
        <p:spPr>
          <a:xfrm>
            <a:off x="3203848" y="307690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7" name="Shape 181">
            <a:extLst>
              <a:ext uri="{FF2B5EF4-FFF2-40B4-BE49-F238E27FC236}">
                <a16:creationId xmlns:a16="http://schemas.microsoft.com/office/drawing/2014/main" id="{9783A95C-B60D-4F4A-B8AD-9CF2B0473EA5}"/>
              </a:ext>
            </a:extLst>
          </p:cNvPr>
          <p:cNvSpPr/>
          <p:nvPr/>
        </p:nvSpPr>
        <p:spPr>
          <a:xfrm>
            <a:off x="3995936" y="307690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8" name="Shape 181">
            <a:extLst>
              <a:ext uri="{FF2B5EF4-FFF2-40B4-BE49-F238E27FC236}">
                <a16:creationId xmlns:a16="http://schemas.microsoft.com/office/drawing/2014/main" id="{7234CF1C-23C5-48EC-B2AF-EEB34510C5AD}"/>
              </a:ext>
            </a:extLst>
          </p:cNvPr>
          <p:cNvSpPr/>
          <p:nvPr/>
        </p:nvSpPr>
        <p:spPr>
          <a:xfrm>
            <a:off x="4860032" y="307690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9" name="Shape 181">
            <a:extLst>
              <a:ext uri="{FF2B5EF4-FFF2-40B4-BE49-F238E27FC236}">
                <a16:creationId xmlns:a16="http://schemas.microsoft.com/office/drawing/2014/main" id="{0DE4AC41-8D61-49B9-BB84-29CC677B4484}"/>
              </a:ext>
            </a:extLst>
          </p:cNvPr>
          <p:cNvSpPr/>
          <p:nvPr/>
        </p:nvSpPr>
        <p:spPr>
          <a:xfrm>
            <a:off x="5724128" y="307690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0" name="Shape 181">
            <a:extLst>
              <a:ext uri="{FF2B5EF4-FFF2-40B4-BE49-F238E27FC236}">
                <a16:creationId xmlns:a16="http://schemas.microsoft.com/office/drawing/2014/main" id="{D9A3B766-1FB5-4F04-B860-688582BF54DA}"/>
              </a:ext>
            </a:extLst>
          </p:cNvPr>
          <p:cNvSpPr/>
          <p:nvPr/>
        </p:nvSpPr>
        <p:spPr>
          <a:xfrm>
            <a:off x="6588224" y="307690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1" name="Shape 181">
            <a:extLst>
              <a:ext uri="{FF2B5EF4-FFF2-40B4-BE49-F238E27FC236}">
                <a16:creationId xmlns:a16="http://schemas.microsoft.com/office/drawing/2014/main" id="{0EA9CBC4-F1F7-44CE-A912-F9282CF2F4F4}"/>
              </a:ext>
            </a:extLst>
          </p:cNvPr>
          <p:cNvSpPr/>
          <p:nvPr/>
        </p:nvSpPr>
        <p:spPr>
          <a:xfrm>
            <a:off x="2339752" y="373049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2" name="Shape 181">
            <a:extLst>
              <a:ext uri="{FF2B5EF4-FFF2-40B4-BE49-F238E27FC236}">
                <a16:creationId xmlns:a16="http://schemas.microsoft.com/office/drawing/2014/main" id="{C123819E-59EB-4267-B2AC-1E8160AEAB92}"/>
              </a:ext>
            </a:extLst>
          </p:cNvPr>
          <p:cNvSpPr/>
          <p:nvPr/>
        </p:nvSpPr>
        <p:spPr>
          <a:xfrm>
            <a:off x="3203848" y="373049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3" name="Shape 181">
            <a:extLst>
              <a:ext uri="{FF2B5EF4-FFF2-40B4-BE49-F238E27FC236}">
                <a16:creationId xmlns:a16="http://schemas.microsoft.com/office/drawing/2014/main" id="{6E9C89C3-5453-42ED-82AC-A05F263EB1C0}"/>
              </a:ext>
            </a:extLst>
          </p:cNvPr>
          <p:cNvSpPr/>
          <p:nvPr/>
        </p:nvSpPr>
        <p:spPr>
          <a:xfrm>
            <a:off x="3995936" y="373049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4" name="Shape 181">
            <a:extLst>
              <a:ext uri="{FF2B5EF4-FFF2-40B4-BE49-F238E27FC236}">
                <a16:creationId xmlns:a16="http://schemas.microsoft.com/office/drawing/2014/main" id="{086E96E2-27DE-4E98-9609-8609C225AEEF}"/>
              </a:ext>
            </a:extLst>
          </p:cNvPr>
          <p:cNvSpPr/>
          <p:nvPr/>
        </p:nvSpPr>
        <p:spPr>
          <a:xfrm>
            <a:off x="4860032" y="373049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5" name="Shape 181">
            <a:extLst>
              <a:ext uri="{FF2B5EF4-FFF2-40B4-BE49-F238E27FC236}">
                <a16:creationId xmlns:a16="http://schemas.microsoft.com/office/drawing/2014/main" id="{A181A57E-900E-44FE-9634-C0B974156023}"/>
              </a:ext>
            </a:extLst>
          </p:cNvPr>
          <p:cNvSpPr/>
          <p:nvPr/>
        </p:nvSpPr>
        <p:spPr>
          <a:xfrm>
            <a:off x="5724128" y="373049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6" name="Shape 181">
            <a:extLst>
              <a:ext uri="{FF2B5EF4-FFF2-40B4-BE49-F238E27FC236}">
                <a16:creationId xmlns:a16="http://schemas.microsoft.com/office/drawing/2014/main" id="{7DF6C74E-F12D-4BDB-96F7-50D6A462D9A5}"/>
              </a:ext>
            </a:extLst>
          </p:cNvPr>
          <p:cNvSpPr/>
          <p:nvPr/>
        </p:nvSpPr>
        <p:spPr>
          <a:xfrm>
            <a:off x="6588224" y="3730492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9" name="Shape 181">
            <a:extLst>
              <a:ext uri="{FF2B5EF4-FFF2-40B4-BE49-F238E27FC236}">
                <a16:creationId xmlns:a16="http://schemas.microsoft.com/office/drawing/2014/main" id="{B77E03A7-4CDA-4DC9-BE6C-0F6D3B515CAC}"/>
              </a:ext>
            </a:extLst>
          </p:cNvPr>
          <p:cNvSpPr/>
          <p:nvPr/>
        </p:nvSpPr>
        <p:spPr>
          <a:xfrm>
            <a:off x="3995936" y="438883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60" name="Shape 181">
            <a:extLst>
              <a:ext uri="{FF2B5EF4-FFF2-40B4-BE49-F238E27FC236}">
                <a16:creationId xmlns:a16="http://schemas.microsoft.com/office/drawing/2014/main" id="{4F8A639E-5AA4-48C7-B2C9-58EA4FCD1B6F}"/>
              </a:ext>
            </a:extLst>
          </p:cNvPr>
          <p:cNvSpPr/>
          <p:nvPr/>
        </p:nvSpPr>
        <p:spPr>
          <a:xfrm>
            <a:off x="4860032" y="438883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28" name="Shape 181">
            <a:extLst>
              <a:ext uri="{FF2B5EF4-FFF2-40B4-BE49-F238E27FC236}">
                <a16:creationId xmlns:a16="http://schemas.microsoft.com/office/drawing/2014/main" id="{E0A9C27F-B1F9-48B6-8994-B7B630BD6060}"/>
              </a:ext>
            </a:extLst>
          </p:cNvPr>
          <p:cNvSpPr/>
          <p:nvPr/>
        </p:nvSpPr>
        <p:spPr>
          <a:xfrm>
            <a:off x="3203848" y="1144136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4" name="Shape 181">
            <a:extLst>
              <a:ext uri="{FF2B5EF4-FFF2-40B4-BE49-F238E27FC236}">
                <a16:creationId xmlns:a16="http://schemas.microsoft.com/office/drawing/2014/main" id="{61038CB6-A672-46FC-8655-CD551C84C795}"/>
              </a:ext>
            </a:extLst>
          </p:cNvPr>
          <p:cNvSpPr/>
          <p:nvPr/>
        </p:nvSpPr>
        <p:spPr>
          <a:xfrm>
            <a:off x="3203848" y="1802477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7" name="Shape 181">
            <a:extLst>
              <a:ext uri="{FF2B5EF4-FFF2-40B4-BE49-F238E27FC236}">
                <a16:creationId xmlns:a16="http://schemas.microsoft.com/office/drawing/2014/main" id="{7861BF13-ED4F-4404-A55A-B58B4EBB18CD}"/>
              </a:ext>
            </a:extLst>
          </p:cNvPr>
          <p:cNvSpPr/>
          <p:nvPr/>
        </p:nvSpPr>
        <p:spPr>
          <a:xfrm>
            <a:off x="2339752" y="438883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8" name="Shape 181">
            <a:extLst>
              <a:ext uri="{FF2B5EF4-FFF2-40B4-BE49-F238E27FC236}">
                <a16:creationId xmlns:a16="http://schemas.microsoft.com/office/drawing/2014/main" id="{1AD8A0F3-4BCD-416B-BED1-AA36D1384831}"/>
              </a:ext>
            </a:extLst>
          </p:cNvPr>
          <p:cNvSpPr/>
          <p:nvPr/>
        </p:nvSpPr>
        <p:spPr>
          <a:xfrm>
            <a:off x="3203848" y="438883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61" name="Shape 181">
            <a:extLst>
              <a:ext uri="{FF2B5EF4-FFF2-40B4-BE49-F238E27FC236}">
                <a16:creationId xmlns:a16="http://schemas.microsoft.com/office/drawing/2014/main" id="{09438960-ED2D-4B40-95D2-08D64F209A25}"/>
              </a:ext>
            </a:extLst>
          </p:cNvPr>
          <p:cNvSpPr/>
          <p:nvPr/>
        </p:nvSpPr>
        <p:spPr>
          <a:xfrm>
            <a:off x="5724128" y="438883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62" name="Shape 181">
            <a:extLst>
              <a:ext uri="{FF2B5EF4-FFF2-40B4-BE49-F238E27FC236}">
                <a16:creationId xmlns:a16="http://schemas.microsoft.com/office/drawing/2014/main" id="{91FFB63D-FA84-4AB9-8672-AF3EDA4848AD}"/>
              </a:ext>
            </a:extLst>
          </p:cNvPr>
          <p:cNvSpPr/>
          <p:nvPr/>
        </p:nvSpPr>
        <p:spPr>
          <a:xfrm>
            <a:off x="6588224" y="438883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53" name="Cloud Callout 54">
            <a:extLst>
              <a:ext uri="{FF2B5EF4-FFF2-40B4-BE49-F238E27FC236}">
                <a16:creationId xmlns:a16="http://schemas.microsoft.com/office/drawing/2014/main" id="{F0789669-548C-43FF-BF0F-09BB0F03A0CE}"/>
              </a:ext>
            </a:extLst>
          </p:cNvPr>
          <p:cNvSpPr/>
          <p:nvPr/>
        </p:nvSpPr>
        <p:spPr bwMode="auto">
          <a:xfrm>
            <a:off x="512358" y="1003404"/>
            <a:ext cx="2786305" cy="726870"/>
          </a:xfrm>
          <a:prstGeom prst="cloudCallout">
            <a:avLst>
              <a:gd name="adj1" fmla="val 30008"/>
              <a:gd name="adj2" fmla="val -83659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T" sz="1600" dirty="0">
                <a:latin typeface="Calibri" pitchFamily="34" charset="0"/>
                <a:cs typeface="Calibri" pitchFamily="34" charset="0"/>
              </a:rPr>
              <a:t>k=4 connected: </a:t>
            </a:r>
            <a:r>
              <a:rPr lang="de-DE" sz="1600" dirty="0">
                <a:latin typeface="Calibri" pitchFamily="34" charset="0"/>
                <a:cs typeface="Calibri" pitchFamily="34" charset="0"/>
              </a:rPr>
              <a:t>t</a:t>
            </a:r>
            <a:r>
              <a:rPr lang="en-AT" sz="1600" dirty="0">
                <a:latin typeface="Calibri" pitchFamily="34" charset="0"/>
                <a:cs typeface="Calibri" pitchFamily="34" charset="0"/>
              </a:rPr>
              <a:t>o</a:t>
            </a:r>
            <a:r>
              <a:rPr lang="de-DE" sz="1600" dirty="0">
                <a:latin typeface="Calibri" pitchFamily="34" charset="0"/>
                <a:cs typeface="Calibri" pitchFamily="34" charset="0"/>
              </a:rPr>
              <a:t>l</a:t>
            </a:r>
            <a:r>
              <a:rPr lang="en-AT" sz="1600" dirty="0">
                <a:latin typeface="Calibri" pitchFamily="34" charset="0"/>
                <a:cs typeface="Calibri" pitchFamily="34" charset="0"/>
              </a:rPr>
              <a:t>e</a:t>
            </a:r>
            <a:r>
              <a:rPr lang="de-DE" sz="1600" dirty="0">
                <a:latin typeface="Calibri" pitchFamily="34" charset="0"/>
                <a:cs typeface="Calibri" pitchFamily="34" charset="0"/>
              </a:rPr>
              <a:t>r</a:t>
            </a:r>
            <a:r>
              <a:rPr lang="en-AT" sz="1600" dirty="0">
                <a:latin typeface="Calibri" pitchFamily="34" charset="0"/>
                <a:cs typeface="Calibri" pitchFamily="34" charset="0"/>
              </a:rPr>
              <a:t>a</a:t>
            </a:r>
            <a:r>
              <a:rPr lang="de-DE" sz="1600" dirty="0">
                <a:latin typeface="Calibri" pitchFamily="34" charset="0"/>
                <a:cs typeface="Calibri" pitchFamily="34" charset="0"/>
              </a:rPr>
              <a:t>t</a:t>
            </a:r>
            <a:r>
              <a:rPr lang="en-AT" sz="1600" dirty="0">
                <a:latin typeface="Calibri" pitchFamily="34" charset="0"/>
                <a:cs typeface="Calibri" pitchFamily="34" charset="0"/>
              </a:rPr>
              <a:t>e 3 </a:t>
            </a:r>
            <a:r>
              <a:rPr lang="de-DE" sz="1600" dirty="0">
                <a:latin typeface="Calibri" pitchFamily="34" charset="0"/>
                <a:cs typeface="Calibri" pitchFamily="34" charset="0"/>
              </a:rPr>
              <a:t>f</a:t>
            </a:r>
            <a:r>
              <a:rPr lang="en-AT" sz="1600" dirty="0">
                <a:latin typeface="Calibri" pitchFamily="34" charset="0"/>
                <a:cs typeface="Calibri" pitchFamily="34" charset="0"/>
              </a:rPr>
              <a:t>a</a:t>
            </a:r>
            <a:r>
              <a:rPr lang="de-DE" sz="1600" dirty="0">
                <a:latin typeface="Calibri" pitchFamily="34" charset="0"/>
                <a:cs typeface="Calibri" pitchFamily="34" charset="0"/>
              </a:rPr>
              <a:t>i</a:t>
            </a:r>
            <a:r>
              <a:rPr lang="en-AT" sz="1600" dirty="0">
                <a:latin typeface="Calibri" pitchFamily="34" charset="0"/>
                <a:cs typeface="Calibri" pitchFamily="34" charset="0"/>
              </a:rPr>
              <a:t>l</a:t>
            </a:r>
            <a:r>
              <a:rPr lang="de-DE" sz="1600" dirty="0">
                <a:latin typeface="Calibri" pitchFamily="34" charset="0"/>
                <a:cs typeface="Calibri" pitchFamily="34" charset="0"/>
              </a:rPr>
              <a:t>u</a:t>
            </a:r>
            <a:r>
              <a:rPr lang="en-AT" sz="1600" dirty="0">
                <a:latin typeface="Calibri" pitchFamily="34" charset="0"/>
                <a:cs typeface="Calibri" pitchFamily="34" charset="0"/>
              </a:rPr>
              <a:t>r</a:t>
            </a:r>
            <a:r>
              <a:rPr lang="de-DE" sz="1600" dirty="0">
                <a:latin typeface="Calibri" pitchFamily="34" charset="0"/>
                <a:cs typeface="Calibri" pitchFamily="34" charset="0"/>
              </a:rPr>
              <a:t>e</a:t>
            </a:r>
            <a:r>
              <a:rPr lang="en-AT" sz="1600" dirty="0">
                <a:latin typeface="Calibri" pitchFamily="34" charset="0"/>
                <a:cs typeface="Calibri" pitchFamily="34" charset="0"/>
              </a:rPr>
              <a:t>s?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Rectangle 21">
            <a:extLst>
              <a:ext uri="{FF2B5EF4-FFF2-40B4-BE49-F238E27FC236}">
                <a16:creationId xmlns:a16="http://schemas.microsoft.com/office/drawing/2014/main" id="{50D75852-3485-4E9B-8711-37ED9570AB0E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26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485221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 Placeholder 3">
            <a:extLst>
              <a:ext uri="{FF2B5EF4-FFF2-40B4-BE49-F238E27FC236}">
                <a16:creationId xmlns:a16="http://schemas.microsoft.com/office/drawing/2014/main" id="{7E6C2EFD-9D1B-4266-B9BC-F0344C1E4123}"/>
              </a:ext>
            </a:extLst>
          </p:cNvPr>
          <p:cNvSpPr txBox="1">
            <a:spLocks/>
          </p:cNvSpPr>
          <p:nvPr/>
        </p:nvSpPr>
        <p:spPr>
          <a:xfrm>
            <a:off x="5780688" y="1185282"/>
            <a:ext cx="3338733" cy="3696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Decompose </a:t>
            </a:r>
            <a:r>
              <a:rPr lang="en-AT" sz="2100" dirty="0"/>
              <a:t>t</a:t>
            </a:r>
            <a:r>
              <a:rPr lang="en-US" sz="2100" dirty="0" err="1"/>
              <a:t>orus</a:t>
            </a:r>
            <a:r>
              <a:rPr lang="en-US" sz="2100" dirty="0"/>
              <a:t> into </a:t>
            </a:r>
            <a:r>
              <a:rPr lang="en-AT" sz="2100" dirty="0"/>
              <a:t>2</a:t>
            </a:r>
            <a:r>
              <a:rPr lang="en-US" sz="2100" dirty="0"/>
              <a:t>-</a:t>
            </a:r>
            <a:r>
              <a:rPr lang="en-AT" sz="2100" dirty="0"/>
              <a:t>edge</a:t>
            </a:r>
            <a:r>
              <a:rPr lang="en-US" sz="2100" dirty="0"/>
              <a:t>-</a:t>
            </a:r>
            <a:r>
              <a:rPr lang="en-AT" sz="2100" dirty="0"/>
              <a:t>d</a:t>
            </a:r>
            <a:r>
              <a:rPr lang="en-US" sz="2100" dirty="0" err="1"/>
              <a:t>isjoint</a:t>
            </a:r>
            <a:r>
              <a:rPr lang="en-US" sz="2100" dirty="0"/>
              <a:t> Hamilton </a:t>
            </a:r>
            <a:r>
              <a:rPr lang="en-AT" sz="2100" dirty="0"/>
              <a:t>C</a:t>
            </a:r>
            <a:r>
              <a:rPr lang="en-US" sz="2100" dirty="0" err="1"/>
              <a:t>ycles</a:t>
            </a:r>
            <a:r>
              <a:rPr lang="en-AT" sz="2100" dirty="0"/>
              <a:t> (</a:t>
            </a:r>
            <a:r>
              <a:rPr lang="de-DE" sz="2100" dirty="0"/>
              <a:t>H</a:t>
            </a:r>
            <a:r>
              <a:rPr lang="en-AT" sz="2100" dirty="0"/>
              <a:t>C)</a:t>
            </a:r>
          </a:p>
          <a:p>
            <a:r>
              <a:rPr lang="en-AT" sz="2100" dirty="0">
                <a:solidFill>
                  <a:schemeClr val="bg1"/>
                </a:solidFill>
              </a:rPr>
              <a:t>Can route in both directions: </a:t>
            </a:r>
            <a:r>
              <a:rPr lang="en-AT" sz="2100" i="1" dirty="0">
                <a:solidFill>
                  <a:schemeClr val="bg1"/>
                </a:solidFill>
              </a:rPr>
              <a:t>4</a:t>
            </a:r>
            <a:r>
              <a:rPr lang="en-US" sz="2100" i="1" dirty="0">
                <a:solidFill>
                  <a:schemeClr val="bg1"/>
                </a:solidFill>
              </a:rPr>
              <a:t>-</a:t>
            </a:r>
            <a:r>
              <a:rPr lang="de-DE" sz="2100" i="1" dirty="0">
                <a:solidFill>
                  <a:schemeClr val="bg1"/>
                </a:solidFill>
              </a:rPr>
              <a:t>a</a:t>
            </a:r>
            <a:r>
              <a:rPr lang="en-AT" sz="2100" i="1" dirty="0">
                <a:solidFill>
                  <a:schemeClr val="bg1"/>
                </a:solidFill>
              </a:rPr>
              <a:t>r</a:t>
            </a:r>
            <a:r>
              <a:rPr lang="de-DE" sz="2100" i="1" dirty="0">
                <a:solidFill>
                  <a:schemeClr val="bg1"/>
                </a:solidFill>
              </a:rPr>
              <a:t>c</a:t>
            </a:r>
            <a:r>
              <a:rPr lang="en-US" sz="2100" i="1" dirty="0">
                <a:solidFill>
                  <a:schemeClr val="bg1"/>
                </a:solidFill>
              </a:rPr>
              <a:t>-</a:t>
            </a:r>
            <a:r>
              <a:rPr lang="en-AT" sz="2100" i="1" dirty="0">
                <a:solidFill>
                  <a:schemeClr val="bg1"/>
                </a:solidFill>
              </a:rPr>
              <a:t>d</a:t>
            </a:r>
            <a:r>
              <a:rPr lang="en-US" sz="2100" i="1" dirty="0" err="1">
                <a:solidFill>
                  <a:schemeClr val="bg1"/>
                </a:solidFill>
              </a:rPr>
              <a:t>isjoint</a:t>
            </a:r>
            <a:r>
              <a:rPr lang="en-US" sz="2100" i="1" dirty="0">
                <a:solidFill>
                  <a:schemeClr val="bg1"/>
                </a:solidFill>
              </a:rPr>
              <a:t> </a:t>
            </a:r>
            <a:r>
              <a:rPr lang="en-US" sz="2100" dirty="0">
                <a:solidFill>
                  <a:schemeClr val="bg1"/>
                </a:solidFill>
              </a:rPr>
              <a:t>H</a:t>
            </a:r>
            <a:r>
              <a:rPr lang="en-AT" sz="2100" dirty="0">
                <a:solidFill>
                  <a:schemeClr val="bg1"/>
                </a:solidFill>
              </a:rPr>
              <a:t>C</a:t>
            </a:r>
            <a:r>
              <a:rPr lang="de-DE" sz="2100" dirty="0">
                <a:solidFill>
                  <a:schemeClr val="bg1"/>
                </a:solidFill>
              </a:rPr>
              <a:t>s</a:t>
            </a:r>
            <a:endParaRPr lang="en-AT" sz="21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AT" sz="2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T" sz="2100" b="1" dirty="0">
                <a:solidFill>
                  <a:schemeClr val="bg1"/>
                </a:solidFill>
              </a:rPr>
              <a:t>3-resilient routing to destination d:</a:t>
            </a:r>
          </a:p>
          <a:p>
            <a:r>
              <a:rPr lang="en-US" sz="2100" dirty="0">
                <a:solidFill>
                  <a:schemeClr val="bg1"/>
                </a:solidFill>
              </a:rPr>
              <a:t>go along </a:t>
            </a:r>
            <a:r>
              <a:rPr lang="en-US" sz="2100" i="1" dirty="0">
                <a:solidFill>
                  <a:schemeClr val="bg1"/>
                </a:solidFill>
              </a:rPr>
              <a:t>1st directed HC</a:t>
            </a:r>
            <a:r>
              <a:rPr lang="en-US" sz="2100" dirty="0">
                <a:solidFill>
                  <a:schemeClr val="bg1"/>
                </a:solidFill>
              </a:rPr>
              <a:t>, if hit failure, </a:t>
            </a:r>
            <a:r>
              <a:rPr lang="en-US" sz="2100" i="1" dirty="0">
                <a:solidFill>
                  <a:schemeClr val="bg1"/>
                </a:solidFill>
              </a:rPr>
              <a:t>reverse</a:t>
            </a:r>
            <a:r>
              <a:rPr lang="en-US" sz="2100" dirty="0">
                <a:solidFill>
                  <a:schemeClr val="bg1"/>
                </a:solidFill>
              </a:rPr>
              <a:t> direction</a:t>
            </a:r>
            <a:endParaRPr lang="en-AT" sz="21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if again failure switch to </a:t>
            </a:r>
            <a:r>
              <a:rPr lang="en-US" sz="2100" i="1" dirty="0">
                <a:solidFill>
                  <a:schemeClr val="bg1"/>
                </a:solidFill>
              </a:rPr>
              <a:t>2nd HC</a:t>
            </a:r>
            <a:r>
              <a:rPr lang="en-US" sz="2100" dirty="0">
                <a:solidFill>
                  <a:schemeClr val="bg1"/>
                </a:solidFill>
              </a:rPr>
              <a:t>, if again failure </a:t>
            </a:r>
            <a:r>
              <a:rPr lang="en-US" sz="2100" i="1" dirty="0">
                <a:solidFill>
                  <a:schemeClr val="bg1"/>
                </a:solidFill>
              </a:rPr>
              <a:t>reverse direction</a:t>
            </a:r>
            <a:endParaRPr lang="en-AT" sz="2100" i="1" dirty="0">
              <a:solidFill>
                <a:schemeClr val="bg1"/>
              </a:solidFill>
            </a:endParaRPr>
          </a:p>
          <a:p>
            <a:r>
              <a:rPr lang="en-AT" sz="2100" dirty="0">
                <a:solidFill>
                  <a:schemeClr val="bg1"/>
                </a:solidFill>
              </a:rPr>
              <a:t>N</a:t>
            </a:r>
            <a:r>
              <a:rPr lang="en-US" sz="2100" dirty="0">
                <a:solidFill>
                  <a:schemeClr val="bg1"/>
                </a:solidFill>
              </a:rPr>
              <a:t>o more failures possible!</a:t>
            </a:r>
            <a:endParaRPr lang="en-AT" sz="2100" dirty="0">
              <a:solidFill>
                <a:schemeClr val="bg1"/>
              </a:solidFill>
            </a:endParaRPr>
          </a:p>
          <a:p>
            <a:endParaRPr lang="de-DE" sz="21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29BB58-CBDB-42A2-9B83-4544C710A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83527"/>
              </p:ext>
            </p:extLst>
          </p:nvPr>
        </p:nvGraphicFramePr>
        <p:xfrm>
          <a:off x="848141" y="1406462"/>
          <a:ext cx="4248472" cy="3196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694">
                  <a:extLst>
                    <a:ext uri="{9D8B030D-6E8A-4147-A177-3AD203B41FA5}">
                      <a16:colId xmlns:a16="http://schemas.microsoft.com/office/drawing/2014/main" val="548866868"/>
                    </a:ext>
                  </a:extLst>
                </a:gridCol>
                <a:gridCol w="849694">
                  <a:extLst>
                    <a:ext uri="{9D8B030D-6E8A-4147-A177-3AD203B41FA5}">
                      <a16:colId xmlns:a16="http://schemas.microsoft.com/office/drawing/2014/main" val="1829717226"/>
                    </a:ext>
                  </a:extLst>
                </a:gridCol>
                <a:gridCol w="849694">
                  <a:extLst>
                    <a:ext uri="{9D8B030D-6E8A-4147-A177-3AD203B41FA5}">
                      <a16:colId xmlns:a16="http://schemas.microsoft.com/office/drawing/2014/main" val="697945050"/>
                    </a:ext>
                  </a:extLst>
                </a:gridCol>
                <a:gridCol w="849694">
                  <a:extLst>
                    <a:ext uri="{9D8B030D-6E8A-4147-A177-3AD203B41FA5}">
                      <a16:colId xmlns:a16="http://schemas.microsoft.com/office/drawing/2014/main" val="1729120588"/>
                    </a:ext>
                  </a:extLst>
                </a:gridCol>
                <a:gridCol w="849696">
                  <a:extLst>
                    <a:ext uri="{9D8B030D-6E8A-4147-A177-3AD203B41FA5}">
                      <a16:colId xmlns:a16="http://schemas.microsoft.com/office/drawing/2014/main" val="49552324"/>
                    </a:ext>
                  </a:extLst>
                </a:gridCol>
              </a:tblGrid>
              <a:tr h="63939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87714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67716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465045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32370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089313"/>
                  </a:ext>
                </a:extLst>
              </a:tr>
            </a:tbl>
          </a:graphicData>
        </a:graphic>
      </p:graphicFrame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502AF5AF-036D-4FD4-86B4-ADE217883701}"/>
              </a:ext>
            </a:extLst>
          </p:cNvPr>
          <p:cNvCxnSpPr>
            <a:cxnSpLocks/>
          </p:cNvCxnSpPr>
          <p:nvPr/>
        </p:nvCxnSpPr>
        <p:spPr>
          <a:xfrm>
            <a:off x="308081" y="1406462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203D8467-26B6-4FFB-85F6-19808609DCEC}"/>
              </a:ext>
            </a:extLst>
          </p:cNvPr>
          <p:cNvCxnSpPr>
            <a:cxnSpLocks/>
          </p:cNvCxnSpPr>
          <p:nvPr/>
        </p:nvCxnSpPr>
        <p:spPr>
          <a:xfrm flipV="1">
            <a:off x="848141" y="104642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760137B2-DC57-41D1-AD05-D91D5D25182A}"/>
              </a:ext>
            </a:extLst>
          </p:cNvPr>
          <p:cNvCxnSpPr>
            <a:cxnSpLocks/>
          </p:cNvCxnSpPr>
          <p:nvPr/>
        </p:nvCxnSpPr>
        <p:spPr>
          <a:xfrm flipV="1">
            <a:off x="1712237" y="104642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E10DDADE-E2D7-41A5-97FC-4C5466069A69}"/>
              </a:ext>
            </a:extLst>
          </p:cNvPr>
          <p:cNvCxnSpPr>
            <a:cxnSpLocks/>
          </p:cNvCxnSpPr>
          <p:nvPr/>
        </p:nvCxnSpPr>
        <p:spPr>
          <a:xfrm flipV="1">
            <a:off x="2504325" y="104642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02288783-59B8-4979-ABEF-94FFD9AE1CC9}"/>
              </a:ext>
            </a:extLst>
          </p:cNvPr>
          <p:cNvCxnSpPr>
            <a:cxnSpLocks/>
          </p:cNvCxnSpPr>
          <p:nvPr/>
        </p:nvCxnSpPr>
        <p:spPr>
          <a:xfrm flipV="1">
            <a:off x="3368421" y="104642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F66A3FD3-6C8E-46B2-964B-D945A7383796}"/>
              </a:ext>
            </a:extLst>
          </p:cNvPr>
          <p:cNvCxnSpPr>
            <a:cxnSpLocks/>
          </p:cNvCxnSpPr>
          <p:nvPr/>
        </p:nvCxnSpPr>
        <p:spPr>
          <a:xfrm flipV="1">
            <a:off x="4232517" y="104209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832DFAC6-A338-47E5-B90D-D30BBA32C6E3}"/>
              </a:ext>
            </a:extLst>
          </p:cNvPr>
          <p:cNvCxnSpPr>
            <a:cxnSpLocks/>
            <a:endCxn id="230" idx="1"/>
          </p:cNvCxnSpPr>
          <p:nvPr/>
        </p:nvCxnSpPr>
        <p:spPr>
          <a:xfrm>
            <a:off x="2583286" y="1406462"/>
            <a:ext cx="641119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06AF3CF-4162-4426-91FE-DB414E91FCC4}"/>
              </a:ext>
            </a:extLst>
          </p:cNvPr>
          <p:cNvCxnSpPr>
            <a:cxnSpLocks/>
          </p:cNvCxnSpPr>
          <p:nvPr/>
        </p:nvCxnSpPr>
        <p:spPr>
          <a:xfrm>
            <a:off x="4376533" y="1419622"/>
            <a:ext cx="1224136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CB8F9470-F8CC-496B-B262-172258FA8E46}"/>
              </a:ext>
            </a:extLst>
          </p:cNvPr>
          <p:cNvCxnSpPr>
            <a:cxnSpLocks/>
          </p:cNvCxnSpPr>
          <p:nvPr/>
        </p:nvCxnSpPr>
        <p:spPr>
          <a:xfrm>
            <a:off x="1748241" y="2062686"/>
            <a:ext cx="3924436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155A6DBE-3B61-4623-B6A8-138967228065}"/>
              </a:ext>
            </a:extLst>
          </p:cNvPr>
          <p:cNvCxnSpPr>
            <a:cxnSpLocks/>
          </p:cNvCxnSpPr>
          <p:nvPr/>
        </p:nvCxnSpPr>
        <p:spPr>
          <a:xfrm>
            <a:off x="1784245" y="2687444"/>
            <a:ext cx="3924436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66429FEB-AE73-44C6-9C2B-FCAF6B7C2549}"/>
              </a:ext>
            </a:extLst>
          </p:cNvPr>
          <p:cNvCxnSpPr>
            <a:cxnSpLocks/>
          </p:cNvCxnSpPr>
          <p:nvPr/>
        </p:nvCxnSpPr>
        <p:spPr>
          <a:xfrm>
            <a:off x="272077" y="2068134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F294EAB-68FC-4E3C-AC85-333A1439AC42}"/>
              </a:ext>
            </a:extLst>
          </p:cNvPr>
          <p:cNvCxnSpPr>
            <a:cxnSpLocks/>
          </p:cNvCxnSpPr>
          <p:nvPr/>
        </p:nvCxnSpPr>
        <p:spPr>
          <a:xfrm>
            <a:off x="268057" y="2699640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33419B19-826E-41A4-B441-FD119FF3F70D}"/>
              </a:ext>
            </a:extLst>
          </p:cNvPr>
          <p:cNvCxnSpPr>
            <a:cxnSpLocks/>
          </p:cNvCxnSpPr>
          <p:nvPr/>
        </p:nvCxnSpPr>
        <p:spPr>
          <a:xfrm>
            <a:off x="308081" y="3338864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F1437D38-D028-4E44-AAA3-15AE1323F5F7}"/>
              </a:ext>
            </a:extLst>
          </p:cNvPr>
          <p:cNvCxnSpPr>
            <a:cxnSpLocks/>
          </p:cNvCxnSpPr>
          <p:nvPr/>
        </p:nvCxnSpPr>
        <p:spPr>
          <a:xfrm flipV="1">
            <a:off x="843341" y="4655489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4698895F-5DA9-4C6F-B354-DE885AEB64B8}"/>
              </a:ext>
            </a:extLst>
          </p:cNvPr>
          <p:cNvCxnSpPr>
            <a:cxnSpLocks/>
          </p:cNvCxnSpPr>
          <p:nvPr/>
        </p:nvCxnSpPr>
        <p:spPr>
          <a:xfrm flipV="1">
            <a:off x="1707437" y="4655489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5D28981C-D01E-4BD7-A502-FA2E04700C37}"/>
              </a:ext>
            </a:extLst>
          </p:cNvPr>
          <p:cNvCxnSpPr>
            <a:cxnSpLocks/>
          </p:cNvCxnSpPr>
          <p:nvPr/>
        </p:nvCxnSpPr>
        <p:spPr>
          <a:xfrm flipV="1">
            <a:off x="3386396" y="4651159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2CAD7938-756F-41EE-8E2E-8AC0E5FA6E57}"/>
              </a:ext>
            </a:extLst>
          </p:cNvPr>
          <p:cNvCxnSpPr>
            <a:cxnSpLocks/>
          </p:cNvCxnSpPr>
          <p:nvPr/>
        </p:nvCxnSpPr>
        <p:spPr>
          <a:xfrm flipV="1">
            <a:off x="4227717" y="4651159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B69EA09F-9775-4233-97D5-23860A274D4F}"/>
              </a:ext>
            </a:extLst>
          </p:cNvPr>
          <p:cNvCxnSpPr>
            <a:cxnSpLocks/>
          </p:cNvCxnSpPr>
          <p:nvPr/>
        </p:nvCxnSpPr>
        <p:spPr>
          <a:xfrm>
            <a:off x="952366" y="3990078"/>
            <a:ext cx="1418682" cy="5479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3B773E2D-AEBC-492A-980B-3FF969EDAEC1}"/>
              </a:ext>
            </a:extLst>
          </p:cNvPr>
          <p:cNvCxnSpPr>
            <a:cxnSpLocks/>
          </p:cNvCxnSpPr>
          <p:nvPr/>
        </p:nvCxnSpPr>
        <p:spPr>
          <a:xfrm>
            <a:off x="3548441" y="4001273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4F0A0BD3-3080-46C1-87BD-7C92F93DCCB7}"/>
              </a:ext>
            </a:extLst>
          </p:cNvPr>
          <p:cNvCxnSpPr>
            <a:cxnSpLocks/>
            <a:endCxn id="248" idx="1"/>
          </p:cNvCxnSpPr>
          <p:nvPr/>
        </p:nvCxnSpPr>
        <p:spPr>
          <a:xfrm>
            <a:off x="1784245" y="3336324"/>
            <a:ext cx="1440160" cy="290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063FA327-3D58-4431-89AA-B9889EC7A852}"/>
              </a:ext>
            </a:extLst>
          </p:cNvPr>
          <p:cNvCxnSpPr>
            <a:cxnSpLocks/>
          </p:cNvCxnSpPr>
          <p:nvPr/>
        </p:nvCxnSpPr>
        <p:spPr>
          <a:xfrm>
            <a:off x="3548441" y="3334709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E813069A-C786-43C1-A481-1BAB9D46DD3D}"/>
              </a:ext>
            </a:extLst>
          </p:cNvPr>
          <p:cNvCxnSpPr>
            <a:cxnSpLocks/>
          </p:cNvCxnSpPr>
          <p:nvPr/>
        </p:nvCxnSpPr>
        <p:spPr>
          <a:xfrm>
            <a:off x="5168621" y="3334709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8A2D72C3-6423-4337-9D04-3F21504E4FA0}"/>
              </a:ext>
            </a:extLst>
          </p:cNvPr>
          <p:cNvCxnSpPr>
            <a:cxnSpLocks/>
          </p:cNvCxnSpPr>
          <p:nvPr/>
        </p:nvCxnSpPr>
        <p:spPr>
          <a:xfrm flipV="1">
            <a:off x="2526691" y="4159890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9A14943E-906E-4782-A892-435E5CF0632D}"/>
              </a:ext>
            </a:extLst>
          </p:cNvPr>
          <p:cNvCxnSpPr>
            <a:cxnSpLocks/>
          </p:cNvCxnSpPr>
          <p:nvPr/>
        </p:nvCxnSpPr>
        <p:spPr>
          <a:xfrm flipV="1">
            <a:off x="2526691" y="4651159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8654853-FA26-4361-89DD-5E237A433BEF}"/>
              </a:ext>
            </a:extLst>
          </p:cNvPr>
          <p:cNvCxnSpPr>
            <a:cxnSpLocks/>
          </p:cNvCxnSpPr>
          <p:nvPr/>
        </p:nvCxnSpPr>
        <p:spPr>
          <a:xfrm flipV="1">
            <a:off x="3386396" y="4150534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A17ED264-D9C8-4E7A-B6DA-4D5CAB709409}"/>
              </a:ext>
            </a:extLst>
          </p:cNvPr>
          <p:cNvCxnSpPr>
            <a:cxnSpLocks/>
            <a:stCxn id="262" idx="0"/>
            <a:endCxn id="250" idx="2"/>
          </p:cNvCxnSpPr>
          <p:nvPr/>
        </p:nvCxnSpPr>
        <p:spPr>
          <a:xfrm flipV="1">
            <a:off x="5096613" y="3486667"/>
            <a:ext cx="0" cy="101705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C592AF43-6668-411A-9BE7-0C6C8D3CDD85}"/>
              </a:ext>
            </a:extLst>
          </p:cNvPr>
          <p:cNvCxnSpPr>
            <a:cxnSpLocks/>
          </p:cNvCxnSpPr>
          <p:nvPr/>
        </p:nvCxnSpPr>
        <p:spPr>
          <a:xfrm flipV="1">
            <a:off x="4227717" y="348761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EB1D828-9AC0-4575-BC34-CCFD29583D99}"/>
              </a:ext>
            </a:extLst>
          </p:cNvPr>
          <p:cNvCxnSpPr>
            <a:cxnSpLocks/>
          </p:cNvCxnSpPr>
          <p:nvPr/>
        </p:nvCxnSpPr>
        <p:spPr>
          <a:xfrm flipV="1">
            <a:off x="1720230" y="2837577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Shape 181">
            <a:extLst>
              <a:ext uri="{FF2B5EF4-FFF2-40B4-BE49-F238E27FC236}">
                <a16:creationId xmlns:a16="http://schemas.microsoft.com/office/drawing/2014/main" id="{8DF17112-5CD7-4AFF-B9F0-4182BA59F251}"/>
              </a:ext>
            </a:extLst>
          </p:cNvPr>
          <p:cNvSpPr/>
          <p:nvPr/>
        </p:nvSpPr>
        <p:spPr>
          <a:xfrm>
            <a:off x="704125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29" name="Shape 181">
            <a:extLst>
              <a:ext uri="{FF2B5EF4-FFF2-40B4-BE49-F238E27FC236}">
                <a16:creationId xmlns:a16="http://schemas.microsoft.com/office/drawing/2014/main" id="{75E2DAE0-21DA-4C21-A075-A6B030BAA7FA}"/>
              </a:ext>
            </a:extLst>
          </p:cNvPr>
          <p:cNvSpPr/>
          <p:nvPr/>
        </p:nvSpPr>
        <p:spPr>
          <a:xfrm>
            <a:off x="2360309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0" name="Shape 181">
            <a:extLst>
              <a:ext uri="{FF2B5EF4-FFF2-40B4-BE49-F238E27FC236}">
                <a16:creationId xmlns:a16="http://schemas.microsoft.com/office/drawing/2014/main" id="{23C93A5C-7C4E-4E87-9D25-CFA85D6915B3}"/>
              </a:ext>
            </a:extLst>
          </p:cNvPr>
          <p:cNvSpPr/>
          <p:nvPr/>
        </p:nvSpPr>
        <p:spPr>
          <a:xfrm>
            <a:off x="3224405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1" name="Shape 181">
            <a:extLst>
              <a:ext uri="{FF2B5EF4-FFF2-40B4-BE49-F238E27FC236}">
                <a16:creationId xmlns:a16="http://schemas.microsoft.com/office/drawing/2014/main" id="{50BCB5D1-4186-4889-A3A6-BBD0C61A32E9}"/>
              </a:ext>
            </a:extLst>
          </p:cNvPr>
          <p:cNvSpPr/>
          <p:nvPr/>
        </p:nvSpPr>
        <p:spPr>
          <a:xfrm>
            <a:off x="4088501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2" name="Shape 181">
            <a:extLst>
              <a:ext uri="{FF2B5EF4-FFF2-40B4-BE49-F238E27FC236}">
                <a16:creationId xmlns:a16="http://schemas.microsoft.com/office/drawing/2014/main" id="{0C1E1AD1-385E-4956-BCBC-5C0C22D4B49D}"/>
              </a:ext>
            </a:extLst>
          </p:cNvPr>
          <p:cNvSpPr/>
          <p:nvPr/>
        </p:nvSpPr>
        <p:spPr>
          <a:xfrm>
            <a:off x="4952597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5" name="Shape 181">
            <a:extLst>
              <a:ext uri="{FF2B5EF4-FFF2-40B4-BE49-F238E27FC236}">
                <a16:creationId xmlns:a16="http://schemas.microsoft.com/office/drawing/2014/main" id="{C4182ABB-240E-4727-B4F2-F244346AACEE}"/>
              </a:ext>
            </a:extLst>
          </p:cNvPr>
          <p:cNvSpPr/>
          <p:nvPr/>
        </p:nvSpPr>
        <p:spPr>
          <a:xfrm>
            <a:off x="2360309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6" name="Shape 181">
            <a:extLst>
              <a:ext uri="{FF2B5EF4-FFF2-40B4-BE49-F238E27FC236}">
                <a16:creationId xmlns:a16="http://schemas.microsoft.com/office/drawing/2014/main" id="{65EA1E19-EFF5-4CF0-A80E-8F5FDE2A2695}"/>
              </a:ext>
            </a:extLst>
          </p:cNvPr>
          <p:cNvSpPr/>
          <p:nvPr/>
        </p:nvSpPr>
        <p:spPr>
          <a:xfrm>
            <a:off x="3224405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7" name="Shape 181">
            <a:extLst>
              <a:ext uri="{FF2B5EF4-FFF2-40B4-BE49-F238E27FC236}">
                <a16:creationId xmlns:a16="http://schemas.microsoft.com/office/drawing/2014/main" id="{3158EA66-F4E0-4DF0-94AD-BA8399EA5F3B}"/>
              </a:ext>
            </a:extLst>
          </p:cNvPr>
          <p:cNvSpPr/>
          <p:nvPr/>
        </p:nvSpPr>
        <p:spPr>
          <a:xfrm>
            <a:off x="4088501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8" name="Shape 181">
            <a:extLst>
              <a:ext uri="{FF2B5EF4-FFF2-40B4-BE49-F238E27FC236}">
                <a16:creationId xmlns:a16="http://schemas.microsoft.com/office/drawing/2014/main" id="{F8D2A5CE-272C-499A-9FA0-AF6C7473AA90}"/>
              </a:ext>
            </a:extLst>
          </p:cNvPr>
          <p:cNvSpPr/>
          <p:nvPr/>
        </p:nvSpPr>
        <p:spPr>
          <a:xfrm>
            <a:off x="4952597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0" name="Shape 181">
            <a:extLst>
              <a:ext uri="{FF2B5EF4-FFF2-40B4-BE49-F238E27FC236}">
                <a16:creationId xmlns:a16="http://schemas.microsoft.com/office/drawing/2014/main" id="{B15EB8A4-47B4-43D8-9308-44026C7471E2}"/>
              </a:ext>
            </a:extLst>
          </p:cNvPr>
          <p:cNvSpPr/>
          <p:nvPr/>
        </p:nvSpPr>
        <p:spPr>
          <a:xfrm>
            <a:off x="1568221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1" name="Shape 181">
            <a:extLst>
              <a:ext uri="{FF2B5EF4-FFF2-40B4-BE49-F238E27FC236}">
                <a16:creationId xmlns:a16="http://schemas.microsoft.com/office/drawing/2014/main" id="{276A1D4B-1D6B-47B6-9585-E79ECA4DD824}"/>
              </a:ext>
            </a:extLst>
          </p:cNvPr>
          <p:cNvSpPr/>
          <p:nvPr/>
        </p:nvSpPr>
        <p:spPr>
          <a:xfrm>
            <a:off x="2360309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2" name="Shape 181">
            <a:extLst>
              <a:ext uri="{FF2B5EF4-FFF2-40B4-BE49-F238E27FC236}">
                <a16:creationId xmlns:a16="http://schemas.microsoft.com/office/drawing/2014/main" id="{D93147CA-C23A-45B0-9985-0840820D3686}"/>
              </a:ext>
            </a:extLst>
          </p:cNvPr>
          <p:cNvSpPr/>
          <p:nvPr/>
        </p:nvSpPr>
        <p:spPr>
          <a:xfrm>
            <a:off x="3224405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3" name="Shape 181">
            <a:extLst>
              <a:ext uri="{FF2B5EF4-FFF2-40B4-BE49-F238E27FC236}">
                <a16:creationId xmlns:a16="http://schemas.microsoft.com/office/drawing/2014/main" id="{E25DFA95-1C0E-4DD9-AB35-A56B371914BE}"/>
              </a:ext>
            </a:extLst>
          </p:cNvPr>
          <p:cNvSpPr/>
          <p:nvPr/>
        </p:nvSpPr>
        <p:spPr>
          <a:xfrm>
            <a:off x="4088501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4" name="Shape 181">
            <a:extLst>
              <a:ext uri="{FF2B5EF4-FFF2-40B4-BE49-F238E27FC236}">
                <a16:creationId xmlns:a16="http://schemas.microsoft.com/office/drawing/2014/main" id="{9E84F0A6-7815-4AC1-8416-0DD8C1650911}"/>
              </a:ext>
            </a:extLst>
          </p:cNvPr>
          <p:cNvSpPr/>
          <p:nvPr/>
        </p:nvSpPr>
        <p:spPr>
          <a:xfrm>
            <a:off x="4952597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6" name="Shape 181">
            <a:extLst>
              <a:ext uri="{FF2B5EF4-FFF2-40B4-BE49-F238E27FC236}">
                <a16:creationId xmlns:a16="http://schemas.microsoft.com/office/drawing/2014/main" id="{5CDC4716-9DF8-485B-A34C-A0183CAD5E70}"/>
              </a:ext>
            </a:extLst>
          </p:cNvPr>
          <p:cNvSpPr/>
          <p:nvPr/>
        </p:nvSpPr>
        <p:spPr>
          <a:xfrm>
            <a:off x="1568221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7" name="Shape 181">
            <a:extLst>
              <a:ext uri="{FF2B5EF4-FFF2-40B4-BE49-F238E27FC236}">
                <a16:creationId xmlns:a16="http://schemas.microsoft.com/office/drawing/2014/main" id="{9783A95C-B60D-4F4A-B8AD-9CF2B0473EA5}"/>
              </a:ext>
            </a:extLst>
          </p:cNvPr>
          <p:cNvSpPr/>
          <p:nvPr/>
        </p:nvSpPr>
        <p:spPr>
          <a:xfrm>
            <a:off x="2360309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8" name="Shape 181">
            <a:extLst>
              <a:ext uri="{FF2B5EF4-FFF2-40B4-BE49-F238E27FC236}">
                <a16:creationId xmlns:a16="http://schemas.microsoft.com/office/drawing/2014/main" id="{7234CF1C-23C5-48EC-B2AF-EEB34510C5AD}"/>
              </a:ext>
            </a:extLst>
          </p:cNvPr>
          <p:cNvSpPr/>
          <p:nvPr/>
        </p:nvSpPr>
        <p:spPr>
          <a:xfrm>
            <a:off x="3224405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9" name="Shape 181">
            <a:extLst>
              <a:ext uri="{FF2B5EF4-FFF2-40B4-BE49-F238E27FC236}">
                <a16:creationId xmlns:a16="http://schemas.microsoft.com/office/drawing/2014/main" id="{0DE4AC41-8D61-49B9-BB84-29CC677B4484}"/>
              </a:ext>
            </a:extLst>
          </p:cNvPr>
          <p:cNvSpPr/>
          <p:nvPr/>
        </p:nvSpPr>
        <p:spPr>
          <a:xfrm>
            <a:off x="4088501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0" name="Shape 181">
            <a:extLst>
              <a:ext uri="{FF2B5EF4-FFF2-40B4-BE49-F238E27FC236}">
                <a16:creationId xmlns:a16="http://schemas.microsoft.com/office/drawing/2014/main" id="{D9A3B766-1FB5-4F04-B860-688582BF54DA}"/>
              </a:ext>
            </a:extLst>
          </p:cNvPr>
          <p:cNvSpPr/>
          <p:nvPr/>
        </p:nvSpPr>
        <p:spPr>
          <a:xfrm>
            <a:off x="4952597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1" name="Shape 181">
            <a:extLst>
              <a:ext uri="{FF2B5EF4-FFF2-40B4-BE49-F238E27FC236}">
                <a16:creationId xmlns:a16="http://schemas.microsoft.com/office/drawing/2014/main" id="{0EA9CBC4-F1F7-44CE-A912-F9282CF2F4F4}"/>
              </a:ext>
            </a:extLst>
          </p:cNvPr>
          <p:cNvSpPr/>
          <p:nvPr/>
        </p:nvSpPr>
        <p:spPr>
          <a:xfrm>
            <a:off x="704125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2" name="Shape 181">
            <a:extLst>
              <a:ext uri="{FF2B5EF4-FFF2-40B4-BE49-F238E27FC236}">
                <a16:creationId xmlns:a16="http://schemas.microsoft.com/office/drawing/2014/main" id="{C123819E-59EB-4267-B2AC-1E8160AEAB92}"/>
              </a:ext>
            </a:extLst>
          </p:cNvPr>
          <p:cNvSpPr/>
          <p:nvPr/>
        </p:nvSpPr>
        <p:spPr>
          <a:xfrm>
            <a:off x="1568221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3" name="Shape 181">
            <a:extLst>
              <a:ext uri="{FF2B5EF4-FFF2-40B4-BE49-F238E27FC236}">
                <a16:creationId xmlns:a16="http://schemas.microsoft.com/office/drawing/2014/main" id="{6E9C89C3-5453-42ED-82AC-A05F263EB1C0}"/>
              </a:ext>
            </a:extLst>
          </p:cNvPr>
          <p:cNvSpPr/>
          <p:nvPr/>
        </p:nvSpPr>
        <p:spPr>
          <a:xfrm>
            <a:off x="2360309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4" name="Shape 181">
            <a:extLst>
              <a:ext uri="{FF2B5EF4-FFF2-40B4-BE49-F238E27FC236}">
                <a16:creationId xmlns:a16="http://schemas.microsoft.com/office/drawing/2014/main" id="{086E96E2-27DE-4E98-9609-8609C225AEEF}"/>
              </a:ext>
            </a:extLst>
          </p:cNvPr>
          <p:cNvSpPr/>
          <p:nvPr/>
        </p:nvSpPr>
        <p:spPr>
          <a:xfrm>
            <a:off x="3224405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5" name="Shape 181">
            <a:extLst>
              <a:ext uri="{FF2B5EF4-FFF2-40B4-BE49-F238E27FC236}">
                <a16:creationId xmlns:a16="http://schemas.microsoft.com/office/drawing/2014/main" id="{A181A57E-900E-44FE-9634-C0B974156023}"/>
              </a:ext>
            </a:extLst>
          </p:cNvPr>
          <p:cNvSpPr/>
          <p:nvPr/>
        </p:nvSpPr>
        <p:spPr>
          <a:xfrm>
            <a:off x="4088501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6" name="Shape 181">
            <a:extLst>
              <a:ext uri="{FF2B5EF4-FFF2-40B4-BE49-F238E27FC236}">
                <a16:creationId xmlns:a16="http://schemas.microsoft.com/office/drawing/2014/main" id="{7DF6C74E-F12D-4BDB-96F7-50D6A462D9A5}"/>
              </a:ext>
            </a:extLst>
          </p:cNvPr>
          <p:cNvSpPr/>
          <p:nvPr/>
        </p:nvSpPr>
        <p:spPr>
          <a:xfrm>
            <a:off x="4952597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9" name="Shape 181">
            <a:extLst>
              <a:ext uri="{FF2B5EF4-FFF2-40B4-BE49-F238E27FC236}">
                <a16:creationId xmlns:a16="http://schemas.microsoft.com/office/drawing/2014/main" id="{B77E03A7-4CDA-4DC9-BE6C-0F6D3B515CAC}"/>
              </a:ext>
            </a:extLst>
          </p:cNvPr>
          <p:cNvSpPr/>
          <p:nvPr/>
        </p:nvSpPr>
        <p:spPr>
          <a:xfrm>
            <a:off x="2360309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60" name="Shape 181">
            <a:extLst>
              <a:ext uri="{FF2B5EF4-FFF2-40B4-BE49-F238E27FC236}">
                <a16:creationId xmlns:a16="http://schemas.microsoft.com/office/drawing/2014/main" id="{4F8A639E-5AA4-48C7-B2C9-58EA4FCD1B6F}"/>
              </a:ext>
            </a:extLst>
          </p:cNvPr>
          <p:cNvSpPr/>
          <p:nvPr/>
        </p:nvSpPr>
        <p:spPr>
          <a:xfrm>
            <a:off x="3224405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2DBC872A-1910-423A-9191-9EB9C4E1D863}"/>
              </a:ext>
            </a:extLst>
          </p:cNvPr>
          <p:cNvCxnSpPr>
            <a:cxnSpLocks/>
          </p:cNvCxnSpPr>
          <p:nvPr/>
        </p:nvCxnSpPr>
        <p:spPr>
          <a:xfrm>
            <a:off x="4358533" y="4626994"/>
            <a:ext cx="641119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853A347C-409B-4B83-8637-D4120D3F2902}"/>
              </a:ext>
            </a:extLst>
          </p:cNvPr>
          <p:cNvCxnSpPr>
            <a:cxnSpLocks/>
          </p:cNvCxnSpPr>
          <p:nvPr/>
        </p:nvCxnSpPr>
        <p:spPr>
          <a:xfrm>
            <a:off x="972856" y="4626994"/>
            <a:ext cx="641119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956A3D4D-08D9-4416-935A-E22955805A10}"/>
              </a:ext>
            </a:extLst>
          </p:cNvPr>
          <p:cNvCxnSpPr>
            <a:cxnSpLocks/>
            <a:endCxn id="245" idx="2"/>
          </p:cNvCxnSpPr>
          <p:nvPr/>
        </p:nvCxnSpPr>
        <p:spPr>
          <a:xfrm flipH="1" flipV="1">
            <a:off x="848141" y="3486667"/>
            <a:ext cx="4386" cy="34300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22A50E7B-9660-4C3F-A075-CC5D1CA90D2E}"/>
              </a:ext>
            </a:extLst>
          </p:cNvPr>
          <p:cNvCxnSpPr>
            <a:cxnSpLocks/>
          </p:cNvCxnSpPr>
          <p:nvPr/>
        </p:nvCxnSpPr>
        <p:spPr>
          <a:xfrm flipH="1" flipV="1">
            <a:off x="858075" y="2205458"/>
            <a:ext cx="4386" cy="34300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AC579E3B-BD9A-4158-A1B4-0088BB910BCB}"/>
              </a:ext>
            </a:extLst>
          </p:cNvPr>
          <p:cNvCxnSpPr>
            <a:cxnSpLocks/>
          </p:cNvCxnSpPr>
          <p:nvPr/>
        </p:nvCxnSpPr>
        <p:spPr>
          <a:xfrm flipH="1" flipV="1">
            <a:off x="1688633" y="1583651"/>
            <a:ext cx="4386" cy="34300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Shape 181">
            <a:extLst>
              <a:ext uri="{FF2B5EF4-FFF2-40B4-BE49-F238E27FC236}">
                <a16:creationId xmlns:a16="http://schemas.microsoft.com/office/drawing/2014/main" id="{E0A9C27F-B1F9-48B6-8994-B7B630BD6060}"/>
              </a:ext>
            </a:extLst>
          </p:cNvPr>
          <p:cNvSpPr/>
          <p:nvPr/>
        </p:nvSpPr>
        <p:spPr>
          <a:xfrm>
            <a:off x="1568221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4" name="Shape 181">
            <a:extLst>
              <a:ext uri="{FF2B5EF4-FFF2-40B4-BE49-F238E27FC236}">
                <a16:creationId xmlns:a16="http://schemas.microsoft.com/office/drawing/2014/main" id="{61038CB6-A672-46FC-8655-CD551C84C795}"/>
              </a:ext>
            </a:extLst>
          </p:cNvPr>
          <p:cNvSpPr/>
          <p:nvPr/>
        </p:nvSpPr>
        <p:spPr>
          <a:xfrm>
            <a:off x="1568221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7" name="Shape 181">
            <a:extLst>
              <a:ext uri="{FF2B5EF4-FFF2-40B4-BE49-F238E27FC236}">
                <a16:creationId xmlns:a16="http://schemas.microsoft.com/office/drawing/2014/main" id="{7861BF13-ED4F-4404-A55A-B58B4EBB18CD}"/>
              </a:ext>
            </a:extLst>
          </p:cNvPr>
          <p:cNvSpPr/>
          <p:nvPr/>
        </p:nvSpPr>
        <p:spPr>
          <a:xfrm>
            <a:off x="704125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8" name="Shape 181">
            <a:extLst>
              <a:ext uri="{FF2B5EF4-FFF2-40B4-BE49-F238E27FC236}">
                <a16:creationId xmlns:a16="http://schemas.microsoft.com/office/drawing/2014/main" id="{1AD8A0F3-4BCD-416B-BED1-AA36D1384831}"/>
              </a:ext>
            </a:extLst>
          </p:cNvPr>
          <p:cNvSpPr/>
          <p:nvPr/>
        </p:nvSpPr>
        <p:spPr>
          <a:xfrm>
            <a:off x="1568221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61" name="Shape 181">
            <a:extLst>
              <a:ext uri="{FF2B5EF4-FFF2-40B4-BE49-F238E27FC236}">
                <a16:creationId xmlns:a16="http://schemas.microsoft.com/office/drawing/2014/main" id="{09438960-ED2D-4B40-95D2-08D64F209A25}"/>
              </a:ext>
            </a:extLst>
          </p:cNvPr>
          <p:cNvSpPr/>
          <p:nvPr/>
        </p:nvSpPr>
        <p:spPr>
          <a:xfrm>
            <a:off x="4088501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62" name="Shape 181">
            <a:extLst>
              <a:ext uri="{FF2B5EF4-FFF2-40B4-BE49-F238E27FC236}">
                <a16:creationId xmlns:a16="http://schemas.microsoft.com/office/drawing/2014/main" id="{91FFB63D-FA84-4AB9-8672-AF3EDA4848AD}"/>
              </a:ext>
            </a:extLst>
          </p:cNvPr>
          <p:cNvSpPr/>
          <p:nvPr/>
        </p:nvSpPr>
        <p:spPr>
          <a:xfrm>
            <a:off x="4952597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7" y="-25492"/>
            <a:ext cx="9148193" cy="857250"/>
          </a:xfrm>
        </p:spPr>
        <p:txBody>
          <a:bodyPr>
            <a:normAutofit/>
          </a:bodyPr>
          <a:lstStyle/>
          <a:p>
            <a:r>
              <a:rPr lang="en-AT" sz="2800" dirty="0"/>
              <a:t>Idea: De</a:t>
            </a:r>
            <a:r>
              <a:rPr lang="de-DE" sz="2800" dirty="0"/>
              <a:t>c</a:t>
            </a:r>
            <a:r>
              <a:rPr lang="en-AT" sz="2800" dirty="0"/>
              <a:t>o</a:t>
            </a:r>
            <a:r>
              <a:rPr lang="de-DE" sz="2800" dirty="0"/>
              <a:t>m</a:t>
            </a:r>
            <a:r>
              <a:rPr lang="en-AT" sz="2800" dirty="0"/>
              <a:t>p</a:t>
            </a:r>
            <a:r>
              <a:rPr lang="de-DE" sz="2800" dirty="0"/>
              <a:t>o</a:t>
            </a:r>
            <a:r>
              <a:rPr lang="en-AT" sz="2800" dirty="0" err="1"/>
              <a:t>sition</a:t>
            </a:r>
            <a:r>
              <a:rPr lang="en-AT" sz="2800" dirty="0"/>
              <a:t> </a:t>
            </a:r>
            <a:r>
              <a:rPr lang="de-DE" sz="2800" dirty="0"/>
              <a:t>i</a:t>
            </a:r>
            <a:r>
              <a:rPr lang="en-AT" sz="2800" dirty="0"/>
              <a:t>n</a:t>
            </a:r>
            <a:r>
              <a:rPr lang="de-DE" sz="2800" dirty="0"/>
              <a:t>t</a:t>
            </a:r>
            <a:r>
              <a:rPr lang="en-AT" sz="2800" dirty="0"/>
              <a:t>o </a:t>
            </a:r>
            <a:r>
              <a:rPr lang="de-DE" sz="2800" dirty="0"/>
              <a:t>H</a:t>
            </a:r>
            <a:r>
              <a:rPr lang="en-AT" sz="2800" dirty="0"/>
              <a:t>a</a:t>
            </a:r>
            <a:r>
              <a:rPr lang="de-DE" sz="2800" dirty="0"/>
              <a:t>m</a:t>
            </a:r>
            <a:r>
              <a:rPr lang="en-AT" sz="2800" dirty="0"/>
              <a:t>i</a:t>
            </a:r>
            <a:r>
              <a:rPr lang="de-DE" sz="2800" dirty="0"/>
              <a:t>l</a:t>
            </a:r>
            <a:r>
              <a:rPr lang="en-AT" sz="2800" dirty="0"/>
              <a:t>t</a:t>
            </a:r>
            <a:r>
              <a:rPr lang="de-DE" sz="2800" dirty="0"/>
              <a:t>o</a:t>
            </a:r>
            <a:r>
              <a:rPr lang="en-AT" sz="2800" dirty="0"/>
              <a:t>n </a:t>
            </a:r>
            <a:r>
              <a:rPr lang="de-DE" sz="2800" dirty="0"/>
              <a:t>C</a:t>
            </a:r>
            <a:r>
              <a:rPr lang="en-AT" sz="2800" dirty="0" err="1"/>
              <a:t>ycles</a:t>
            </a:r>
            <a:endParaRPr lang="de-DE" sz="2800" dirty="0"/>
          </a:p>
        </p:txBody>
      </p:sp>
      <p:sp>
        <p:nvSpPr>
          <p:cNvPr id="100" name="Text Placeholder 3">
            <a:extLst>
              <a:ext uri="{FF2B5EF4-FFF2-40B4-BE49-F238E27FC236}">
                <a16:creationId xmlns:a16="http://schemas.microsoft.com/office/drawing/2014/main" id="{87A71F46-21DB-4F4A-BE29-77ED70ACE71E}"/>
              </a:ext>
            </a:extLst>
          </p:cNvPr>
          <p:cNvSpPr txBox="1">
            <a:spLocks/>
          </p:cNvSpPr>
          <p:nvPr/>
        </p:nvSpPr>
        <p:spPr>
          <a:xfrm>
            <a:off x="6836461" y="3068636"/>
            <a:ext cx="2514482" cy="466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T" sz="1800" i="1" dirty="0">
                <a:solidFill>
                  <a:srgbClr val="C00000"/>
                </a:solidFill>
                <a:latin typeface="+mj-lt"/>
              </a:rPr>
              <a:t>1st Hamilton cycle</a:t>
            </a:r>
            <a:endParaRPr lang="de-DE" sz="1800" dirty="0">
              <a:latin typeface="+mj-lt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DF9057A-8BE0-42CB-B8F3-9E1BCDF2CF52}"/>
              </a:ext>
            </a:extLst>
          </p:cNvPr>
          <p:cNvCxnSpPr>
            <a:cxnSpLocks/>
          </p:cNvCxnSpPr>
          <p:nvPr/>
        </p:nvCxnSpPr>
        <p:spPr>
          <a:xfrm>
            <a:off x="6296401" y="3271438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Shape 181">
            <a:extLst>
              <a:ext uri="{FF2B5EF4-FFF2-40B4-BE49-F238E27FC236}">
                <a16:creationId xmlns:a16="http://schemas.microsoft.com/office/drawing/2014/main" id="{84B52351-91DF-43AB-9AE0-F844C751582F}"/>
              </a:ext>
            </a:extLst>
          </p:cNvPr>
          <p:cNvSpPr/>
          <p:nvPr/>
        </p:nvSpPr>
        <p:spPr>
          <a:xfrm>
            <a:off x="704125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9" name="Shape 181">
            <a:extLst>
              <a:ext uri="{FF2B5EF4-FFF2-40B4-BE49-F238E27FC236}">
                <a16:creationId xmlns:a16="http://schemas.microsoft.com/office/drawing/2014/main" id="{D82EFE85-30BD-478C-ACBC-265C4B575F8B}"/>
              </a:ext>
            </a:extLst>
          </p:cNvPr>
          <p:cNvSpPr/>
          <p:nvPr/>
        </p:nvSpPr>
        <p:spPr>
          <a:xfrm>
            <a:off x="704125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5" name="Shape 181">
            <a:extLst>
              <a:ext uri="{FF2B5EF4-FFF2-40B4-BE49-F238E27FC236}">
                <a16:creationId xmlns:a16="http://schemas.microsoft.com/office/drawing/2014/main" id="{204C63BC-DB8F-47DF-B5E3-ECCC7433CD7F}"/>
              </a:ext>
            </a:extLst>
          </p:cNvPr>
          <p:cNvSpPr/>
          <p:nvPr/>
        </p:nvSpPr>
        <p:spPr>
          <a:xfrm>
            <a:off x="704125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77" name="Rectangle 21">
            <a:extLst>
              <a:ext uri="{FF2B5EF4-FFF2-40B4-BE49-F238E27FC236}">
                <a16:creationId xmlns:a16="http://schemas.microsoft.com/office/drawing/2014/main" id="{65424826-70C4-475E-B1DE-48F2B803DD20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26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900062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 Placeholder 3">
            <a:extLst>
              <a:ext uri="{FF2B5EF4-FFF2-40B4-BE49-F238E27FC236}">
                <a16:creationId xmlns:a16="http://schemas.microsoft.com/office/drawing/2014/main" id="{39D4E3D9-B615-44C4-9E8B-784F27583AF5}"/>
              </a:ext>
            </a:extLst>
          </p:cNvPr>
          <p:cNvSpPr txBox="1">
            <a:spLocks/>
          </p:cNvSpPr>
          <p:nvPr/>
        </p:nvSpPr>
        <p:spPr>
          <a:xfrm>
            <a:off x="5780688" y="1185282"/>
            <a:ext cx="3338733" cy="3696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Decompose </a:t>
            </a:r>
            <a:r>
              <a:rPr lang="en-AT" sz="2100" dirty="0"/>
              <a:t>t</a:t>
            </a:r>
            <a:r>
              <a:rPr lang="en-US" sz="2100" dirty="0" err="1"/>
              <a:t>orus</a:t>
            </a:r>
            <a:r>
              <a:rPr lang="en-US" sz="2100" dirty="0"/>
              <a:t> into </a:t>
            </a:r>
            <a:r>
              <a:rPr lang="en-AT" sz="2100" dirty="0"/>
              <a:t>2</a:t>
            </a:r>
            <a:r>
              <a:rPr lang="en-US" sz="2100" dirty="0"/>
              <a:t>-</a:t>
            </a:r>
            <a:r>
              <a:rPr lang="en-AT" sz="2100" dirty="0"/>
              <a:t>edge</a:t>
            </a:r>
            <a:r>
              <a:rPr lang="en-US" sz="2100" dirty="0"/>
              <a:t>-</a:t>
            </a:r>
            <a:r>
              <a:rPr lang="en-AT" sz="2100" dirty="0"/>
              <a:t>d</a:t>
            </a:r>
            <a:r>
              <a:rPr lang="en-US" sz="2100" dirty="0" err="1"/>
              <a:t>isjoint</a:t>
            </a:r>
            <a:r>
              <a:rPr lang="en-US" sz="2100" dirty="0"/>
              <a:t> Hamilton </a:t>
            </a:r>
            <a:r>
              <a:rPr lang="en-AT" sz="2100" dirty="0"/>
              <a:t>C</a:t>
            </a:r>
            <a:r>
              <a:rPr lang="en-US" sz="2100" dirty="0" err="1"/>
              <a:t>ycles</a:t>
            </a:r>
            <a:r>
              <a:rPr lang="en-AT" sz="2100" dirty="0"/>
              <a:t> (</a:t>
            </a:r>
            <a:r>
              <a:rPr lang="de-DE" sz="2100" dirty="0"/>
              <a:t>H</a:t>
            </a:r>
            <a:r>
              <a:rPr lang="en-AT" sz="2100" dirty="0"/>
              <a:t>C)</a:t>
            </a:r>
          </a:p>
          <a:p>
            <a:r>
              <a:rPr lang="en-AT" sz="2100" dirty="0">
                <a:solidFill>
                  <a:schemeClr val="bg1"/>
                </a:solidFill>
              </a:rPr>
              <a:t>Can route in both directions: </a:t>
            </a:r>
            <a:r>
              <a:rPr lang="en-AT" sz="2100" i="1" dirty="0">
                <a:solidFill>
                  <a:schemeClr val="bg1"/>
                </a:solidFill>
              </a:rPr>
              <a:t>4</a:t>
            </a:r>
            <a:r>
              <a:rPr lang="en-US" sz="2100" i="1" dirty="0">
                <a:solidFill>
                  <a:schemeClr val="bg1"/>
                </a:solidFill>
              </a:rPr>
              <a:t>-</a:t>
            </a:r>
            <a:r>
              <a:rPr lang="de-DE" sz="2100" i="1" dirty="0">
                <a:solidFill>
                  <a:schemeClr val="bg1"/>
                </a:solidFill>
              </a:rPr>
              <a:t>a</a:t>
            </a:r>
            <a:r>
              <a:rPr lang="en-AT" sz="2100" i="1" dirty="0">
                <a:solidFill>
                  <a:schemeClr val="bg1"/>
                </a:solidFill>
              </a:rPr>
              <a:t>r</a:t>
            </a:r>
            <a:r>
              <a:rPr lang="de-DE" sz="2100" i="1" dirty="0">
                <a:solidFill>
                  <a:schemeClr val="bg1"/>
                </a:solidFill>
              </a:rPr>
              <a:t>c</a:t>
            </a:r>
            <a:r>
              <a:rPr lang="en-US" sz="2100" i="1" dirty="0">
                <a:solidFill>
                  <a:schemeClr val="bg1"/>
                </a:solidFill>
              </a:rPr>
              <a:t>-</a:t>
            </a:r>
            <a:r>
              <a:rPr lang="en-AT" sz="2100" i="1" dirty="0">
                <a:solidFill>
                  <a:schemeClr val="bg1"/>
                </a:solidFill>
              </a:rPr>
              <a:t>d</a:t>
            </a:r>
            <a:r>
              <a:rPr lang="en-US" sz="2100" i="1" dirty="0" err="1">
                <a:solidFill>
                  <a:schemeClr val="bg1"/>
                </a:solidFill>
              </a:rPr>
              <a:t>isjoint</a:t>
            </a:r>
            <a:r>
              <a:rPr lang="en-US" sz="2100" i="1" dirty="0">
                <a:solidFill>
                  <a:schemeClr val="bg1"/>
                </a:solidFill>
              </a:rPr>
              <a:t> </a:t>
            </a:r>
            <a:r>
              <a:rPr lang="en-US" sz="2100" dirty="0">
                <a:solidFill>
                  <a:schemeClr val="bg1"/>
                </a:solidFill>
              </a:rPr>
              <a:t>H</a:t>
            </a:r>
            <a:r>
              <a:rPr lang="en-AT" sz="2100" dirty="0">
                <a:solidFill>
                  <a:schemeClr val="bg1"/>
                </a:solidFill>
              </a:rPr>
              <a:t>C</a:t>
            </a:r>
            <a:r>
              <a:rPr lang="de-DE" sz="2100" dirty="0">
                <a:solidFill>
                  <a:schemeClr val="bg1"/>
                </a:solidFill>
              </a:rPr>
              <a:t>s</a:t>
            </a:r>
            <a:endParaRPr lang="en-AT" sz="21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AT" sz="2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T" sz="2100" b="1" dirty="0">
                <a:solidFill>
                  <a:schemeClr val="bg1"/>
                </a:solidFill>
              </a:rPr>
              <a:t>3-resilient routing to destination d:</a:t>
            </a:r>
          </a:p>
          <a:p>
            <a:r>
              <a:rPr lang="en-US" sz="2100" dirty="0">
                <a:solidFill>
                  <a:schemeClr val="bg1"/>
                </a:solidFill>
              </a:rPr>
              <a:t>go along </a:t>
            </a:r>
            <a:r>
              <a:rPr lang="en-US" sz="2100" i="1" dirty="0">
                <a:solidFill>
                  <a:schemeClr val="bg1"/>
                </a:solidFill>
              </a:rPr>
              <a:t>1st directed HC</a:t>
            </a:r>
            <a:r>
              <a:rPr lang="en-US" sz="2100" dirty="0">
                <a:solidFill>
                  <a:schemeClr val="bg1"/>
                </a:solidFill>
              </a:rPr>
              <a:t>, if hit failure, </a:t>
            </a:r>
            <a:r>
              <a:rPr lang="en-US" sz="2100" i="1" dirty="0">
                <a:solidFill>
                  <a:schemeClr val="bg1"/>
                </a:solidFill>
              </a:rPr>
              <a:t>reverse</a:t>
            </a:r>
            <a:r>
              <a:rPr lang="en-US" sz="2100" dirty="0">
                <a:solidFill>
                  <a:schemeClr val="bg1"/>
                </a:solidFill>
              </a:rPr>
              <a:t> direction</a:t>
            </a:r>
            <a:endParaRPr lang="en-AT" sz="21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if again failure switch to </a:t>
            </a:r>
            <a:r>
              <a:rPr lang="en-US" sz="2100" i="1" dirty="0">
                <a:solidFill>
                  <a:schemeClr val="bg1"/>
                </a:solidFill>
              </a:rPr>
              <a:t>2nd HC</a:t>
            </a:r>
            <a:r>
              <a:rPr lang="en-US" sz="2100" dirty="0">
                <a:solidFill>
                  <a:schemeClr val="bg1"/>
                </a:solidFill>
              </a:rPr>
              <a:t>, if again failure </a:t>
            </a:r>
            <a:r>
              <a:rPr lang="en-US" sz="2100" i="1" dirty="0">
                <a:solidFill>
                  <a:schemeClr val="bg1"/>
                </a:solidFill>
              </a:rPr>
              <a:t>reverse direction</a:t>
            </a:r>
            <a:endParaRPr lang="en-AT" sz="2100" i="1" dirty="0">
              <a:solidFill>
                <a:schemeClr val="bg1"/>
              </a:solidFill>
            </a:endParaRPr>
          </a:p>
          <a:p>
            <a:r>
              <a:rPr lang="en-AT" sz="2100" dirty="0">
                <a:solidFill>
                  <a:schemeClr val="bg1"/>
                </a:solidFill>
              </a:rPr>
              <a:t>N</a:t>
            </a:r>
            <a:r>
              <a:rPr lang="en-US" sz="2100" dirty="0">
                <a:solidFill>
                  <a:schemeClr val="bg1"/>
                </a:solidFill>
              </a:rPr>
              <a:t>o more failures possible!</a:t>
            </a:r>
            <a:endParaRPr lang="en-AT" sz="2100" dirty="0">
              <a:solidFill>
                <a:schemeClr val="bg1"/>
              </a:solidFill>
            </a:endParaRPr>
          </a:p>
          <a:p>
            <a:endParaRPr lang="de-DE" sz="21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29BB58-CBDB-42A2-9B83-4544C710AEBD}"/>
              </a:ext>
            </a:extLst>
          </p:cNvPr>
          <p:cNvGraphicFramePr>
            <a:graphicFrameLocks noGrp="1"/>
          </p:cNvGraphicFramePr>
          <p:nvPr/>
        </p:nvGraphicFramePr>
        <p:xfrm>
          <a:off x="848141" y="1406462"/>
          <a:ext cx="4248472" cy="3196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694">
                  <a:extLst>
                    <a:ext uri="{9D8B030D-6E8A-4147-A177-3AD203B41FA5}">
                      <a16:colId xmlns:a16="http://schemas.microsoft.com/office/drawing/2014/main" val="548866868"/>
                    </a:ext>
                  </a:extLst>
                </a:gridCol>
                <a:gridCol w="849694">
                  <a:extLst>
                    <a:ext uri="{9D8B030D-6E8A-4147-A177-3AD203B41FA5}">
                      <a16:colId xmlns:a16="http://schemas.microsoft.com/office/drawing/2014/main" val="1829717226"/>
                    </a:ext>
                  </a:extLst>
                </a:gridCol>
                <a:gridCol w="849694">
                  <a:extLst>
                    <a:ext uri="{9D8B030D-6E8A-4147-A177-3AD203B41FA5}">
                      <a16:colId xmlns:a16="http://schemas.microsoft.com/office/drawing/2014/main" val="697945050"/>
                    </a:ext>
                  </a:extLst>
                </a:gridCol>
                <a:gridCol w="849694">
                  <a:extLst>
                    <a:ext uri="{9D8B030D-6E8A-4147-A177-3AD203B41FA5}">
                      <a16:colId xmlns:a16="http://schemas.microsoft.com/office/drawing/2014/main" val="1729120588"/>
                    </a:ext>
                  </a:extLst>
                </a:gridCol>
                <a:gridCol w="849696">
                  <a:extLst>
                    <a:ext uri="{9D8B030D-6E8A-4147-A177-3AD203B41FA5}">
                      <a16:colId xmlns:a16="http://schemas.microsoft.com/office/drawing/2014/main" val="49552324"/>
                    </a:ext>
                  </a:extLst>
                </a:gridCol>
              </a:tblGrid>
              <a:tr h="63939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87714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67716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465045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32370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089313"/>
                  </a:ext>
                </a:extLst>
              </a:tr>
            </a:tbl>
          </a:graphicData>
        </a:graphic>
      </p:graphicFrame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D114E2C0-8CF5-4FF1-808C-AF634B21C531}"/>
              </a:ext>
            </a:extLst>
          </p:cNvPr>
          <p:cNvCxnSpPr>
            <a:stCxn id="227" idx="3"/>
            <a:endCxn id="229" idx="1"/>
          </p:cNvCxnSpPr>
          <p:nvPr/>
        </p:nvCxnSpPr>
        <p:spPr>
          <a:xfrm>
            <a:off x="992157" y="1406462"/>
            <a:ext cx="1368152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E7D9D94-D058-444A-A937-8AB6A4376775}"/>
              </a:ext>
            </a:extLst>
          </p:cNvPr>
          <p:cNvCxnSpPr>
            <a:cxnSpLocks/>
            <a:endCxn id="231" idx="1"/>
          </p:cNvCxnSpPr>
          <p:nvPr/>
        </p:nvCxnSpPr>
        <p:spPr>
          <a:xfrm>
            <a:off x="3548441" y="1406462"/>
            <a:ext cx="540060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F74CD49-E26A-4E16-A108-AEE3BBE134DA}"/>
              </a:ext>
            </a:extLst>
          </p:cNvPr>
          <p:cNvCxnSpPr>
            <a:cxnSpLocks/>
            <a:stCxn id="250" idx="0"/>
          </p:cNvCxnSpPr>
          <p:nvPr/>
        </p:nvCxnSpPr>
        <p:spPr>
          <a:xfrm flipV="1">
            <a:off x="5096613" y="1042092"/>
            <a:ext cx="0" cy="2149697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1006CE19-FD88-4B73-A7FF-C9E20DF93464}"/>
              </a:ext>
            </a:extLst>
          </p:cNvPr>
          <p:cNvCxnSpPr>
            <a:cxnSpLocks/>
          </p:cNvCxnSpPr>
          <p:nvPr/>
        </p:nvCxnSpPr>
        <p:spPr>
          <a:xfrm flipV="1">
            <a:off x="5096613" y="4503720"/>
            <a:ext cx="0" cy="581301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C057C940-3A3E-4C4F-8FF5-280A9B97A03A}"/>
              </a:ext>
            </a:extLst>
          </p:cNvPr>
          <p:cNvCxnSpPr>
            <a:cxnSpLocks/>
          </p:cNvCxnSpPr>
          <p:nvPr/>
        </p:nvCxnSpPr>
        <p:spPr>
          <a:xfrm flipV="1">
            <a:off x="848141" y="1414917"/>
            <a:ext cx="0" cy="649886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2E4BBF06-B387-4A36-8B3B-040562704FBC}"/>
              </a:ext>
            </a:extLst>
          </p:cNvPr>
          <p:cNvCxnSpPr>
            <a:cxnSpLocks/>
          </p:cNvCxnSpPr>
          <p:nvPr/>
        </p:nvCxnSpPr>
        <p:spPr>
          <a:xfrm flipV="1">
            <a:off x="1712237" y="2079679"/>
            <a:ext cx="0" cy="649886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2AEF3C99-BD44-4196-85DF-39181A2B5234}"/>
              </a:ext>
            </a:extLst>
          </p:cNvPr>
          <p:cNvCxnSpPr>
            <a:cxnSpLocks/>
          </p:cNvCxnSpPr>
          <p:nvPr/>
        </p:nvCxnSpPr>
        <p:spPr>
          <a:xfrm>
            <a:off x="812137" y="2064803"/>
            <a:ext cx="900100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70651A02-1443-4ED6-952E-06E3D29A54B7}"/>
              </a:ext>
            </a:extLst>
          </p:cNvPr>
          <p:cNvCxnSpPr>
            <a:cxnSpLocks/>
          </p:cNvCxnSpPr>
          <p:nvPr/>
        </p:nvCxnSpPr>
        <p:spPr>
          <a:xfrm>
            <a:off x="812137" y="2680887"/>
            <a:ext cx="900100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A9AC3EE4-912A-4C9B-9699-88DBA6260918}"/>
              </a:ext>
            </a:extLst>
          </p:cNvPr>
          <p:cNvCxnSpPr>
            <a:cxnSpLocks/>
          </p:cNvCxnSpPr>
          <p:nvPr/>
        </p:nvCxnSpPr>
        <p:spPr>
          <a:xfrm>
            <a:off x="812137" y="3339228"/>
            <a:ext cx="900100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3AAF5F5C-1FED-4C7E-BA8C-CB3AB9EAF5DE}"/>
              </a:ext>
            </a:extLst>
          </p:cNvPr>
          <p:cNvCxnSpPr>
            <a:cxnSpLocks/>
          </p:cNvCxnSpPr>
          <p:nvPr/>
        </p:nvCxnSpPr>
        <p:spPr>
          <a:xfrm flipV="1">
            <a:off x="848141" y="2729565"/>
            <a:ext cx="0" cy="649886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D5D4200-954D-4191-BA41-812DE2CCA03C}"/>
              </a:ext>
            </a:extLst>
          </p:cNvPr>
          <p:cNvCxnSpPr>
            <a:cxnSpLocks/>
            <a:stCxn id="258" idx="0"/>
          </p:cNvCxnSpPr>
          <p:nvPr/>
        </p:nvCxnSpPr>
        <p:spPr>
          <a:xfrm flipV="1">
            <a:off x="1712237" y="3339228"/>
            <a:ext cx="0" cy="1164492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85103519-07E8-4A55-8CC2-85D66FBF75DB}"/>
              </a:ext>
            </a:extLst>
          </p:cNvPr>
          <p:cNvCxnSpPr>
            <a:cxnSpLocks/>
          </p:cNvCxnSpPr>
          <p:nvPr/>
        </p:nvCxnSpPr>
        <p:spPr>
          <a:xfrm>
            <a:off x="344085" y="3992818"/>
            <a:ext cx="648072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9D1A1B7C-4EA5-4132-AC85-9FB80346BAAD}"/>
              </a:ext>
            </a:extLst>
          </p:cNvPr>
          <p:cNvCxnSpPr>
            <a:cxnSpLocks/>
          </p:cNvCxnSpPr>
          <p:nvPr/>
        </p:nvCxnSpPr>
        <p:spPr>
          <a:xfrm>
            <a:off x="380089" y="4617131"/>
            <a:ext cx="648072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9AA264E3-9905-4BA9-8DC2-4AEA5014B4F3}"/>
              </a:ext>
            </a:extLst>
          </p:cNvPr>
          <p:cNvCxnSpPr>
            <a:cxnSpLocks/>
          </p:cNvCxnSpPr>
          <p:nvPr/>
        </p:nvCxnSpPr>
        <p:spPr>
          <a:xfrm flipV="1">
            <a:off x="848141" y="4001273"/>
            <a:ext cx="0" cy="649886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11B71513-28B0-4D6D-8453-A55A2FC61AB1}"/>
              </a:ext>
            </a:extLst>
          </p:cNvPr>
          <p:cNvCxnSpPr>
            <a:cxnSpLocks/>
            <a:endCxn id="229" idx="2"/>
          </p:cNvCxnSpPr>
          <p:nvPr/>
        </p:nvCxnSpPr>
        <p:spPr>
          <a:xfrm flipH="1" flipV="1">
            <a:off x="2504325" y="1553901"/>
            <a:ext cx="14320" cy="2291478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59612DC8-F2C0-4209-876B-AE6F726EC522}"/>
              </a:ext>
            </a:extLst>
          </p:cNvPr>
          <p:cNvCxnSpPr>
            <a:cxnSpLocks/>
          </p:cNvCxnSpPr>
          <p:nvPr/>
        </p:nvCxnSpPr>
        <p:spPr>
          <a:xfrm flipH="1" flipV="1">
            <a:off x="3397264" y="1588414"/>
            <a:ext cx="14320" cy="2291478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B39ECBCF-59B8-47BB-B1BC-B08C1360EAE3}"/>
              </a:ext>
            </a:extLst>
          </p:cNvPr>
          <p:cNvCxnSpPr>
            <a:cxnSpLocks/>
          </p:cNvCxnSpPr>
          <p:nvPr/>
        </p:nvCxnSpPr>
        <p:spPr>
          <a:xfrm>
            <a:off x="2648341" y="3981273"/>
            <a:ext cx="540060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4EE9C8BB-97B6-4428-BA82-D5672F1132C6}"/>
              </a:ext>
            </a:extLst>
          </p:cNvPr>
          <p:cNvCxnSpPr/>
          <p:nvPr/>
        </p:nvCxnSpPr>
        <p:spPr>
          <a:xfrm>
            <a:off x="4232517" y="3992818"/>
            <a:ext cx="1368152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2DEDD665-7946-4B03-9D18-E493E3BEC31E}"/>
              </a:ext>
            </a:extLst>
          </p:cNvPr>
          <p:cNvCxnSpPr>
            <a:cxnSpLocks/>
          </p:cNvCxnSpPr>
          <p:nvPr/>
        </p:nvCxnSpPr>
        <p:spPr>
          <a:xfrm>
            <a:off x="4376533" y="3334709"/>
            <a:ext cx="540060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A691CE24-65C0-4C8E-8B37-16DEDD7CEE63}"/>
              </a:ext>
            </a:extLst>
          </p:cNvPr>
          <p:cNvCxnSpPr>
            <a:cxnSpLocks/>
          </p:cNvCxnSpPr>
          <p:nvPr/>
        </p:nvCxnSpPr>
        <p:spPr>
          <a:xfrm flipV="1">
            <a:off x="4232517" y="1259023"/>
            <a:ext cx="0" cy="222422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3FC25F2-FB8C-4B4E-AEB5-D9D45ABCF546}"/>
              </a:ext>
            </a:extLst>
          </p:cNvPr>
          <p:cNvCxnSpPr>
            <a:cxnSpLocks/>
          </p:cNvCxnSpPr>
          <p:nvPr/>
        </p:nvCxnSpPr>
        <p:spPr>
          <a:xfrm>
            <a:off x="1856253" y="4617131"/>
            <a:ext cx="2232248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3F8DB297-87A4-4112-87FF-1E27BA306E4F}"/>
              </a:ext>
            </a:extLst>
          </p:cNvPr>
          <p:cNvCxnSpPr>
            <a:cxnSpLocks/>
          </p:cNvCxnSpPr>
          <p:nvPr/>
        </p:nvCxnSpPr>
        <p:spPr>
          <a:xfrm flipV="1">
            <a:off x="4232517" y="3967245"/>
            <a:ext cx="0" cy="649886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4C52836F-2955-43B7-AFCE-C464431ABF95}"/>
              </a:ext>
            </a:extLst>
          </p:cNvPr>
          <p:cNvCxnSpPr>
            <a:cxnSpLocks/>
          </p:cNvCxnSpPr>
          <p:nvPr/>
        </p:nvCxnSpPr>
        <p:spPr>
          <a:xfrm>
            <a:off x="5029480" y="4603412"/>
            <a:ext cx="540060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502AF5AF-036D-4FD4-86B4-ADE217883701}"/>
              </a:ext>
            </a:extLst>
          </p:cNvPr>
          <p:cNvCxnSpPr>
            <a:cxnSpLocks/>
          </p:cNvCxnSpPr>
          <p:nvPr/>
        </p:nvCxnSpPr>
        <p:spPr>
          <a:xfrm>
            <a:off x="308081" y="1406462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203D8467-26B6-4FFB-85F6-19808609DCEC}"/>
              </a:ext>
            </a:extLst>
          </p:cNvPr>
          <p:cNvCxnSpPr>
            <a:cxnSpLocks/>
          </p:cNvCxnSpPr>
          <p:nvPr/>
        </p:nvCxnSpPr>
        <p:spPr>
          <a:xfrm flipV="1">
            <a:off x="848141" y="104642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760137B2-DC57-41D1-AD05-D91D5D25182A}"/>
              </a:ext>
            </a:extLst>
          </p:cNvPr>
          <p:cNvCxnSpPr>
            <a:cxnSpLocks/>
          </p:cNvCxnSpPr>
          <p:nvPr/>
        </p:nvCxnSpPr>
        <p:spPr>
          <a:xfrm flipV="1">
            <a:off x="1712237" y="104642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E10DDADE-E2D7-41A5-97FC-4C5466069A69}"/>
              </a:ext>
            </a:extLst>
          </p:cNvPr>
          <p:cNvCxnSpPr>
            <a:cxnSpLocks/>
          </p:cNvCxnSpPr>
          <p:nvPr/>
        </p:nvCxnSpPr>
        <p:spPr>
          <a:xfrm flipV="1">
            <a:off x="2504325" y="104642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02288783-59B8-4979-ABEF-94FFD9AE1CC9}"/>
              </a:ext>
            </a:extLst>
          </p:cNvPr>
          <p:cNvCxnSpPr>
            <a:cxnSpLocks/>
          </p:cNvCxnSpPr>
          <p:nvPr/>
        </p:nvCxnSpPr>
        <p:spPr>
          <a:xfrm flipV="1">
            <a:off x="3368421" y="104642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F66A3FD3-6C8E-46B2-964B-D945A7383796}"/>
              </a:ext>
            </a:extLst>
          </p:cNvPr>
          <p:cNvCxnSpPr>
            <a:cxnSpLocks/>
          </p:cNvCxnSpPr>
          <p:nvPr/>
        </p:nvCxnSpPr>
        <p:spPr>
          <a:xfrm flipV="1">
            <a:off x="4232517" y="104209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832DFAC6-A338-47E5-B90D-D30BBA32C6E3}"/>
              </a:ext>
            </a:extLst>
          </p:cNvPr>
          <p:cNvCxnSpPr>
            <a:cxnSpLocks/>
            <a:endCxn id="230" idx="1"/>
          </p:cNvCxnSpPr>
          <p:nvPr/>
        </p:nvCxnSpPr>
        <p:spPr>
          <a:xfrm>
            <a:off x="2583286" y="1406462"/>
            <a:ext cx="641119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06AF3CF-4162-4426-91FE-DB414E91FCC4}"/>
              </a:ext>
            </a:extLst>
          </p:cNvPr>
          <p:cNvCxnSpPr>
            <a:cxnSpLocks/>
          </p:cNvCxnSpPr>
          <p:nvPr/>
        </p:nvCxnSpPr>
        <p:spPr>
          <a:xfrm>
            <a:off x="4376533" y="1419622"/>
            <a:ext cx="1224136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CB8F9470-F8CC-496B-B262-172258FA8E46}"/>
              </a:ext>
            </a:extLst>
          </p:cNvPr>
          <p:cNvCxnSpPr>
            <a:cxnSpLocks/>
          </p:cNvCxnSpPr>
          <p:nvPr/>
        </p:nvCxnSpPr>
        <p:spPr>
          <a:xfrm>
            <a:off x="1748241" y="2062686"/>
            <a:ext cx="3924436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155A6DBE-3B61-4623-B6A8-138967228065}"/>
              </a:ext>
            </a:extLst>
          </p:cNvPr>
          <p:cNvCxnSpPr>
            <a:cxnSpLocks/>
          </p:cNvCxnSpPr>
          <p:nvPr/>
        </p:nvCxnSpPr>
        <p:spPr>
          <a:xfrm>
            <a:off x="1784245" y="2687444"/>
            <a:ext cx="3924436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66429FEB-AE73-44C6-9C2B-FCAF6B7C2549}"/>
              </a:ext>
            </a:extLst>
          </p:cNvPr>
          <p:cNvCxnSpPr>
            <a:cxnSpLocks/>
          </p:cNvCxnSpPr>
          <p:nvPr/>
        </p:nvCxnSpPr>
        <p:spPr>
          <a:xfrm>
            <a:off x="272077" y="2068134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F294EAB-68FC-4E3C-AC85-333A1439AC42}"/>
              </a:ext>
            </a:extLst>
          </p:cNvPr>
          <p:cNvCxnSpPr>
            <a:cxnSpLocks/>
          </p:cNvCxnSpPr>
          <p:nvPr/>
        </p:nvCxnSpPr>
        <p:spPr>
          <a:xfrm>
            <a:off x="268057" y="2699640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33419B19-826E-41A4-B441-FD119FF3F70D}"/>
              </a:ext>
            </a:extLst>
          </p:cNvPr>
          <p:cNvCxnSpPr>
            <a:cxnSpLocks/>
          </p:cNvCxnSpPr>
          <p:nvPr/>
        </p:nvCxnSpPr>
        <p:spPr>
          <a:xfrm>
            <a:off x="308081" y="3338864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F1437D38-D028-4E44-AAA3-15AE1323F5F7}"/>
              </a:ext>
            </a:extLst>
          </p:cNvPr>
          <p:cNvCxnSpPr>
            <a:cxnSpLocks/>
          </p:cNvCxnSpPr>
          <p:nvPr/>
        </p:nvCxnSpPr>
        <p:spPr>
          <a:xfrm flipV="1">
            <a:off x="843341" y="4655489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4698895F-5DA9-4C6F-B354-DE885AEB64B8}"/>
              </a:ext>
            </a:extLst>
          </p:cNvPr>
          <p:cNvCxnSpPr>
            <a:cxnSpLocks/>
          </p:cNvCxnSpPr>
          <p:nvPr/>
        </p:nvCxnSpPr>
        <p:spPr>
          <a:xfrm flipV="1">
            <a:off x="1707437" y="4655489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5D28981C-D01E-4BD7-A502-FA2E04700C37}"/>
              </a:ext>
            </a:extLst>
          </p:cNvPr>
          <p:cNvCxnSpPr>
            <a:cxnSpLocks/>
          </p:cNvCxnSpPr>
          <p:nvPr/>
        </p:nvCxnSpPr>
        <p:spPr>
          <a:xfrm flipV="1">
            <a:off x="3386396" y="4651159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2CAD7938-756F-41EE-8E2E-8AC0E5FA6E57}"/>
              </a:ext>
            </a:extLst>
          </p:cNvPr>
          <p:cNvCxnSpPr>
            <a:cxnSpLocks/>
          </p:cNvCxnSpPr>
          <p:nvPr/>
        </p:nvCxnSpPr>
        <p:spPr>
          <a:xfrm flipV="1">
            <a:off x="4227717" y="4651159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B69EA09F-9775-4233-97D5-23860A274D4F}"/>
              </a:ext>
            </a:extLst>
          </p:cNvPr>
          <p:cNvCxnSpPr>
            <a:cxnSpLocks/>
          </p:cNvCxnSpPr>
          <p:nvPr/>
        </p:nvCxnSpPr>
        <p:spPr>
          <a:xfrm>
            <a:off x="952366" y="3990078"/>
            <a:ext cx="1418682" cy="5479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3B773E2D-AEBC-492A-980B-3FF969EDAEC1}"/>
              </a:ext>
            </a:extLst>
          </p:cNvPr>
          <p:cNvCxnSpPr>
            <a:cxnSpLocks/>
          </p:cNvCxnSpPr>
          <p:nvPr/>
        </p:nvCxnSpPr>
        <p:spPr>
          <a:xfrm>
            <a:off x="3548441" y="4001273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4F0A0BD3-3080-46C1-87BD-7C92F93DCCB7}"/>
              </a:ext>
            </a:extLst>
          </p:cNvPr>
          <p:cNvCxnSpPr>
            <a:cxnSpLocks/>
            <a:endCxn id="248" idx="1"/>
          </p:cNvCxnSpPr>
          <p:nvPr/>
        </p:nvCxnSpPr>
        <p:spPr>
          <a:xfrm>
            <a:off x="1784245" y="3336324"/>
            <a:ext cx="1440160" cy="290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063FA327-3D58-4431-89AA-B9889EC7A852}"/>
              </a:ext>
            </a:extLst>
          </p:cNvPr>
          <p:cNvCxnSpPr>
            <a:cxnSpLocks/>
          </p:cNvCxnSpPr>
          <p:nvPr/>
        </p:nvCxnSpPr>
        <p:spPr>
          <a:xfrm>
            <a:off x="3548441" y="3334709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E813069A-C786-43C1-A481-1BAB9D46DD3D}"/>
              </a:ext>
            </a:extLst>
          </p:cNvPr>
          <p:cNvCxnSpPr>
            <a:cxnSpLocks/>
          </p:cNvCxnSpPr>
          <p:nvPr/>
        </p:nvCxnSpPr>
        <p:spPr>
          <a:xfrm>
            <a:off x="5168621" y="3334709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8A2D72C3-6423-4337-9D04-3F21504E4FA0}"/>
              </a:ext>
            </a:extLst>
          </p:cNvPr>
          <p:cNvCxnSpPr>
            <a:cxnSpLocks/>
          </p:cNvCxnSpPr>
          <p:nvPr/>
        </p:nvCxnSpPr>
        <p:spPr>
          <a:xfrm flipV="1">
            <a:off x="2526691" y="4159890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9A14943E-906E-4782-A892-435E5CF0632D}"/>
              </a:ext>
            </a:extLst>
          </p:cNvPr>
          <p:cNvCxnSpPr>
            <a:cxnSpLocks/>
          </p:cNvCxnSpPr>
          <p:nvPr/>
        </p:nvCxnSpPr>
        <p:spPr>
          <a:xfrm flipV="1">
            <a:off x="2526691" y="4651159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8654853-FA26-4361-89DD-5E237A433BEF}"/>
              </a:ext>
            </a:extLst>
          </p:cNvPr>
          <p:cNvCxnSpPr>
            <a:cxnSpLocks/>
          </p:cNvCxnSpPr>
          <p:nvPr/>
        </p:nvCxnSpPr>
        <p:spPr>
          <a:xfrm flipV="1">
            <a:off x="3386396" y="4150534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A17ED264-D9C8-4E7A-B6DA-4D5CAB709409}"/>
              </a:ext>
            </a:extLst>
          </p:cNvPr>
          <p:cNvCxnSpPr>
            <a:cxnSpLocks/>
            <a:stCxn id="262" idx="0"/>
            <a:endCxn id="250" idx="2"/>
          </p:cNvCxnSpPr>
          <p:nvPr/>
        </p:nvCxnSpPr>
        <p:spPr>
          <a:xfrm flipV="1">
            <a:off x="5096613" y="3486667"/>
            <a:ext cx="0" cy="101705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C592AF43-6668-411A-9BE7-0C6C8D3CDD85}"/>
              </a:ext>
            </a:extLst>
          </p:cNvPr>
          <p:cNvCxnSpPr>
            <a:cxnSpLocks/>
          </p:cNvCxnSpPr>
          <p:nvPr/>
        </p:nvCxnSpPr>
        <p:spPr>
          <a:xfrm flipV="1">
            <a:off x="4227717" y="348761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EB1D828-9AC0-4575-BC34-CCFD29583D99}"/>
              </a:ext>
            </a:extLst>
          </p:cNvPr>
          <p:cNvCxnSpPr>
            <a:cxnSpLocks/>
          </p:cNvCxnSpPr>
          <p:nvPr/>
        </p:nvCxnSpPr>
        <p:spPr>
          <a:xfrm flipV="1">
            <a:off x="1720230" y="2837577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Shape 181">
            <a:extLst>
              <a:ext uri="{FF2B5EF4-FFF2-40B4-BE49-F238E27FC236}">
                <a16:creationId xmlns:a16="http://schemas.microsoft.com/office/drawing/2014/main" id="{8DF17112-5CD7-4AFF-B9F0-4182BA59F251}"/>
              </a:ext>
            </a:extLst>
          </p:cNvPr>
          <p:cNvSpPr/>
          <p:nvPr/>
        </p:nvSpPr>
        <p:spPr>
          <a:xfrm>
            <a:off x="704125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29" name="Shape 181">
            <a:extLst>
              <a:ext uri="{FF2B5EF4-FFF2-40B4-BE49-F238E27FC236}">
                <a16:creationId xmlns:a16="http://schemas.microsoft.com/office/drawing/2014/main" id="{75E2DAE0-21DA-4C21-A075-A6B030BAA7FA}"/>
              </a:ext>
            </a:extLst>
          </p:cNvPr>
          <p:cNvSpPr/>
          <p:nvPr/>
        </p:nvSpPr>
        <p:spPr>
          <a:xfrm>
            <a:off x="2360309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0" name="Shape 181">
            <a:extLst>
              <a:ext uri="{FF2B5EF4-FFF2-40B4-BE49-F238E27FC236}">
                <a16:creationId xmlns:a16="http://schemas.microsoft.com/office/drawing/2014/main" id="{23C93A5C-7C4E-4E87-9D25-CFA85D6915B3}"/>
              </a:ext>
            </a:extLst>
          </p:cNvPr>
          <p:cNvSpPr/>
          <p:nvPr/>
        </p:nvSpPr>
        <p:spPr>
          <a:xfrm>
            <a:off x="3224405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1" name="Shape 181">
            <a:extLst>
              <a:ext uri="{FF2B5EF4-FFF2-40B4-BE49-F238E27FC236}">
                <a16:creationId xmlns:a16="http://schemas.microsoft.com/office/drawing/2014/main" id="{50BCB5D1-4186-4889-A3A6-BBD0C61A32E9}"/>
              </a:ext>
            </a:extLst>
          </p:cNvPr>
          <p:cNvSpPr/>
          <p:nvPr/>
        </p:nvSpPr>
        <p:spPr>
          <a:xfrm>
            <a:off x="4088501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2" name="Shape 181">
            <a:extLst>
              <a:ext uri="{FF2B5EF4-FFF2-40B4-BE49-F238E27FC236}">
                <a16:creationId xmlns:a16="http://schemas.microsoft.com/office/drawing/2014/main" id="{0C1E1AD1-385E-4956-BCBC-5C0C22D4B49D}"/>
              </a:ext>
            </a:extLst>
          </p:cNvPr>
          <p:cNvSpPr/>
          <p:nvPr/>
        </p:nvSpPr>
        <p:spPr>
          <a:xfrm>
            <a:off x="4952597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5" name="Shape 181">
            <a:extLst>
              <a:ext uri="{FF2B5EF4-FFF2-40B4-BE49-F238E27FC236}">
                <a16:creationId xmlns:a16="http://schemas.microsoft.com/office/drawing/2014/main" id="{C4182ABB-240E-4727-B4F2-F244346AACEE}"/>
              </a:ext>
            </a:extLst>
          </p:cNvPr>
          <p:cNvSpPr/>
          <p:nvPr/>
        </p:nvSpPr>
        <p:spPr>
          <a:xfrm>
            <a:off x="2360309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6" name="Shape 181">
            <a:extLst>
              <a:ext uri="{FF2B5EF4-FFF2-40B4-BE49-F238E27FC236}">
                <a16:creationId xmlns:a16="http://schemas.microsoft.com/office/drawing/2014/main" id="{65EA1E19-EFF5-4CF0-A80E-8F5FDE2A2695}"/>
              </a:ext>
            </a:extLst>
          </p:cNvPr>
          <p:cNvSpPr/>
          <p:nvPr/>
        </p:nvSpPr>
        <p:spPr>
          <a:xfrm>
            <a:off x="3224405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7" name="Shape 181">
            <a:extLst>
              <a:ext uri="{FF2B5EF4-FFF2-40B4-BE49-F238E27FC236}">
                <a16:creationId xmlns:a16="http://schemas.microsoft.com/office/drawing/2014/main" id="{3158EA66-F4E0-4DF0-94AD-BA8399EA5F3B}"/>
              </a:ext>
            </a:extLst>
          </p:cNvPr>
          <p:cNvSpPr/>
          <p:nvPr/>
        </p:nvSpPr>
        <p:spPr>
          <a:xfrm>
            <a:off x="4088501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8" name="Shape 181">
            <a:extLst>
              <a:ext uri="{FF2B5EF4-FFF2-40B4-BE49-F238E27FC236}">
                <a16:creationId xmlns:a16="http://schemas.microsoft.com/office/drawing/2014/main" id="{F8D2A5CE-272C-499A-9FA0-AF6C7473AA90}"/>
              </a:ext>
            </a:extLst>
          </p:cNvPr>
          <p:cNvSpPr/>
          <p:nvPr/>
        </p:nvSpPr>
        <p:spPr>
          <a:xfrm>
            <a:off x="4952597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0" name="Shape 181">
            <a:extLst>
              <a:ext uri="{FF2B5EF4-FFF2-40B4-BE49-F238E27FC236}">
                <a16:creationId xmlns:a16="http://schemas.microsoft.com/office/drawing/2014/main" id="{B15EB8A4-47B4-43D8-9308-44026C7471E2}"/>
              </a:ext>
            </a:extLst>
          </p:cNvPr>
          <p:cNvSpPr/>
          <p:nvPr/>
        </p:nvSpPr>
        <p:spPr>
          <a:xfrm>
            <a:off x="1568221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1" name="Shape 181">
            <a:extLst>
              <a:ext uri="{FF2B5EF4-FFF2-40B4-BE49-F238E27FC236}">
                <a16:creationId xmlns:a16="http://schemas.microsoft.com/office/drawing/2014/main" id="{276A1D4B-1D6B-47B6-9585-E79ECA4DD824}"/>
              </a:ext>
            </a:extLst>
          </p:cNvPr>
          <p:cNvSpPr/>
          <p:nvPr/>
        </p:nvSpPr>
        <p:spPr>
          <a:xfrm>
            <a:off x="2360309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2" name="Shape 181">
            <a:extLst>
              <a:ext uri="{FF2B5EF4-FFF2-40B4-BE49-F238E27FC236}">
                <a16:creationId xmlns:a16="http://schemas.microsoft.com/office/drawing/2014/main" id="{D93147CA-C23A-45B0-9985-0840820D3686}"/>
              </a:ext>
            </a:extLst>
          </p:cNvPr>
          <p:cNvSpPr/>
          <p:nvPr/>
        </p:nvSpPr>
        <p:spPr>
          <a:xfrm>
            <a:off x="3224405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3" name="Shape 181">
            <a:extLst>
              <a:ext uri="{FF2B5EF4-FFF2-40B4-BE49-F238E27FC236}">
                <a16:creationId xmlns:a16="http://schemas.microsoft.com/office/drawing/2014/main" id="{E25DFA95-1C0E-4DD9-AB35-A56B371914BE}"/>
              </a:ext>
            </a:extLst>
          </p:cNvPr>
          <p:cNvSpPr/>
          <p:nvPr/>
        </p:nvSpPr>
        <p:spPr>
          <a:xfrm>
            <a:off x="4088501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4" name="Shape 181">
            <a:extLst>
              <a:ext uri="{FF2B5EF4-FFF2-40B4-BE49-F238E27FC236}">
                <a16:creationId xmlns:a16="http://schemas.microsoft.com/office/drawing/2014/main" id="{9E84F0A6-7815-4AC1-8416-0DD8C1650911}"/>
              </a:ext>
            </a:extLst>
          </p:cNvPr>
          <p:cNvSpPr/>
          <p:nvPr/>
        </p:nvSpPr>
        <p:spPr>
          <a:xfrm>
            <a:off x="4952597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6" name="Shape 181">
            <a:extLst>
              <a:ext uri="{FF2B5EF4-FFF2-40B4-BE49-F238E27FC236}">
                <a16:creationId xmlns:a16="http://schemas.microsoft.com/office/drawing/2014/main" id="{5CDC4716-9DF8-485B-A34C-A0183CAD5E70}"/>
              </a:ext>
            </a:extLst>
          </p:cNvPr>
          <p:cNvSpPr/>
          <p:nvPr/>
        </p:nvSpPr>
        <p:spPr>
          <a:xfrm>
            <a:off x="1568221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7" name="Shape 181">
            <a:extLst>
              <a:ext uri="{FF2B5EF4-FFF2-40B4-BE49-F238E27FC236}">
                <a16:creationId xmlns:a16="http://schemas.microsoft.com/office/drawing/2014/main" id="{9783A95C-B60D-4F4A-B8AD-9CF2B0473EA5}"/>
              </a:ext>
            </a:extLst>
          </p:cNvPr>
          <p:cNvSpPr/>
          <p:nvPr/>
        </p:nvSpPr>
        <p:spPr>
          <a:xfrm>
            <a:off x="2360309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8" name="Shape 181">
            <a:extLst>
              <a:ext uri="{FF2B5EF4-FFF2-40B4-BE49-F238E27FC236}">
                <a16:creationId xmlns:a16="http://schemas.microsoft.com/office/drawing/2014/main" id="{7234CF1C-23C5-48EC-B2AF-EEB34510C5AD}"/>
              </a:ext>
            </a:extLst>
          </p:cNvPr>
          <p:cNvSpPr/>
          <p:nvPr/>
        </p:nvSpPr>
        <p:spPr>
          <a:xfrm>
            <a:off x="3224405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9" name="Shape 181">
            <a:extLst>
              <a:ext uri="{FF2B5EF4-FFF2-40B4-BE49-F238E27FC236}">
                <a16:creationId xmlns:a16="http://schemas.microsoft.com/office/drawing/2014/main" id="{0DE4AC41-8D61-49B9-BB84-29CC677B4484}"/>
              </a:ext>
            </a:extLst>
          </p:cNvPr>
          <p:cNvSpPr/>
          <p:nvPr/>
        </p:nvSpPr>
        <p:spPr>
          <a:xfrm>
            <a:off x="4088501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0" name="Shape 181">
            <a:extLst>
              <a:ext uri="{FF2B5EF4-FFF2-40B4-BE49-F238E27FC236}">
                <a16:creationId xmlns:a16="http://schemas.microsoft.com/office/drawing/2014/main" id="{D9A3B766-1FB5-4F04-B860-688582BF54DA}"/>
              </a:ext>
            </a:extLst>
          </p:cNvPr>
          <p:cNvSpPr/>
          <p:nvPr/>
        </p:nvSpPr>
        <p:spPr>
          <a:xfrm>
            <a:off x="4952597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1" name="Shape 181">
            <a:extLst>
              <a:ext uri="{FF2B5EF4-FFF2-40B4-BE49-F238E27FC236}">
                <a16:creationId xmlns:a16="http://schemas.microsoft.com/office/drawing/2014/main" id="{0EA9CBC4-F1F7-44CE-A912-F9282CF2F4F4}"/>
              </a:ext>
            </a:extLst>
          </p:cNvPr>
          <p:cNvSpPr/>
          <p:nvPr/>
        </p:nvSpPr>
        <p:spPr>
          <a:xfrm>
            <a:off x="704125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2" name="Shape 181">
            <a:extLst>
              <a:ext uri="{FF2B5EF4-FFF2-40B4-BE49-F238E27FC236}">
                <a16:creationId xmlns:a16="http://schemas.microsoft.com/office/drawing/2014/main" id="{C123819E-59EB-4267-B2AC-1E8160AEAB92}"/>
              </a:ext>
            </a:extLst>
          </p:cNvPr>
          <p:cNvSpPr/>
          <p:nvPr/>
        </p:nvSpPr>
        <p:spPr>
          <a:xfrm>
            <a:off x="1568221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3" name="Shape 181">
            <a:extLst>
              <a:ext uri="{FF2B5EF4-FFF2-40B4-BE49-F238E27FC236}">
                <a16:creationId xmlns:a16="http://schemas.microsoft.com/office/drawing/2014/main" id="{6E9C89C3-5453-42ED-82AC-A05F263EB1C0}"/>
              </a:ext>
            </a:extLst>
          </p:cNvPr>
          <p:cNvSpPr/>
          <p:nvPr/>
        </p:nvSpPr>
        <p:spPr>
          <a:xfrm>
            <a:off x="2360309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4" name="Shape 181">
            <a:extLst>
              <a:ext uri="{FF2B5EF4-FFF2-40B4-BE49-F238E27FC236}">
                <a16:creationId xmlns:a16="http://schemas.microsoft.com/office/drawing/2014/main" id="{086E96E2-27DE-4E98-9609-8609C225AEEF}"/>
              </a:ext>
            </a:extLst>
          </p:cNvPr>
          <p:cNvSpPr/>
          <p:nvPr/>
        </p:nvSpPr>
        <p:spPr>
          <a:xfrm>
            <a:off x="3224405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5" name="Shape 181">
            <a:extLst>
              <a:ext uri="{FF2B5EF4-FFF2-40B4-BE49-F238E27FC236}">
                <a16:creationId xmlns:a16="http://schemas.microsoft.com/office/drawing/2014/main" id="{A181A57E-900E-44FE-9634-C0B974156023}"/>
              </a:ext>
            </a:extLst>
          </p:cNvPr>
          <p:cNvSpPr/>
          <p:nvPr/>
        </p:nvSpPr>
        <p:spPr>
          <a:xfrm>
            <a:off x="4088501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6" name="Shape 181">
            <a:extLst>
              <a:ext uri="{FF2B5EF4-FFF2-40B4-BE49-F238E27FC236}">
                <a16:creationId xmlns:a16="http://schemas.microsoft.com/office/drawing/2014/main" id="{7DF6C74E-F12D-4BDB-96F7-50D6A462D9A5}"/>
              </a:ext>
            </a:extLst>
          </p:cNvPr>
          <p:cNvSpPr/>
          <p:nvPr/>
        </p:nvSpPr>
        <p:spPr>
          <a:xfrm>
            <a:off x="4952597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9" name="Shape 181">
            <a:extLst>
              <a:ext uri="{FF2B5EF4-FFF2-40B4-BE49-F238E27FC236}">
                <a16:creationId xmlns:a16="http://schemas.microsoft.com/office/drawing/2014/main" id="{B77E03A7-4CDA-4DC9-BE6C-0F6D3B515CAC}"/>
              </a:ext>
            </a:extLst>
          </p:cNvPr>
          <p:cNvSpPr/>
          <p:nvPr/>
        </p:nvSpPr>
        <p:spPr>
          <a:xfrm>
            <a:off x="2360309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60" name="Shape 181">
            <a:extLst>
              <a:ext uri="{FF2B5EF4-FFF2-40B4-BE49-F238E27FC236}">
                <a16:creationId xmlns:a16="http://schemas.microsoft.com/office/drawing/2014/main" id="{4F8A639E-5AA4-48C7-B2C9-58EA4FCD1B6F}"/>
              </a:ext>
            </a:extLst>
          </p:cNvPr>
          <p:cNvSpPr/>
          <p:nvPr/>
        </p:nvSpPr>
        <p:spPr>
          <a:xfrm>
            <a:off x="3224405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2DBC872A-1910-423A-9191-9EB9C4E1D863}"/>
              </a:ext>
            </a:extLst>
          </p:cNvPr>
          <p:cNvCxnSpPr>
            <a:cxnSpLocks/>
          </p:cNvCxnSpPr>
          <p:nvPr/>
        </p:nvCxnSpPr>
        <p:spPr>
          <a:xfrm>
            <a:off x="4358533" y="4626994"/>
            <a:ext cx="641119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853A347C-409B-4B83-8637-D4120D3F2902}"/>
              </a:ext>
            </a:extLst>
          </p:cNvPr>
          <p:cNvCxnSpPr>
            <a:cxnSpLocks/>
          </p:cNvCxnSpPr>
          <p:nvPr/>
        </p:nvCxnSpPr>
        <p:spPr>
          <a:xfrm>
            <a:off x="972856" y="4626994"/>
            <a:ext cx="641119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956A3D4D-08D9-4416-935A-E22955805A10}"/>
              </a:ext>
            </a:extLst>
          </p:cNvPr>
          <p:cNvCxnSpPr>
            <a:cxnSpLocks/>
            <a:endCxn id="245" idx="2"/>
          </p:cNvCxnSpPr>
          <p:nvPr/>
        </p:nvCxnSpPr>
        <p:spPr>
          <a:xfrm flipH="1" flipV="1">
            <a:off x="848141" y="3486667"/>
            <a:ext cx="4386" cy="34300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22A50E7B-9660-4C3F-A075-CC5D1CA90D2E}"/>
              </a:ext>
            </a:extLst>
          </p:cNvPr>
          <p:cNvCxnSpPr>
            <a:cxnSpLocks/>
          </p:cNvCxnSpPr>
          <p:nvPr/>
        </p:nvCxnSpPr>
        <p:spPr>
          <a:xfrm flipH="1" flipV="1">
            <a:off x="858075" y="2205458"/>
            <a:ext cx="4386" cy="34300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AC579E3B-BD9A-4158-A1B4-0088BB910BCB}"/>
              </a:ext>
            </a:extLst>
          </p:cNvPr>
          <p:cNvCxnSpPr>
            <a:cxnSpLocks/>
          </p:cNvCxnSpPr>
          <p:nvPr/>
        </p:nvCxnSpPr>
        <p:spPr>
          <a:xfrm flipH="1" flipV="1">
            <a:off x="1688633" y="1583651"/>
            <a:ext cx="4386" cy="34300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Shape 181">
            <a:extLst>
              <a:ext uri="{FF2B5EF4-FFF2-40B4-BE49-F238E27FC236}">
                <a16:creationId xmlns:a16="http://schemas.microsoft.com/office/drawing/2014/main" id="{E0A9C27F-B1F9-48B6-8994-B7B630BD6060}"/>
              </a:ext>
            </a:extLst>
          </p:cNvPr>
          <p:cNvSpPr/>
          <p:nvPr/>
        </p:nvSpPr>
        <p:spPr>
          <a:xfrm>
            <a:off x="1568221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4" name="Shape 181">
            <a:extLst>
              <a:ext uri="{FF2B5EF4-FFF2-40B4-BE49-F238E27FC236}">
                <a16:creationId xmlns:a16="http://schemas.microsoft.com/office/drawing/2014/main" id="{61038CB6-A672-46FC-8655-CD551C84C795}"/>
              </a:ext>
            </a:extLst>
          </p:cNvPr>
          <p:cNvSpPr/>
          <p:nvPr/>
        </p:nvSpPr>
        <p:spPr>
          <a:xfrm>
            <a:off x="1568221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7" name="Shape 181">
            <a:extLst>
              <a:ext uri="{FF2B5EF4-FFF2-40B4-BE49-F238E27FC236}">
                <a16:creationId xmlns:a16="http://schemas.microsoft.com/office/drawing/2014/main" id="{7861BF13-ED4F-4404-A55A-B58B4EBB18CD}"/>
              </a:ext>
            </a:extLst>
          </p:cNvPr>
          <p:cNvSpPr/>
          <p:nvPr/>
        </p:nvSpPr>
        <p:spPr>
          <a:xfrm>
            <a:off x="704125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8" name="Shape 181">
            <a:extLst>
              <a:ext uri="{FF2B5EF4-FFF2-40B4-BE49-F238E27FC236}">
                <a16:creationId xmlns:a16="http://schemas.microsoft.com/office/drawing/2014/main" id="{1AD8A0F3-4BCD-416B-BED1-AA36D1384831}"/>
              </a:ext>
            </a:extLst>
          </p:cNvPr>
          <p:cNvSpPr/>
          <p:nvPr/>
        </p:nvSpPr>
        <p:spPr>
          <a:xfrm>
            <a:off x="1568221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61" name="Shape 181">
            <a:extLst>
              <a:ext uri="{FF2B5EF4-FFF2-40B4-BE49-F238E27FC236}">
                <a16:creationId xmlns:a16="http://schemas.microsoft.com/office/drawing/2014/main" id="{09438960-ED2D-4B40-95D2-08D64F209A25}"/>
              </a:ext>
            </a:extLst>
          </p:cNvPr>
          <p:cNvSpPr/>
          <p:nvPr/>
        </p:nvSpPr>
        <p:spPr>
          <a:xfrm>
            <a:off x="4088501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62" name="Shape 181">
            <a:extLst>
              <a:ext uri="{FF2B5EF4-FFF2-40B4-BE49-F238E27FC236}">
                <a16:creationId xmlns:a16="http://schemas.microsoft.com/office/drawing/2014/main" id="{91FFB63D-FA84-4AB9-8672-AF3EDA4848AD}"/>
              </a:ext>
            </a:extLst>
          </p:cNvPr>
          <p:cNvSpPr/>
          <p:nvPr/>
        </p:nvSpPr>
        <p:spPr>
          <a:xfrm>
            <a:off x="4952597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7" y="-25492"/>
            <a:ext cx="9148193" cy="857250"/>
          </a:xfrm>
        </p:spPr>
        <p:txBody>
          <a:bodyPr>
            <a:normAutofit/>
          </a:bodyPr>
          <a:lstStyle/>
          <a:p>
            <a:r>
              <a:rPr lang="en-AT" sz="2800" dirty="0"/>
              <a:t>Idea: De</a:t>
            </a:r>
            <a:r>
              <a:rPr lang="de-DE" sz="2800" dirty="0"/>
              <a:t>c</a:t>
            </a:r>
            <a:r>
              <a:rPr lang="en-AT" sz="2800" dirty="0"/>
              <a:t>o</a:t>
            </a:r>
            <a:r>
              <a:rPr lang="de-DE" sz="2800" dirty="0"/>
              <a:t>m</a:t>
            </a:r>
            <a:r>
              <a:rPr lang="en-AT" sz="2800" dirty="0"/>
              <a:t>p</a:t>
            </a:r>
            <a:r>
              <a:rPr lang="de-DE" sz="2800" dirty="0"/>
              <a:t>o</a:t>
            </a:r>
            <a:r>
              <a:rPr lang="en-AT" sz="2800" dirty="0" err="1"/>
              <a:t>sition</a:t>
            </a:r>
            <a:r>
              <a:rPr lang="en-AT" sz="2800" dirty="0"/>
              <a:t> </a:t>
            </a:r>
            <a:r>
              <a:rPr lang="de-DE" sz="2800" dirty="0"/>
              <a:t>i</a:t>
            </a:r>
            <a:r>
              <a:rPr lang="en-AT" sz="2800" dirty="0"/>
              <a:t>n</a:t>
            </a:r>
            <a:r>
              <a:rPr lang="de-DE" sz="2800" dirty="0"/>
              <a:t>t</a:t>
            </a:r>
            <a:r>
              <a:rPr lang="en-AT" sz="2800" dirty="0"/>
              <a:t>o </a:t>
            </a:r>
            <a:r>
              <a:rPr lang="de-DE" sz="2800" dirty="0"/>
              <a:t>H</a:t>
            </a:r>
            <a:r>
              <a:rPr lang="en-AT" sz="2800" dirty="0"/>
              <a:t>a</a:t>
            </a:r>
            <a:r>
              <a:rPr lang="de-DE" sz="2800" dirty="0"/>
              <a:t>m</a:t>
            </a:r>
            <a:r>
              <a:rPr lang="en-AT" sz="2800" dirty="0"/>
              <a:t>i</a:t>
            </a:r>
            <a:r>
              <a:rPr lang="de-DE" sz="2800" dirty="0"/>
              <a:t>l</a:t>
            </a:r>
            <a:r>
              <a:rPr lang="en-AT" sz="2800" dirty="0"/>
              <a:t>t</a:t>
            </a:r>
            <a:r>
              <a:rPr lang="de-DE" sz="2800" dirty="0"/>
              <a:t>o</a:t>
            </a:r>
            <a:r>
              <a:rPr lang="en-AT" sz="2800" dirty="0"/>
              <a:t>n </a:t>
            </a:r>
            <a:r>
              <a:rPr lang="de-DE" sz="2800" dirty="0"/>
              <a:t>C</a:t>
            </a:r>
            <a:r>
              <a:rPr lang="en-AT" sz="2800" dirty="0" err="1"/>
              <a:t>ycles</a:t>
            </a:r>
            <a:endParaRPr lang="de-DE" sz="2800" dirty="0"/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90FC0828-7D09-4D32-83D3-035A72C2C8C4}"/>
              </a:ext>
            </a:extLst>
          </p:cNvPr>
          <p:cNvSpPr txBox="1">
            <a:spLocks/>
          </p:cNvSpPr>
          <p:nvPr/>
        </p:nvSpPr>
        <p:spPr>
          <a:xfrm>
            <a:off x="6836461" y="3068636"/>
            <a:ext cx="2514482" cy="466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T" sz="1800" i="1" dirty="0">
                <a:solidFill>
                  <a:srgbClr val="C00000"/>
                </a:solidFill>
                <a:latin typeface="+mj-lt"/>
              </a:rPr>
              <a:t>1st Hamilton cycle</a:t>
            </a:r>
            <a:endParaRPr lang="de-DE" sz="1800" dirty="0">
              <a:latin typeface="+mj-lt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939D979-3832-499E-83D2-CB8DA5D78A6D}"/>
              </a:ext>
            </a:extLst>
          </p:cNvPr>
          <p:cNvCxnSpPr>
            <a:cxnSpLocks/>
          </p:cNvCxnSpPr>
          <p:nvPr/>
        </p:nvCxnSpPr>
        <p:spPr>
          <a:xfrm>
            <a:off x="6296401" y="3271438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 Placeholder 3">
            <a:extLst>
              <a:ext uri="{FF2B5EF4-FFF2-40B4-BE49-F238E27FC236}">
                <a16:creationId xmlns:a16="http://schemas.microsoft.com/office/drawing/2014/main" id="{825784C7-6B32-4CD5-A4F6-E396BD5428BE}"/>
              </a:ext>
            </a:extLst>
          </p:cNvPr>
          <p:cNvSpPr txBox="1">
            <a:spLocks/>
          </p:cNvSpPr>
          <p:nvPr/>
        </p:nvSpPr>
        <p:spPr>
          <a:xfrm>
            <a:off x="6836461" y="3388579"/>
            <a:ext cx="2514482" cy="466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T" sz="1800" i="1" dirty="0">
                <a:solidFill>
                  <a:srgbClr val="C00000"/>
                </a:solidFill>
                <a:latin typeface="+mj-lt"/>
              </a:rPr>
              <a:t>2</a:t>
            </a:r>
            <a:r>
              <a:rPr lang="de-DE" sz="1800" i="1" dirty="0">
                <a:solidFill>
                  <a:srgbClr val="C00000"/>
                </a:solidFill>
                <a:latin typeface="+mj-lt"/>
              </a:rPr>
              <a:t>n</a:t>
            </a:r>
            <a:r>
              <a:rPr lang="en-AT" sz="1800" i="1" dirty="0">
                <a:solidFill>
                  <a:srgbClr val="C00000"/>
                </a:solidFill>
                <a:latin typeface="+mj-lt"/>
              </a:rPr>
              <a:t>d Hamilton cycle</a:t>
            </a:r>
            <a:endParaRPr lang="de-DE" sz="1800" dirty="0">
              <a:latin typeface="+mj-lt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EDD3619-D749-441C-9526-CEEC4D5C9D57}"/>
              </a:ext>
            </a:extLst>
          </p:cNvPr>
          <p:cNvCxnSpPr>
            <a:cxnSpLocks/>
          </p:cNvCxnSpPr>
          <p:nvPr/>
        </p:nvCxnSpPr>
        <p:spPr>
          <a:xfrm>
            <a:off x="6300192" y="3579862"/>
            <a:ext cx="540060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Shape 181">
            <a:extLst>
              <a:ext uri="{FF2B5EF4-FFF2-40B4-BE49-F238E27FC236}">
                <a16:creationId xmlns:a16="http://schemas.microsoft.com/office/drawing/2014/main" id="{84B52351-91DF-43AB-9AE0-F844C751582F}"/>
              </a:ext>
            </a:extLst>
          </p:cNvPr>
          <p:cNvSpPr/>
          <p:nvPr/>
        </p:nvSpPr>
        <p:spPr>
          <a:xfrm>
            <a:off x="704125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9" name="Shape 181">
            <a:extLst>
              <a:ext uri="{FF2B5EF4-FFF2-40B4-BE49-F238E27FC236}">
                <a16:creationId xmlns:a16="http://schemas.microsoft.com/office/drawing/2014/main" id="{D82EFE85-30BD-478C-ACBC-265C4B575F8B}"/>
              </a:ext>
            </a:extLst>
          </p:cNvPr>
          <p:cNvSpPr/>
          <p:nvPr/>
        </p:nvSpPr>
        <p:spPr>
          <a:xfrm>
            <a:off x="704125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5" name="Shape 181">
            <a:extLst>
              <a:ext uri="{FF2B5EF4-FFF2-40B4-BE49-F238E27FC236}">
                <a16:creationId xmlns:a16="http://schemas.microsoft.com/office/drawing/2014/main" id="{204C63BC-DB8F-47DF-B5E3-ECCC7433CD7F}"/>
              </a:ext>
            </a:extLst>
          </p:cNvPr>
          <p:cNvSpPr/>
          <p:nvPr/>
        </p:nvSpPr>
        <p:spPr>
          <a:xfrm>
            <a:off x="704125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05" name="Rectangle 21">
            <a:extLst>
              <a:ext uri="{FF2B5EF4-FFF2-40B4-BE49-F238E27FC236}">
                <a16:creationId xmlns:a16="http://schemas.microsoft.com/office/drawing/2014/main" id="{E6F22B91-AAAD-4F97-8CC2-3ED4353FE124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26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855872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 Placeholder 3">
            <a:extLst>
              <a:ext uri="{FF2B5EF4-FFF2-40B4-BE49-F238E27FC236}">
                <a16:creationId xmlns:a16="http://schemas.microsoft.com/office/drawing/2014/main" id="{839BCF58-6F31-454B-9B79-B2FB3551458D}"/>
              </a:ext>
            </a:extLst>
          </p:cNvPr>
          <p:cNvSpPr txBox="1">
            <a:spLocks/>
          </p:cNvSpPr>
          <p:nvPr/>
        </p:nvSpPr>
        <p:spPr>
          <a:xfrm>
            <a:off x="5780688" y="1185282"/>
            <a:ext cx="3338733" cy="3696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Decompose </a:t>
            </a:r>
            <a:r>
              <a:rPr lang="en-AT" sz="2100" dirty="0"/>
              <a:t>t</a:t>
            </a:r>
            <a:r>
              <a:rPr lang="en-US" sz="2100" dirty="0" err="1"/>
              <a:t>orus</a:t>
            </a:r>
            <a:r>
              <a:rPr lang="en-US" sz="2100" dirty="0"/>
              <a:t> into </a:t>
            </a:r>
            <a:r>
              <a:rPr lang="en-AT" sz="2100" dirty="0"/>
              <a:t>2</a:t>
            </a:r>
            <a:r>
              <a:rPr lang="en-US" sz="2100" dirty="0"/>
              <a:t>-</a:t>
            </a:r>
            <a:r>
              <a:rPr lang="en-AT" sz="2100" dirty="0"/>
              <a:t>edge</a:t>
            </a:r>
            <a:r>
              <a:rPr lang="en-US" sz="2100" dirty="0"/>
              <a:t>-</a:t>
            </a:r>
            <a:r>
              <a:rPr lang="en-AT" sz="2100" dirty="0"/>
              <a:t>d</a:t>
            </a:r>
            <a:r>
              <a:rPr lang="en-US" sz="2100" dirty="0" err="1"/>
              <a:t>isjoint</a:t>
            </a:r>
            <a:r>
              <a:rPr lang="en-US" sz="2100" dirty="0"/>
              <a:t> Hamilton </a:t>
            </a:r>
            <a:r>
              <a:rPr lang="en-AT" sz="2100" dirty="0"/>
              <a:t>C</a:t>
            </a:r>
            <a:r>
              <a:rPr lang="en-US" sz="2100" dirty="0" err="1"/>
              <a:t>ycles</a:t>
            </a:r>
            <a:r>
              <a:rPr lang="en-AT" sz="2100" dirty="0"/>
              <a:t> (</a:t>
            </a:r>
            <a:r>
              <a:rPr lang="de-DE" sz="2100" dirty="0"/>
              <a:t>H</a:t>
            </a:r>
            <a:r>
              <a:rPr lang="en-AT" sz="2100" dirty="0"/>
              <a:t>C)</a:t>
            </a:r>
          </a:p>
          <a:p>
            <a:r>
              <a:rPr lang="en-AT" sz="2100" dirty="0"/>
              <a:t>Can route in both directions: </a:t>
            </a:r>
            <a:r>
              <a:rPr lang="en-AT" sz="2100" i="1" dirty="0">
                <a:solidFill>
                  <a:srgbClr val="C00000"/>
                </a:solidFill>
              </a:rPr>
              <a:t>4</a:t>
            </a:r>
            <a:r>
              <a:rPr lang="en-US" sz="2100" i="1" dirty="0">
                <a:solidFill>
                  <a:srgbClr val="C00000"/>
                </a:solidFill>
              </a:rPr>
              <a:t>-</a:t>
            </a:r>
            <a:r>
              <a:rPr lang="de-DE" sz="2100" i="1" dirty="0">
                <a:solidFill>
                  <a:srgbClr val="C00000"/>
                </a:solidFill>
              </a:rPr>
              <a:t>a</a:t>
            </a:r>
            <a:r>
              <a:rPr lang="en-AT" sz="2100" i="1" dirty="0">
                <a:solidFill>
                  <a:srgbClr val="C00000"/>
                </a:solidFill>
              </a:rPr>
              <a:t>r</a:t>
            </a:r>
            <a:r>
              <a:rPr lang="de-DE" sz="2100" i="1" dirty="0">
                <a:solidFill>
                  <a:srgbClr val="C00000"/>
                </a:solidFill>
              </a:rPr>
              <a:t>c</a:t>
            </a:r>
            <a:r>
              <a:rPr lang="en-US" sz="2100" i="1" dirty="0">
                <a:solidFill>
                  <a:srgbClr val="C00000"/>
                </a:solidFill>
              </a:rPr>
              <a:t>-</a:t>
            </a:r>
            <a:r>
              <a:rPr lang="en-AT" sz="2100" i="1" dirty="0">
                <a:solidFill>
                  <a:srgbClr val="C00000"/>
                </a:solidFill>
              </a:rPr>
              <a:t>d</a:t>
            </a:r>
            <a:r>
              <a:rPr lang="en-US" sz="2100" i="1" dirty="0" err="1">
                <a:solidFill>
                  <a:srgbClr val="C00000"/>
                </a:solidFill>
              </a:rPr>
              <a:t>isjoint</a:t>
            </a:r>
            <a:r>
              <a:rPr lang="en-US" sz="2100" i="1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H</a:t>
            </a:r>
            <a:r>
              <a:rPr lang="en-AT" sz="2100" dirty="0"/>
              <a:t>C</a:t>
            </a:r>
            <a:r>
              <a:rPr lang="de-DE" sz="2100" dirty="0"/>
              <a:t>s</a:t>
            </a:r>
            <a:endParaRPr lang="en-AT" sz="2100" dirty="0"/>
          </a:p>
          <a:p>
            <a:pPr marL="0" indent="0">
              <a:buNone/>
            </a:pPr>
            <a:endParaRPr lang="en-AT" sz="2100" dirty="0"/>
          </a:p>
          <a:p>
            <a:pPr marL="0" indent="0">
              <a:buNone/>
            </a:pPr>
            <a:r>
              <a:rPr lang="en-AT" sz="2100" b="1" dirty="0">
                <a:solidFill>
                  <a:schemeClr val="bg1"/>
                </a:solidFill>
              </a:rPr>
              <a:t>3-resilient routing to destination d:</a:t>
            </a:r>
          </a:p>
          <a:p>
            <a:r>
              <a:rPr lang="en-US" sz="2100" dirty="0">
                <a:solidFill>
                  <a:schemeClr val="bg1"/>
                </a:solidFill>
              </a:rPr>
              <a:t>go along </a:t>
            </a:r>
            <a:r>
              <a:rPr lang="en-US" sz="2100" i="1" dirty="0">
                <a:solidFill>
                  <a:schemeClr val="bg1"/>
                </a:solidFill>
              </a:rPr>
              <a:t>1st directed HC</a:t>
            </a:r>
            <a:r>
              <a:rPr lang="en-US" sz="2100" dirty="0">
                <a:solidFill>
                  <a:schemeClr val="bg1"/>
                </a:solidFill>
              </a:rPr>
              <a:t>, if hit failure, </a:t>
            </a:r>
            <a:r>
              <a:rPr lang="en-US" sz="2100" i="1" dirty="0">
                <a:solidFill>
                  <a:schemeClr val="bg1"/>
                </a:solidFill>
              </a:rPr>
              <a:t>reverse</a:t>
            </a:r>
            <a:r>
              <a:rPr lang="en-US" sz="2100" dirty="0">
                <a:solidFill>
                  <a:schemeClr val="bg1"/>
                </a:solidFill>
              </a:rPr>
              <a:t> direction</a:t>
            </a:r>
            <a:endParaRPr lang="en-AT" sz="21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if again failure switch to </a:t>
            </a:r>
            <a:r>
              <a:rPr lang="en-US" sz="2100" i="1" dirty="0">
                <a:solidFill>
                  <a:schemeClr val="bg1"/>
                </a:solidFill>
              </a:rPr>
              <a:t>2nd HC</a:t>
            </a:r>
            <a:r>
              <a:rPr lang="en-US" sz="2100" dirty="0">
                <a:solidFill>
                  <a:schemeClr val="bg1"/>
                </a:solidFill>
              </a:rPr>
              <a:t>, if again failure </a:t>
            </a:r>
            <a:r>
              <a:rPr lang="en-US" sz="2100" i="1" dirty="0">
                <a:solidFill>
                  <a:schemeClr val="bg1"/>
                </a:solidFill>
              </a:rPr>
              <a:t>reverse direction</a:t>
            </a:r>
            <a:endParaRPr lang="en-AT" sz="2100" i="1" dirty="0">
              <a:solidFill>
                <a:schemeClr val="bg1"/>
              </a:solidFill>
            </a:endParaRPr>
          </a:p>
          <a:p>
            <a:r>
              <a:rPr lang="en-AT" sz="2100" dirty="0">
                <a:solidFill>
                  <a:schemeClr val="bg1"/>
                </a:solidFill>
              </a:rPr>
              <a:t>N</a:t>
            </a:r>
            <a:r>
              <a:rPr lang="en-US" sz="2100" dirty="0">
                <a:solidFill>
                  <a:schemeClr val="bg1"/>
                </a:solidFill>
              </a:rPr>
              <a:t>o more failures possible!</a:t>
            </a:r>
            <a:endParaRPr lang="en-AT" sz="2100" dirty="0">
              <a:solidFill>
                <a:schemeClr val="bg1"/>
              </a:solidFill>
            </a:endParaRPr>
          </a:p>
          <a:p>
            <a:endParaRPr lang="de-DE" sz="21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29BB58-CBDB-42A2-9B83-4544C710AEBD}"/>
              </a:ext>
            </a:extLst>
          </p:cNvPr>
          <p:cNvGraphicFramePr>
            <a:graphicFrameLocks noGrp="1"/>
          </p:cNvGraphicFramePr>
          <p:nvPr/>
        </p:nvGraphicFramePr>
        <p:xfrm>
          <a:off x="848141" y="1406462"/>
          <a:ext cx="4248472" cy="3196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694">
                  <a:extLst>
                    <a:ext uri="{9D8B030D-6E8A-4147-A177-3AD203B41FA5}">
                      <a16:colId xmlns:a16="http://schemas.microsoft.com/office/drawing/2014/main" val="548866868"/>
                    </a:ext>
                  </a:extLst>
                </a:gridCol>
                <a:gridCol w="849694">
                  <a:extLst>
                    <a:ext uri="{9D8B030D-6E8A-4147-A177-3AD203B41FA5}">
                      <a16:colId xmlns:a16="http://schemas.microsoft.com/office/drawing/2014/main" val="1829717226"/>
                    </a:ext>
                  </a:extLst>
                </a:gridCol>
                <a:gridCol w="849694">
                  <a:extLst>
                    <a:ext uri="{9D8B030D-6E8A-4147-A177-3AD203B41FA5}">
                      <a16:colId xmlns:a16="http://schemas.microsoft.com/office/drawing/2014/main" val="697945050"/>
                    </a:ext>
                  </a:extLst>
                </a:gridCol>
                <a:gridCol w="849694">
                  <a:extLst>
                    <a:ext uri="{9D8B030D-6E8A-4147-A177-3AD203B41FA5}">
                      <a16:colId xmlns:a16="http://schemas.microsoft.com/office/drawing/2014/main" val="1729120588"/>
                    </a:ext>
                  </a:extLst>
                </a:gridCol>
                <a:gridCol w="849696">
                  <a:extLst>
                    <a:ext uri="{9D8B030D-6E8A-4147-A177-3AD203B41FA5}">
                      <a16:colId xmlns:a16="http://schemas.microsoft.com/office/drawing/2014/main" val="49552324"/>
                    </a:ext>
                  </a:extLst>
                </a:gridCol>
              </a:tblGrid>
              <a:tr h="63939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87714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67716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465045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32370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089313"/>
                  </a:ext>
                </a:extLst>
              </a:tr>
            </a:tbl>
          </a:graphicData>
        </a:graphic>
      </p:graphicFrame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D114E2C0-8CF5-4FF1-808C-AF634B21C531}"/>
              </a:ext>
            </a:extLst>
          </p:cNvPr>
          <p:cNvCxnSpPr>
            <a:stCxn id="227" idx="3"/>
            <a:endCxn id="229" idx="1"/>
          </p:cNvCxnSpPr>
          <p:nvPr/>
        </p:nvCxnSpPr>
        <p:spPr>
          <a:xfrm>
            <a:off x="992157" y="1406462"/>
            <a:ext cx="1368152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E7D9D94-D058-444A-A937-8AB6A4376775}"/>
              </a:ext>
            </a:extLst>
          </p:cNvPr>
          <p:cNvCxnSpPr>
            <a:cxnSpLocks/>
            <a:endCxn id="231" idx="1"/>
          </p:cNvCxnSpPr>
          <p:nvPr/>
        </p:nvCxnSpPr>
        <p:spPr>
          <a:xfrm>
            <a:off x="3548441" y="1406462"/>
            <a:ext cx="540060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F74CD49-E26A-4E16-A108-AEE3BBE134DA}"/>
              </a:ext>
            </a:extLst>
          </p:cNvPr>
          <p:cNvCxnSpPr>
            <a:cxnSpLocks/>
            <a:stCxn id="250" idx="0"/>
          </p:cNvCxnSpPr>
          <p:nvPr/>
        </p:nvCxnSpPr>
        <p:spPr>
          <a:xfrm flipV="1">
            <a:off x="5096613" y="1042092"/>
            <a:ext cx="0" cy="2149697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1006CE19-FD88-4B73-A7FF-C9E20DF93464}"/>
              </a:ext>
            </a:extLst>
          </p:cNvPr>
          <p:cNvCxnSpPr>
            <a:cxnSpLocks/>
          </p:cNvCxnSpPr>
          <p:nvPr/>
        </p:nvCxnSpPr>
        <p:spPr>
          <a:xfrm flipV="1">
            <a:off x="5096613" y="4503720"/>
            <a:ext cx="0" cy="581301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C057C940-3A3E-4C4F-8FF5-280A9B97A03A}"/>
              </a:ext>
            </a:extLst>
          </p:cNvPr>
          <p:cNvCxnSpPr>
            <a:cxnSpLocks/>
          </p:cNvCxnSpPr>
          <p:nvPr/>
        </p:nvCxnSpPr>
        <p:spPr>
          <a:xfrm flipV="1">
            <a:off x="848141" y="1414917"/>
            <a:ext cx="0" cy="649886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2E4BBF06-B387-4A36-8B3B-040562704FBC}"/>
              </a:ext>
            </a:extLst>
          </p:cNvPr>
          <p:cNvCxnSpPr>
            <a:cxnSpLocks/>
          </p:cNvCxnSpPr>
          <p:nvPr/>
        </p:nvCxnSpPr>
        <p:spPr>
          <a:xfrm flipV="1">
            <a:off x="1611703" y="2212242"/>
            <a:ext cx="0" cy="649886"/>
          </a:xfrm>
          <a:prstGeom prst="line">
            <a:avLst/>
          </a:prstGeom>
          <a:ln w="76200">
            <a:solidFill>
              <a:srgbClr val="4F81B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2AEF3C99-BD44-4196-85DF-39181A2B5234}"/>
              </a:ext>
            </a:extLst>
          </p:cNvPr>
          <p:cNvCxnSpPr>
            <a:cxnSpLocks/>
          </p:cNvCxnSpPr>
          <p:nvPr/>
        </p:nvCxnSpPr>
        <p:spPr>
          <a:xfrm>
            <a:off x="812137" y="2064803"/>
            <a:ext cx="900100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70651A02-1443-4ED6-952E-06E3D29A54B7}"/>
              </a:ext>
            </a:extLst>
          </p:cNvPr>
          <p:cNvCxnSpPr>
            <a:cxnSpLocks/>
          </p:cNvCxnSpPr>
          <p:nvPr/>
        </p:nvCxnSpPr>
        <p:spPr>
          <a:xfrm>
            <a:off x="812137" y="2680887"/>
            <a:ext cx="900100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A9AC3EE4-912A-4C9B-9699-88DBA6260918}"/>
              </a:ext>
            </a:extLst>
          </p:cNvPr>
          <p:cNvCxnSpPr>
            <a:cxnSpLocks/>
          </p:cNvCxnSpPr>
          <p:nvPr/>
        </p:nvCxnSpPr>
        <p:spPr>
          <a:xfrm>
            <a:off x="812137" y="3339228"/>
            <a:ext cx="900100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3AAF5F5C-1FED-4C7E-BA8C-CB3AB9EAF5DE}"/>
              </a:ext>
            </a:extLst>
          </p:cNvPr>
          <p:cNvCxnSpPr>
            <a:cxnSpLocks/>
          </p:cNvCxnSpPr>
          <p:nvPr/>
        </p:nvCxnSpPr>
        <p:spPr>
          <a:xfrm flipV="1">
            <a:off x="848141" y="2729565"/>
            <a:ext cx="0" cy="649886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D5D4200-954D-4191-BA41-812DE2CCA03C}"/>
              </a:ext>
            </a:extLst>
          </p:cNvPr>
          <p:cNvCxnSpPr>
            <a:cxnSpLocks/>
            <a:stCxn id="258" idx="0"/>
          </p:cNvCxnSpPr>
          <p:nvPr/>
        </p:nvCxnSpPr>
        <p:spPr>
          <a:xfrm flipV="1">
            <a:off x="1712237" y="3339228"/>
            <a:ext cx="0" cy="1164492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85103519-07E8-4A55-8CC2-85D66FBF75DB}"/>
              </a:ext>
            </a:extLst>
          </p:cNvPr>
          <p:cNvCxnSpPr>
            <a:cxnSpLocks/>
          </p:cNvCxnSpPr>
          <p:nvPr/>
        </p:nvCxnSpPr>
        <p:spPr>
          <a:xfrm>
            <a:off x="344085" y="3992818"/>
            <a:ext cx="648072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9D1A1B7C-4EA5-4132-AC85-9FB80346BAAD}"/>
              </a:ext>
            </a:extLst>
          </p:cNvPr>
          <p:cNvCxnSpPr>
            <a:cxnSpLocks/>
          </p:cNvCxnSpPr>
          <p:nvPr/>
        </p:nvCxnSpPr>
        <p:spPr>
          <a:xfrm>
            <a:off x="380089" y="4617131"/>
            <a:ext cx="648072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9AA264E3-9905-4BA9-8DC2-4AEA5014B4F3}"/>
              </a:ext>
            </a:extLst>
          </p:cNvPr>
          <p:cNvCxnSpPr>
            <a:cxnSpLocks/>
          </p:cNvCxnSpPr>
          <p:nvPr/>
        </p:nvCxnSpPr>
        <p:spPr>
          <a:xfrm flipV="1">
            <a:off x="848141" y="4001273"/>
            <a:ext cx="0" cy="649886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11B71513-28B0-4D6D-8453-A55A2FC61AB1}"/>
              </a:ext>
            </a:extLst>
          </p:cNvPr>
          <p:cNvCxnSpPr>
            <a:cxnSpLocks/>
            <a:endCxn id="229" idx="2"/>
          </p:cNvCxnSpPr>
          <p:nvPr/>
        </p:nvCxnSpPr>
        <p:spPr>
          <a:xfrm flipH="1" flipV="1">
            <a:off x="2504325" y="1553901"/>
            <a:ext cx="14320" cy="2291478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59612DC8-F2C0-4209-876B-AE6F726EC522}"/>
              </a:ext>
            </a:extLst>
          </p:cNvPr>
          <p:cNvCxnSpPr>
            <a:cxnSpLocks/>
          </p:cNvCxnSpPr>
          <p:nvPr/>
        </p:nvCxnSpPr>
        <p:spPr>
          <a:xfrm flipH="1" flipV="1">
            <a:off x="3397264" y="1588414"/>
            <a:ext cx="14320" cy="2291478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B39ECBCF-59B8-47BB-B1BC-B08C1360EAE3}"/>
              </a:ext>
            </a:extLst>
          </p:cNvPr>
          <p:cNvCxnSpPr>
            <a:cxnSpLocks/>
          </p:cNvCxnSpPr>
          <p:nvPr/>
        </p:nvCxnSpPr>
        <p:spPr>
          <a:xfrm>
            <a:off x="2648341" y="3981273"/>
            <a:ext cx="540060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4EE9C8BB-97B6-4428-BA82-D5672F1132C6}"/>
              </a:ext>
            </a:extLst>
          </p:cNvPr>
          <p:cNvCxnSpPr/>
          <p:nvPr/>
        </p:nvCxnSpPr>
        <p:spPr>
          <a:xfrm>
            <a:off x="4232517" y="3992818"/>
            <a:ext cx="1368152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2DEDD665-7946-4B03-9D18-E493E3BEC31E}"/>
              </a:ext>
            </a:extLst>
          </p:cNvPr>
          <p:cNvCxnSpPr>
            <a:cxnSpLocks/>
          </p:cNvCxnSpPr>
          <p:nvPr/>
        </p:nvCxnSpPr>
        <p:spPr>
          <a:xfrm>
            <a:off x="4376533" y="3334709"/>
            <a:ext cx="540060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A691CE24-65C0-4C8E-8B37-16DEDD7CEE63}"/>
              </a:ext>
            </a:extLst>
          </p:cNvPr>
          <p:cNvCxnSpPr>
            <a:cxnSpLocks/>
          </p:cNvCxnSpPr>
          <p:nvPr/>
        </p:nvCxnSpPr>
        <p:spPr>
          <a:xfrm flipV="1">
            <a:off x="4232517" y="1259023"/>
            <a:ext cx="0" cy="222422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3FC25F2-FB8C-4B4E-AEB5-D9D45ABCF546}"/>
              </a:ext>
            </a:extLst>
          </p:cNvPr>
          <p:cNvCxnSpPr>
            <a:cxnSpLocks/>
          </p:cNvCxnSpPr>
          <p:nvPr/>
        </p:nvCxnSpPr>
        <p:spPr>
          <a:xfrm>
            <a:off x="1856253" y="4617131"/>
            <a:ext cx="2232248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3F8DB297-87A4-4112-87FF-1E27BA306E4F}"/>
              </a:ext>
            </a:extLst>
          </p:cNvPr>
          <p:cNvCxnSpPr>
            <a:cxnSpLocks/>
          </p:cNvCxnSpPr>
          <p:nvPr/>
        </p:nvCxnSpPr>
        <p:spPr>
          <a:xfrm flipV="1">
            <a:off x="4232517" y="3967245"/>
            <a:ext cx="0" cy="649886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4C52836F-2955-43B7-AFCE-C464431ABF95}"/>
              </a:ext>
            </a:extLst>
          </p:cNvPr>
          <p:cNvCxnSpPr>
            <a:cxnSpLocks/>
          </p:cNvCxnSpPr>
          <p:nvPr/>
        </p:nvCxnSpPr>
        <p:spPr>
          <a:xfrm>
            <a:off x="5029480" y="4603412"/>
            <a:ext cx="540060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502AF5AF-036D-4FD4-86B4-ADE217883701}"/>
              </a:ext>
            </a:extLst>
          </p:cNvPr>
          <p:cNvCxnSpPr>
            <a:cxnSpLocks/>
          </p:cNvCxnSpPr>
          <p:nvPr/>
        </p:nvCxnSpPr>
        <p:spPr>
          <a:xfrm>
            <a:off x="308081" y="1406462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203D8467-26B6-4FFB-85F6-19808609DCEC}"/>
              </a:ext>
            </a:extLst>
          </p:cNvPr>
          <p:cNvCxnSpPr>
            <a:cxnSpLocks/>
          </p:cNvCxnSpPr>
          <p:nvPr/>
        </p:nvCxnSpPr>
        <p:spPr>
          <a:xfrm flipV="1">
            <a:off x="848141" y="104642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760137B2-DC57-41D1-AD05-D91D5D25182A}"/>
              </a:ext>
            </a:extLst>
          </p:cNvPr>
          <p:cNvCxnSpPr>
            <a:cxnSpLocks/>
          </p:cNvCxnSpPr>
          <p:nvPr/>
        </p:nvCxnSpPr>
        <p:spPr>
          <a:xfrm flipV="1">
            <a:off x="1712237" y="104642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E10DDADE-E2D7-41A5-97FC-4C5466069A69}"/>
              </a:ext>
            </a:extLst>
          </p:cNvPr>
          <p:cNvCxnSpPr>
            <a:cxnSpLocks/>
          </p:cNvCxnSpPr>
          <p:nvPr/>
        </p:nvCxnSpPr>
        <p:spPr>
          <a:xfrm flipV="1">
            <a:off x="2504325" y="104642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02288783-59B8-4979-ABEF-94FFD9AE1CC9}"/>
              </a:ext>
            </a:extLst>
          </p:cNvPr>
          <p:cNvCxnSpPr>
            <a:cxnSpLocks/>
          </p:cNvCxnSpPr>
          <p:nvPr/>
        </p:nvCxnSpPr>
        <p:spPr>
          <a:xfrm flipV="1">
            <a:off x="3368421" y="104642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F66A3FD3-6C8E-46B2-964B-D945A7383796}"/>
              </a:ext>
            </a:extLst>
          </p:cNvPr>
          <p:cNvCxnSpPr>
            <a:cxnSpLocks/>
          </p:cNvCxnSpPr>
          <p:nvPr/>
        </p:nvCxnSpPr>
        <p:spPr>
          <a:xfrm flipV="1">
            <a:off x="4232517" y="104209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832DFAC6-A338-47E5-B90D-D30BBA32C6E3}"/>
              </a:ext>
            </a:extLst>
          </p:cNvPr>
          <p:cNvCxnSpPr>
            <a:cxnSpLocks/>
            <a:endCxn id="230" idx="1"/>
          </p:cNvCxnSpPr>
          <p:nvPr/>
        </p:nvCxnSpPr>
        <p:spPr>
          <a:xfrm>
            <a:off x="2583286" y="1406462"/>
            <a:ext cx="641119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06AF3CF-4162-4426-91FE-DB414E91FCC4}"/>
              </a:ext>
            </a:extLst>
          </p:cNvPr>
          <p:cNvCxnSpPr>
            <a:cxnSpLocks/>
          </p:cNvCxnSpPr>
          <p:nvPr/>
        </p:nvCxnSpPr>
        <p:spPr>
          <a:xfrm>
            <a:off x="4376533" y="1419622"/>
            <a:ext cx="1224136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CB8F9470-F8CC-496B-B262-172258FA8E46}"/>
              </a:ext>
            </a:extLst>
          </p:cNvPr>
          <p:cNvCxnSpPr>
            <a:cxnSpLocks/>
          </p:cNvCxnSpPr>
          <p:nvPr/>
        </p:nvCxnSpPr>
        <p:spPr>
          <a:xfrm>
            <a:off x="1748241" y="2062686"/>
            <a:ext cx="3924436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155A6DBE-3B61-4623-B6A8-138967228065}"/>
              </a:ext>
            </a:extLst>
          </p:cNvPr>
          <p:cNvCxnSpPr>
            <a:cxnSpLocks/>
          </p:cNvCxnSpPr>
          <p:nvPr/>
        </p:nvCxnSpPr>
        <p:spPr>
          <a:xfrm>
            <a:off x="1784245" y="2687444"/>
            <a:ext cx="3924436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66429FEB-AE73-44C6-9C2B-FCAF6B7C2549}"/>
              </a:ext>
            </a:extLst>
          </p:cNvPr>
          <p:cNvCxnSpPr>
            <a:cxnSpLocks/>
          </p:cNvCxnSpPr>
          <p:nvPr/>
        </p:nvCxnSpPr>
        <p:spPr>
          <a:xfrm>
            <a:off x="272077" y="2068134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F294EAB-68FC-4E3C-AC85-333A1439AC42}"/>
              </a:ext>
            </a:extLst>
          </p:cNvPr>
          <p:cNvCxnSpPr>
            <a:cxnSpLocks/>
          </p:cNvCxnSpPr>
          <p:nvPr/>
        </p:nvCxnSpPr>
        <p:spPr>
          <a:xfrm>
            <a:off x="268057" y="2699640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33419B19-826E-41A4-B441-FD119FF3F70D}"/>
              </a:ext>
            </a:extLst>
          </p:cNvPr>
          <p:cNvCxnSpPr>
            <a:cxnSpLocks/>
          </p:cNvCxnSpPr>
          <p:nvPr/>
        </p:nvCxnSpPr>
        <p:spPr>
          <a:xfrm>
            <a:off x="308081" y="3338864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F1437D38-D028-4E44-AAA3-15AE1323F5F7}"/>
              </a:ext>
            </a:extLst>
          </p:cNvPr>
          <p:cNvCxnSpPr>
            <a:cxnSpLocks/>
          </p:cNvCxnSpPr>
          <p:nvPr/>
        </p:nvCxnSpPr>
        <p:spPr>
          <a:xfrm flipV="1">
            <a:off x="843341" y="4655489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4698895F-5DA9-4C6F-B354-DE885AEB64B8}"/>
              </a:ext>
            </a:extLst>
          </p:cNvPr>
          <p:cNvCxnSpPr>
            <a:cxnSpLocks/>
          </p:cNvCxnSpPr>
          <p:nvPr/>
        </p:nvCxnSpPr>
        <p:spPr>
          <a:xfrm flipV="1">
            <a:off x="1707437" y="4655489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5D28981C-D01E-4BD7-A502-FA2E04700C37}"/>
              </a:ext>
            </a:extLst>
          </p:cNvPr>
          <p:cNvCxnSpPr>
            <a:cxnSpLocks/>
          </p:cNvCxnSpPr>
          <p:nvPr/>
        </p:nvCxnSpPr>
        <p:spPr>
          <a:xfrm flipV="1">
            <a:off x="3386396" y="4651159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2CAD7938-756F-41EE-8E2E-8AC0E5FA6E57}"/>
              </a:ext>
            </a:extLst>
          </p:cNvPr>
          <p:cNvCxnSpPr>
            <a:cxnSpLocks/>
          </p:cNvCxnSpPr>
          <p:nvPr/>
        </p:nvCxnSpPr>
        <p:spPr>
          <a:xfrm flipV="1">
            <a:off x="4227717" y="4651159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B69EA09F-9775-4233-97D5-23860A274D4F}"/>
              </a:ext>
            </a:extLst>
          </p:cNvPr>
          <p:cNvCxnSpPr>
            <a:cxnSpLocks/>
          </p:cNvCxnSpPr>
          <p:nvPr/>
        </p:nvCxnSpPr>
        <p:spPr>
          <a:xfrm>
            <a:off x="952366" y="3990078"/>
            <a:ext cx="1418682" cy="5479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3B773E2D-AEBC-492A-980B-3FF969EDAEC1}"/>
              </a:ext>
            </a:extLst>
          </p:cNvPr>
          <p:cNvCxnSpPr>
            <a:cxnSpLocks/>
          </p:cNvCxnSpPr>
          <p:nvPr/>
        </p:nvCxnSpPr>
        <p:spPr>
          <a:xfrm>
            <a:off x="3548441" y="3864015"/>
            <a:ext cx="540060" cy="0"/>
          </a:xfrm>
          <a:prstGeom prst="line">
            <a:avLst/>
          </a:prstGeom>
          <a:ln w="762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4F0A0BD3-3080-46C1-87BD-7C92F93DCCB7}"/>
              </a:ext>
            </a:extLst>
          </p:cNvPr>
          <p:cNvCxnSpPr>
            <a:cxnSpLocks/>
            <a:endCxn id="248" idx="1"/>
          </p:cNvCxnSpPr>
          <p:nvPr/>
        </p:nvCxnSpPr>
        <p:spPr>
          <a:xfrm>
            <a:off x="1784245" y="3336324"/>
            <a:ext cx="1440160" cy="290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063FA327-3D58-4431-89AA-B9889EC7A852}"/>
              </a:ext>
            </a:extLst>
          </p:cNvPr>
          <p:cNvCxnSpPr>
            <a:cxnSpLocks/>
          </p:cNvCxnSpPr>
          <p:nvPr/>
        </p:nvCxnSpPr>
        <p:spPr>
          <a:xfrm>
            <a:off x="3548441" y="3334709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E813069A-C786-43C1-A481-1BAB9D46DD3D}"/>
              </a:ext>
            </a:extLst>
          </p:cNvPr>
          <p:cNvCxnSpPr>
            <a:cxnSpLocks/>
          </p:cNvCxnSpPr>
          <p:nvPr/>
        </p:nvCxnSpPr>
        <p:spPr>
          <a:xfrm>
            <a:off x="5168621" y="3334709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8A2D72C3-6423-4337-9D04-3F21504E4FA0}"/>
              </a:ext>
            </a:extLst>
          </p:cNvPr>
          <p:cNvCxnSpPr>
            <a:cxnSpLocks/>
          </p:cNvCxnSpPr>
          <p:nvPr/>
        </p:nvCxnSpPr>
        <p:spPr>
          <a:xfrm flipV="1">
            <a:off x="2526691" y="4159890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9A14943E-906E-4782-A892-435E5CF0632D}"/>
              </a:ext>
            </a:extLst>
          </p:cNvPr>
          <p:cNvCxnSpPr>
            <a:cxnSpLocks/>
          </p:cNvCxnSpPr>
          <p:nvPr/>
        </p:nvCxnSpPr>
        <p:spPr>
          <a:xfrm flipV="1">
            <a:off x="2526691" y="4651159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8654853-FA26-4361-89DD-5E237A433BEF}"/>
              </a:ext>
            </a:extLst>
          </p:cNvPr>
          <p:cNvCxnSpPr>
            <a:cxnSpLocks/>
          </p:cNvCxnSpPr>
          <p:nvPr/>
        </p:nvCxnSpPr>
        <p:spPr>
          <a:xfrm flipV="1">
            <a:off x="3386396" y="4150534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A17ED264-D9C8-4E7A-B6DA-4D5CAB709409}"/>
              </a:ext>
            </a:extLst>
          </p:cNvPr>
          <p:cNvCxnSpPr>
            <a:cxnSpLocks/>
            <a:stCxn id="262" idx="0"/>
            <a:endCxn id="250" idx="2"/>
          </p:cNvCxnSpPr>
          <p:nvPr/>
        </p:nvCxnSpPr>
        <p:spPr>
          <a:xfrm flipV="1">
            <a:off x="5096613" y="3486667"/>
            <a:ext cx="0" cy="101705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C592AF43-6668-411A-9BE7-0C6C8D3CDD85}"/>
              </a:ext>
            </a:extLst>
          </p:cNvPr>
          <p:cNvCxnSpPr>
            <a:cxnSpLocks/>
          </p:cNvCxnSpPr>
          <p:nvPr/>
        </p:nvCxnSpPr>
        <p:spPr>
          <a:xfrm flipV="1">
            <a:off x="4227717" y="348761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EB1D828-9AC0-4575-BC34-CCFD29583D99}"/>
              </a:ext>
            </a:extLst>
          </p:cNvPr>
          <p:cNvCxnSpPr>
            <a:cxnSpLocks/>
          </p:cNvCxnSpPr>
          <p:nvPr/>
        </p:nvCxnSpPr>
        <p:spPr>
          <a:xfrm flipV="1">
            <a:off x="1720230" y="2837577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Shape 181">
            <a:extLst>
              <a:ext uri="{FF2B5EF4-FFF2-40B4-BE49-F238E27FC236}">
                <a16:creationId xmlns:a16="http://schemas.microsoft.com/office/drawing/2014/main" id="{8DF17112-5CD7-4AFF-B9F0-4182BA59F251}"/>
              </a:ext>
            </a:extLst>
          </p:cNvPr>
          <p:cNvSpPr/>
          <p:nvPr/>
        </p:nvSpPr>
        <p:spPr>
          <a:xfrm>
            <a:off x="704125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29" name="Shape 181">
            <a:extLst>
              <a:ext uri="{FF2B5EF4-FFF2-40B4-BE49-F238E27FC236}">
                <a16:creationId xmlns:a16="http://schemas.microsoft.com/office/drawing/2014/main" id="{75E2DAE0-21DA-4C21-A075-A6B030BAA7FA}"/>
              </a:ext>
            </a:extLst>
          </p:cNvPr>
          <p:cNvSpPr/>
          <p:nvPr/>
        </p:nvSpPr>
        <p:spPr>
          <a:xfrm>
            <a:off x="2360309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0" name="Shape 181">
            <a:extLst>
              <a:ext uri="{FF2B5EF4-FFF2-40B4-BE49-F238E27FC236}">
                <a16:creationId xmlns:a16="http://schemas.microsoft.com/office/drawing/2014/main" id="{23C93A5C-7C4E-4E87-9D25-CFA85D6915B3}"/>
              </a:ext>
            </a:extLst>
          </p:cNvPr>
          <p:cNvSpPr/>
          <p:nvPr/>
        </p:nvSpPr>
        <p:spPr>
          <a:xfrm>
            <a:off x="3224405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1" name="Shape 181">
            <a:extLst>
              <a:ext uri="{FF2B5EF4-FFF2-40B4-BE49-F238E27FC236}">
                <a16:creationId xmlns:a16="http://schemas.microsoft.com/office/drawing/2014/main" id="{50BCB5D1-4186-4889-A3A6-BBD0C61A32E9}"/>
              </a:ext>
            </a:extLst>
          </p:cNvPr>
          <p:cNvSpPr/>
          <p:nvPr/>
        </p:nvSpPr>
        <p:spPr>
          <a:xfrm>
            <a:off x="4088501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2" name="Shape 181">
            <a:extLst>
              <a:ext uri="{FF2B5EF4-FFF2-40B4-BE49-F238E27FC236}">
                <a16:creationId xmlns:a16="http://schemas.microsoft.com/office/drawing/2014/main" id="{0C1E1AD1-385E-4956-BCBC-5C0C22D4B49D}"/>
              </a:ext>
            </a:extLst>
          </p:cNvPr>
          <p:cNvSpPr/>
          <p:nvPr/>
        </p:nvSpPr>
        <p:spPr>
          <a:xfrm>
            <a:off x="4952597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5" name="Shape 181">
            <a:extLst>
              <a:ext uri="{FF2B5EF4-FFF2-40B4-BE49-F238E27FC236}">
                <a16:creationId xmlns:a16="http://schemas.microsoft.com/office/drawing/2014/main" id="{C4182ABB-240E-4727-B4F2-F244346AACEE}"/>
              </a:ext>
            </a:extLst>
          </p:cNvPr>
          <p:cNvSpPr/>
          <p:nvPr/>
        </p:nvSpPr>
        <p:spPr>
          <a:xfrm>
            <a:off x="2360309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6" name="Shape 181">
            <a:extLst>
              <a:ext uri="{FF2B5EF4-FFF2-40B4-BE49-F238E27FC236}">
                <a16:creationId xmlns:a16="http://schemas.microsoft.com/office/drawing/2014/main" id="{65EA1E19-EFF5-4CF0-A80E-8F5FDE2A2695}"/>
              </a:ext>
            </a:extLst>
          </p:cNvPr>
          <p:cNvSpPr/>
          <p:nvPr/>
        </p:nvSpPr>
        <p:spPr>
          <a:xfrm>
            <a:off x="3224405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7" name="Shape 181">
            <a:extLst>
              <a:ext uri="{FF2B5EF4-FFF2-40B4-BE49-F238E27FC236}">
                <a16:creationId xmlns:a16="http://schemas.microsoft.com/office/drawing/2014/main" id="{3158EA66-F4E0-4DF0-94AD-BA8399EA5F3B}"/>
              </a:ext>
            </a:extLst>
          </p:cNvPr>
          <p:cNvSpPr/>
          <p:nvPr/>
        </p:nvSpPr>
        <p:spPr>
          <a:xfrm>
            <a:off x="4088501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8" name="Shape 181">
            <a:extLst>
              <a:ext uri="{FF2B5EF4-FFF2-40B4-BE49-F238E27FC236}">
                <a16:creationId xmlns:a16="http://schemas.microsoft.com/office/drawing/2014/main" id="{F8D2A5CE-272C-499A-9FA0-AF6C7473AA90}"/>
              </a:ext>
            </a:extLst>
          </p:cNvPr>
          <p:cNvSpPr/>
          <p:nvPr/>
        </p:nvSpPr>
        <p:spPr>
          <a:xfrm>
            <a:off x="4952597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0" name="Shape 181">
            <a:extLst>
              <a:ext uri="{FF2B5EF4-FFF2-40B4-BE49-F238E27FC236}">
                <a16:creationId xmlns:a16="http://schemas.microsoft.com/office/drawing/2014/main" id="{B15EB8A4-47B4-43D8-9308-44026C7471E2}"/>
              </a:ext>
            </a:extLst>
          </p:cNvPr>
          <p:cNvSpPr/>
          <p:nvPr/>
        </p:nvSpPr>
        <p:spPr>
          <a:xfrm>
            <a:off x="1568221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1" name="Shape 181">
            <a:extLst>
              <a:ext uri="{FF2B5EF4-FFF2-40B4-BE49-F238E27FC236}">
                <a16:creationId xmlns:a16="http://schemas.microsoft.com/office/drawing/2014/main" id="{276A1D4B-1D6B-47B6-9585-E79ECA4DD824}"/>
              </a:ext>
            </a:extLst>
          </p:cNvPr>
          <p:cNvSpPr/>
          <p:nvPr/>
        </p:nvSpPr>
        <p:spPr>
          <a:xfrm>
            <a:off x="2360309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2" name="Shape 181">
            <a:extLst>
              <a:ext uri="{FF2B5EF4-FFF2-40B4-BE49-F238E27FC236}">
                <a16:creationId xmlns:a16="http://schemas.microsoft.com/office/drawing/2014/main" id="{D93147CA-C23A-45B0-9985-0840820D3686}"/>
              </a:ext>
            </a:extLst>
          </p:cNvPr>
          <p:cNvSpPr/>
          <p:nvPr/>
        </p:nvSpPr>
        <p:spPr>
          <a:xfrm>
            <a:off x="3224405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3" name="Shape 181">
            <a:extLst>
              <a:ext uri="{FF2B5EF4-FFF2-40B4-BE49-F238E27FC236}">
                <a16:creationId xmlns:a16="http://schemas.microsoft.com/office/drawing/2014/main" id="{E25DFA95-1C0E-4DD9-AB35-A56B371914BE}"/>
              </a:ext>
            </a:extLst>
          </p:cNvPr>
          <p:cNvSpPr/>
          <p:nvPr/>
        </p:nvSpPr>
        <p:spPr>
          <a:xfrm>
            <a:off x="4088501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4" name="Shape 181">
            <a:extLst>
              <a:ext uri="{FF2B5EF4-FFF2-40B4-BE49-F238E27FC236}">
                <a16:creationId xmlns:a16="http://schemas.microsoft.com/office/drawing/2014/main" id="{9E84F0A6-7815-4AC1-8416-0DD8C1650911}"/>
              </a:ext>
            </a:extLst>
          </p:cNvPr>
          <p:cNvSpPr/>
          <p:nvPr/>
        </p:nvSpPr>
        <p:spPr>
          <a:xfrm>
            <a:off x="4952597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6" name="Shape 181">
            <a:extLst>
              <a:ext uri="{FF2B5EF4-FFF2-40B4-BE49-F238E27FC236}">
                <a16:creationId xmlns:a16="http://schemas.microsoft.com/office/drawing/2014/main" id="{5CDC4716-9DF8-485B-A34C-A0183CAD5E70}"/>
              </a:ext>
            </a:extLst>
          </p:cNvPr>
          <p:cNvSpPr/>
          <p:nvPr/>
        </p:nvSpPr>
        <p:spPr>
          <a:xfrm>
            <a:off x="1568221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7" name="Shape 181">
            <a:extLst>
              <a:ext uri="{FF2B5EF4-FFF2-40B4-BE49-F238E27FC236}">
                <a16:creationId xmlns:a16="http://schemas.microsoft.com/office/drawing/2014/main" id="{9783A95C-B60D-4F4A-B8AD-9CF2B0473EA5}"/>
              </a:ext>
            </a:extLst>
          </p:cNvPr>
          <p:cNvSpPr/>
          <p:nvPr/>
        </p:nvSpPr>
        <p:spPr>
          <a:xfrm>
            <a:off x="2360309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8" name="Shape 181">
            <a:extLst>
              <a:ext uri="{FF2B5EF4-FFF2-40B4-BE49-F238E27FC236}">
                <a16:creationId xmlns:a16="http://schemas.microsoft.com/office/drawing/2014/main" id="{7234CF1C-23C5-48EC-B2AF-EEB34510C5AD}"/>
              </a:ext>
            </a:extLst>
          </p:cNvPr>
          <p:cNvSpPr/>
          <p:nvPr/>
        </p:nvSpPr>
        <p:spPr>
          <a:xfrm>
            <a:off x="3224405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9" name="Shape 181">
            <a:extLst>
              <a:ext uri="{FF2B5EF4-FFF2-40B4-BE49-F238E27FC236}">
                <a16:creationId xmlns:a16="http://schemas.microsoft.com/office/drawing/2014/main" id="{0DE4AC41-8D61-49B9-BB84-29CC677B4484}"/>
              </a:ext>
            </a:extLst>
          </p:cNvPr>
          <p:cNvSpPr/>
          <p:nvPr/>
        </p:nvSpPr>
        <p:spPr>
          <a:xfrm>
            <a:off x="4088501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0" name="Shape 181">
            <a:extLst>
              <a:ext uri="{FF2B5EF4-FFF2-40B4-BE49-F238E27FC236}">
                <a16:creationId xmlns:a16="http://schemas.microsoft.com/office/drawing/2014/main" id="{D9A3B766-1FB5-4F04-B860-688582BF54DA}"/>
              </a:ext>
            </a:extLst>
          </p:cNvPr>
          <p:cNvSpPr/>
          <p:nvPr/>
        </p:nvSpPr>
        <p:spPr>
          <a:xfrm>
            <a:off x="4952597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1" name="Shape 181">
            <a:extLst>
              <a:ext uri="{FF2B5EF4-FFF2-40B4-BE49-F238E27FC236}">
                <a16:creationId xmlns:a16="http://schemas.microsoft.com/office/drawing/2014/main" id="{0EA9CBC4-F1F7-44CE-A912-F9282CF2F4F4}"/>
              </a:ext>
            </a:extLst>
          </p:cNvPr>
          <p:cNvSpPr/>
          <p:nvPr/>
        </p:nvSpPr>
        <p:spPr>
          <a:xfrm>
            <a:off x="704125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2" name="Shape 181">
            <a:extLst>
              <a:ext uri="{FF2B5EF4-FFF2-40B4-BE49-F238E27FC236}">
                <a16:creationId xmlns:a16="http://schemas.microsoft.com/office/drawing/2014/main" id="{C123819E-59EB-4267-B2AC-1E8160AEAB92}"/>
              </a:ext>
            </a:extLst>
          </p:cNvPr>
          <p:cNvSpPr/>
          <p:nvPr/>
        </p:nvSpPr>
        <p:spPr>
          <a:xfrm>
            <a:off x="1568221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3" name="Shape 181">
            <a:extLst>
              <a:ext uri="{FF2B5EF4-FFF2-40B4-BE49-F238E27FC236}">
                <a16:creationId xmlns:a16="http://schemas.microsoft.com/office/drawing/2014/main" id="{6E9C89C3-5453-42ED-82AC-A05F263EB1C0}"/>
              </a:ext>
            </a:extLst>
          </p:cNvPr>
          <p:cNvSpPr/>
          <p:nvPr/>
        </p:nvSpPr>
        <p:spPr>
          <a:xfrm>
            <a:off x="2360309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4" name="Shape 181">
            <a:extLst>
              <a:ext uri="{FF2B5EF4-FFF2-40B4-BE49-F238E27FC236}">
                <a16:creationId xmlns:a16="http://schemas.microsoft.com/office/drawing/2014/main" id="{086E96E2-27DE-4E98-9609-8609C225AEEF}"/>
              </a:ext>
            </a:extLst>
          </p:cNvPr>
          <p:cNvSpPr/>
          <p:nvPr/>
        </p:nvSpPr>
        <p:spPr>
          <a:xfrm>
            <a:off x="3224405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5" name="Shape 181">
            <a:extLst>
              <a:ext uri="{FF2B5EF4-FFF2-40B4-BE49-F238E27FC236}">
                <a16:creationId xmlns:a16="http://schemas.microsoft.com/office/drawing/2014/main" id="{A181A57E-900E-44FE-9634-C0B974156023}"/>
              </a:ext>
            </a:extLst>
          </p:cNvPr>
          <p:cNvSpPr/>
          <p:nvPr/>
        </p:nvSpPr>
        <p:spPr>
          <a:xfrm>
            <a:off x="4088501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6" name="Shape 181">
            <a:extLst>
              <a:ext uri="{FF2B5EF4-FFF2-40B4-BE49-F238E27FC236}">
                <a16:creationId xmlns:a16="http://schemas.microsoft.com/office/drawing/2014/main" id="{7DF6C74E-F12D-4BDB-96F7-50D6A462D9A5}"/>
              </a:ext>
            </a:extLst>
          </p:cNvPr>
          <p:cNvSpPr/>
          <p:nvPr/>
        </p:nvSpPr>
        <p:spPr>
          <a:xfrm>
            <a:off x="4952597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9" name="Shape 181">
            <a:extLst>
              <a:ext uri="{FF2B5EF4-FFF2-40B4-BE49-F238E27FC236}">
                <a16:creationId xmlns:a16="http://schemas.microsoft.com/office/drawing/2014/main" id="{B77E03A7-4CDA-4DC9-BE6C-0F6D3B515CAC}"/>
              </a:ext>
            </a:extLst>
          </p:cNvPr>
          <p:cNvSpPr/>
          <p:nvPr/>
        </p:nvSpPr>
        <p:spPr>
          <a:xfrm>
            <a:off x="2360309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60" name="Shape 181">
            <a:extLst>
              <a:ext uri="{FF2B5EF4-FFF2-40B4-BE49-F238E27FC236}">
                <a16:creationId xmlns:a16="http://schemas.microsoft.com/office/drawing/2014/main" id="{4F8A639E-5AA4-48C7-B2C9-58EA4FCD1B6F}"/>
              </a:ext>
            </a:extLst>
          </p:cNvPr>
          <p:cNvSpPr/>
          <p:nvPr/>
        </p:nvSpPr>
        <p:spPr>
          <a:xfrm>
            <a:off x="3224405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2DBC872A-1910-423A-9191-9EB9C4E1D863}"/>
              </a:ext>
            </a:extLst>
          </p:cNvPr>
          <p:cNvCxnSpPr>
            <a:cxnSpLocks/>
          </p:cNvCxnSpPr>
          <p:nvPr/>
        </p:nvCxnSpPr>
        <p:spPr>
          <a:xfrm>
            <a:off x="4358533" y="4626994"/>
            <a:ext cx="641119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853A347C-409B-4B83-8637-D4120D3F2902}"/>
              </a:ext>
            </a:extLst>
          </p:cNvPr>
          <p:cNvCxnSpPr>
            <a:cxnSpLocks/>
          </p:cNvCxnSpPr>
          <p:nvPr/>
        </p:nvCxnSpPr>
        <p:spPr>
          <a:xfrm>
            <a:off x="972856" y="4626994"/>
            <a:ext cx="641119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956A3D4D-08D9-4416-935A-E22955805A10}"/>
              </a:ext>
            </a:extLst>
          </p:cNvPr>
          <p:cNvCxnSpPr>
            <a:cxnSpLocks/>
            <a:endCxn id="245" idx="2"/>
          </p:cNvCxnSpPr>
          <p:nvPr/>
        </p:nvCxnSpPr>
        <p:spPr>
          <a:xfrm flipH="1" flipV="1">
            <a:off x="848141" y="3486667"/>
            <a:ext cx="4386" cy="34300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22A50E7B-9660-4C3F-A075-CC5D1CA90D2E}"/>
              </a:ext>
            </a:extLst>
          </p:cNvPr>
          <p:cNvCxnSpPr>
            <a:cxnSpLocks/>
          </p:cNvCxnSpPr>
          <p:nvPr/>
        </p:nvCxnSpPr>
        <p:spPr>
          <a:xfrm flipH="1" flipV="1">
            <a:off x="858075" y="2205458"/>
            <a:ext cx="4386" cy="34300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AC579E3B-BD9A-4158-A1B4-0088BB910BCB}"/>
              </a:ext>
            </a:extLst>
          </p:cNvPr>
          <p:cNvCxnSpPr>
            <a:cxnSpLocks/>
          </p:cNvCxnSpPr>
          <p:nvPr/>
        </p:nvCxnSpPr>
        <p:spPr>
          <a:xfrm flipH="1" flipV="1">
            <a:off x="1688633" y="1583651"/>
            <a:ext cx="4386" cy="34300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Shape 181">
            <a:extLst>
              <a:ext uri="{FF2B5EF4-FFF2-40B4-BE49-F238E27FC236}">
                <a16:creationId xmlns:a16="http://schemas.microsoft.com/office/drawing/2014/main" id="{E0A9C27F-B1F9-48B6-8994-B7B630BD6060}"/>
              </a:ext>
            </a:extLst>
          </p:cNvPr>
          <p:cNvSpPr/>
          <p:nvPr/>
        </p:nvSpPr>
        <p:spPr>
          <a:xfrm>
            <a:off x="1568221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7" name="Shape 181">
            <a:extLst>
              <a:ext uri="{FF2B5EF4-FFF2-40B4-BE49-F238E27FC236}">
                <a16:creationId xmlns:a16="http://schemas.microsoft.com/office/drawing/2014/main" id="{7861BF13-ED4F-4404-A55A-B58B4EBB18CD}"/>
              </a:ext>
            </a:extLst>
          </p:cNvPr>
          <p:cNvSpPr/>
          <p:nvPr/>
        </p:nvSpPr>
        <p:spPr>
          <a:xfrm>
            <a:off x="704125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8" name="Shape 181">
            <a:extLst>
              <a:ext uri="{FF2B5EF4-FFF2-40B4-BE49-F238E27FC236}">
                <a16:creationId xmlns:a16="http://schemas.microsoft.com/office/drawing/2014/main" id="{1AD8A0F3-4BCD-416B-BED1-AA36D1384831}"/>
              </a:ext>
            </a:extLst>
          </p:cNvPr>
          <p:cNvSpPr/>
          <p:nvPr/>
        </p:nvSpPr>
        <p:spPr>
          <a:xfrm>
            <a:off x="1568221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61" name="Shape 181">
            <a:extLst>
              <a:ext uri="{FF2B5EF4-FFF2-40B4-BE49-F238E27FC236}">
                <a16:creationId xmlns:a16="http://schemas.microsoft.com/office/drawing/2014/main" id="{09438960-ED2D-4B40-95D2-08D64F209A25}"/>
              </a:ext>
            </a:extLst>
          </p:cNvPr>
          <p:cNvSpPr/>
          <p:nvPr/>
        </p:nvSpPr>
        <p:spPr>
          <a:xfrm>
            <a:off x="4088501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62" name="Shape 181">
            <a:extLst>
              <a:ext uri="{FF2B5EF4-FFF2-40B4-BE49-F238E27FC236}">
                <a16:creationId xmlns:a16="http://schemas.microsoft.com/office/drawing/2014/main" id="{91FFB63D-FA84-4AB9-8672-AF3EDA4848AD}"/>
              </a:ext>
            </a:extLst>
          </p:cNvPr>
          <p:cNvSpPr/>
          <p:nvPr/>
        </p:nvSpPr>
        <p:spPr>
          <a:xfrm>
            <a:off x="4952597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7" y="-25492"/>
            <a:ext cx="9148193" cy="857250"/>
          </a:xfrm>
        </p:spPr>
        <p:txBody>
          <a:bodyPr>
            <a:normAutofit/>
          </a:bodyPr>
          <a:lstStyle/>
          <a:p>
            <a:r>
              <a:rPr lang="en-AT" sz="2800" dirty="0"/>
              <a:t>Idea: De</a:t>
            </a:r>
            <a:r>
              <a:rPr lang="de-DE" sz="2800" dirty="0"/>
              <a:t>c</a:t>
            </a:r>
            <a:r>
              <a:rPr lang="en-AT" sz="2800" dirty="0"/>
              <a:t>o</a:t>
            </a:r>
            <a:r>
              <a:rPr lang="de-DE" sz="2800" dirty="0"/>
              <a:t>m</a:t>
            </a:r>
            <a:r>
              <a:rPr lang="en-AT" sz="2800" dirty="0"/>
              <a:t>p</a:t>
            </a:r>
            <a:r>
              <a:rPr lang="de-DE" sz="2800" dirty="0"/>
              <a:t>o</a:t>
            </a:r>
            <a:r>
              <a:rPr lang="en-AT" sz="2800" dirty="0" err="1"/>
              <a:t>sition</a:t>
            </a:r>
            <a:r>
              <a:rPr lang="en-AT" sz="2800" dirty="0"/>
              <a:t> </a:t>
            </a:r>
            <a:r>
              <a:rPr lang="de-DE" sz="2800" dirty="0"/>
              <a:t>i</a:t>
            </a:r>
            <a:r>
              <a:rPr lang="en-AT" sz="2800" dirty="0"/>
              <a:t>n</a:t>
            </a:r>
            <a:r>
              <a:rPr lang="de-DE" sz="2800" dirty="0"/>
              <a:t>t</a:t>
            </a:r>
            <a:r>
              <a:rPr lang="en-AT" sz="2800" dirty="0"/>
              <a:t>o </a:t>
            </a:r>
            <a:r>
              <a:rPr lang="de-DE" sz="2800" dirty="0"/>
              <a:t>H</a:t>
            </a:r>
            <a:r>
              <a:rPr lang="en-AT" sz="2800" dirty="0"/>
              <a:t>a</a:t>
            </a:r>
            <a:r>
              <a:rPr lang="de-DE" sz="2800" dirty="0"/>
              <a:t>m</a:t>
            </a:r>
            <a:r>
              <a:rPr lang="en-AT" sz="2800" dirty="0"/>
              <a:t>i</a:t>
            </a:r>
            <a:r>
              <a:rPr lang="de-DE" sz="2800" dirty="0"/>
              <a:t>l</a:t>
            </a:r>
            <a:r>
              <a:rPr lang="en-AT" sz="2800" dirty="0"/>
              <a:t>t</a:t>
            </a:r>
            <a:r>
              <a:rPr lang="de-DE" sz="2800" dirty="0"/>
              <a:t>o</a:t>
            </a:r>
            <a:r>
              <a:rPr lang="en-AT" sz="2800" dirty="0"/>
              <a:t>n </a:t>
            </a:r>
            <a:r>
              <a:rPr lang="de-DE" sz="2800" dirty="0"/>
              <a:t>C</a:t>
            </a:r>
            <a:r>
              <a:rPr lang="en-AT" sz="2800" dirty="0" err="1"/>
              <a:t>ycles</a:t>
            </a:r>
            <a:endParaRPr lang="de-DE" sz="2800" dirty="0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C6746AA-C5F9-4B40-B337-4750B0DF3027}"/>
              </a:ext>
            </a:extLst>
          </p:cNvPr>
          <p:cNvCxnSpPr>
            <a:cxnSpLocks/>
          </p:cNvCxnSpPr>
          <p:nvPr/>
        </p:nvCxnSpPr>
        <p:spPr>
          <a:xfrm>
            <a:off x="3512437" y="4083918"/>
            <a:ext cx="540060" cy="0"/>
          </a:xfrm>
          <a:prstGeom prst="line">
            <a:avLst/>
          </a:prstGeom>
          <a:ln w="7620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E23B865-59B0-41D5-956C-AC3AE15BA4E8}"/>
              </a:ext>
            </a:extLst>
          </p:cNvPr>
          <p:cNvCxnSpPr>
            <a:cxnSpLocks/>
          </p:cNvCxnSpPr>
          <p:nvPr/>
        </p:nvCxnSpPr>
        <p:spPr>
          <a:xfrm flipV="1">
            <a:off x="1784477" y="1921864"/>
            <a:ext cx="0" cy="649886"/>
          </a:xfrm>
          <a:prstGeom prst="line">
            <a:avLst/>
          </a:prstGeom>
          <a:ln w="76200">
            <a:solidFill>
              <a:srgbClr val="4F81B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Shape 181">
            <a:extLst>
              <a:ext uri="{FF2B5EF4-FFF2-40B4-BE49-F238E27FC236}">
                <a16:creationId xmlns:a16="http://schemas.microsoft.com/office/drawing/2014/main" id="{61038CB6-A672-46FC-8655-CD551C84C795}"/>
              </a:ext>
            </a:extLst>
          </p:cNvPr>
          <p:cNvSpPr/>
          <p:nvPr/>
        </p:nvSpPr>
        <p:spPr>
          <a:xfrm>
            <a:off x="1568221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3" name="Shape 181">
            <a:extLst>
              <a:ext uri="{FF2B5EF4-FFF2-40B4-BE49-F238E27FC236}">
                <a16:creationId xmlns:a16="http://schemas.microsoft.com/office/drawing/2014/main" id="{84B52351-91DF-43AB-9AE0-F844C751582F}"/>
              </a:ext>
            </a:extLst>
          </p:cNvPr>
          <p:cNvSpPr/>
          <p:nvPr/>
        </p:nvSpPr>
        <p:spPr>
          <a:xfrm>
            <a:off x="704125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9" name="Shape 181">
            <a:extLst>
              <a:ext uri="{FF2B5EF4-FFF2-40B4-BE49-F238E27FC236}">
                <a16:creationId xmlns:a16="http://schemas.microsoft.com/office/drawing/2014/main" id="{D82EFE85-30BD-478C-ACBC-265C4B575F8B}"/>
              </a:ext>
            </a:extLst>
          </p:cNvPr>
          <p:cNvSpPr/>
          <p:nvPr/>
        </p:nvSpPr>
        <p:spPr>
          <a:xfrm>
            <a:off x="704125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5" name="Shape 181">
            <a:extLst>
              <a:ext uri="{FF2B5EF4-FFF2-40B4-BE49-F238E27FC236}">
                <a16:creationId xmlns:a16="http://schemas.microsoft.com/office/drawing/2014/main" id="{204C63BC-DB8F-47DF-B5E3-ECCC7433CD7F}"/>
              </a:ext>
            </a:extLst>
          </p:cNvPr>
          <p:cNvSpPr/>
          <p:nvPr/>
        </p:nvSpPr>
        <p:spPr>
          <a:xfrm>
            <a:off x="704125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68C53140-ACA5-4FCC-B13C-AC144D02644C}"/>
              </a:ext>
            </a:extLst>
          </p:cNvPr>
          <p:cNvSpPr txBox="1">
            <a:spLocks/>
          </p:cNvSpPr>
          <p:nvPr/>
        </p:nvSpPr>
        <p:spPr>
          <a:xfrm>
            <a:off x="4925351" y="3134066"/>
            <a:ext cx="414532" cy="416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T" sz="2100" b="1" i="1" dirty="0"/>
              <a:t>d</a:t>
            </a:r>
            <a:endParaRPr lang="de-DE" sz="2100" b="1" i="1" dirty="0"/>
          </a:p>
        </p:txBody>
      </p:sp>
      <p:sp>
        <p:nvSpPr>
          <p:cNvPr id="102" name="Rectangle 21">
            <a:extLst>
              <a:ext uri="{FF2B5EF4-FFF2-40B4-BE49-F238E27FC236}">
                <a16:creationId xmlns:a16="http://schemas.microsoft.com/office/drawing/2014/main" id="{FA92E33C-2041-46FE-8938-CA4E11478E1E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26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916191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 Placeholder 3">
            <a:extLst>
              <a:ext uri="{FF2B5EF4-FFF2-40B4-BE49-F238E27FC236}">
                <a16:creationId xmlns:a16="http://schemas.microsoft.com/office/drawing/2014/main" id="{839BCF58-6F31-454B-9B79-B2FB3551458D}"/>
              </a:ext>
            </a:extLst>
          </p:cNvPr>
          <p:cNvSpPr txBox="1">
            <a:spLocks/>
          </p:cNvSpPr>
          <p:nvPr/>
        </p:nvSpPr>
        <p:spPr>
          <a:xfrm>
            <a:off x="5780688" y="1185282"/>
            <a:ext cx="3338733" cy="3696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Decompose </a:t>
            </a:r>
            <a:r>
              <a:rPr lang="en-AT" sz="2100" dirty="0"/>
              <a:t>t</a:t>
            </a:r>
            <a:r>
              <a:rPr lang="en-US" sz="2100" dirty="0" err="1"/>
              <a:t>orus</a:t>
            </a:r>
            <a:r>
              <a:rPr lang="en-US" sz="2100" dirty="0"/>
              <a:t> into </a:t>
            </a:r>
            <a:r>
              <a:rPr lang="en-AT" sz="2100" dirty="0"/>
              <a:t>2</a:t>
            </a:r>
            <a:r>
              <a:rPr lang="en-US" sz="2100" dirty="0"/>
              <a:t>-</a:t>
            </a:r>
            <a:r>
              <a:rPr lang="en-AT" sz="2100" dirty="0"/>
              <a:t>edge</a:t>
            </a:r>
            <a:r>
              <a:rPr lang="en-US" sz="2100" dirty="0"/>
              <a:t>-</a:t>
            </a:r>
            <a:r>
              <a:rPr lang="en-AT" sz="2100" dirty="0"/>
              <a:t>d</a:t>
            </a:r>
            <a:r>
              <a:rPr lang="en-US" sz="2100" dirty="0" err="1"/>
              <a:t>isjoint</a:t>
            </a:r>
            <a:r>
              <a:rPr lang="en-US" sz="2100" dirty="0"/>
              <a:t> Hamilton </a:t>
            </a:r>
            <a:r>
              <a:rPr lang="en-AT" sz="2100" dirty="0"/>
              <a:t>C</a:t>
            </a:r>
            <a:r>
              <a:rPr lang="en-US" sz="2100" dirty="0" err="1"/>
              <a:t>ycles</a:t>
            </a:r>
            <a:r>
              <a:rPr lang="en-AT" sz="2100" dirty="0"/>
              <a:t> (</a:t>
            </a:r>
            <a:r>
              <a:rPr lang="de-DE" sz="2100" dirty="0"/>
              <a:t>H</a:t>
            </a:r>
            <a:r>
              <a:rPr lang="en-AT" sz="2100" dirty="0"/>
              <a:t>C)</a:t>
            </a:r>
          </a:p>
          <a:p>
            <a:r>
              <a:rPr lang="en-AT" sz="2100" dirty="0"/>
              <a:t>Can route in both directions: </a:t>
            </a:r>
            <a:r>
              <a:rPr lang="en-AT" sz="2100" i="1" dirty="0">
                <a:solidFill>
                  <a:srgbClr val="C00000"/>
                </a:solidFill>
              </a:rPr>
              <a:t>4</a:t>
            </a:r>
            <a:r>
              <a:rPr lang="en-US" sz="2100" i="1" dirty="0">
                <a:solidFill>
                  <a:srgbClr val="C00000"/>
                </a:solidFill>
              </a:rPr>
              <a:t>-</a:t>
            </a:r>
            <a:r>
              <a:rPr lang="de-DE" sz="2100" i="1" dirty="0">
                <a:solidFill>
                  <a:srgbClr val="C00000"/>
                </a:solidFill>
              </a:rPr>
              <a:t>a</a:t>
            </a:r>
            <a:r>
              <a:rPr lang="en-AT" sz="2100" i="1" dirty="0">
                <a:solidFill>
                  <a:srgbClr val="C00000"/>
                </a:solidFill>
              </a:rPr>
              <a:t>r</a:t>
            </a:r>
            <a:r>
              <a:rPr lang="de-DE" sz="2100" i="1" dirty="0">
                <a:solidFill>
                  <a:srgbClr val="C00000"/>
                </a:solidFill>
              </a:rPr>
              <a:t>c</a:t>
            </a:r>
            <a:r>
              <a:rPr lang="en-US" sz="2100" i="1" dirty="0">
                <a:solidFill>
                  <a:srgbClr val="C00000"/>
                </a:solidFill>
              </a:rPr>
              <a:t>-</a:t>
            </a:r>
            <a:r>
              <a:rPr lang="en-AT" sz="2100" i="1" dirty="0">
                <a:solidFill>
                  <a:srgbClr val="C00000"/>
                </a:solidFill>
              </a:rPr>
              <a:t>d</a:t>
            </a:r>
            <a:r>
              <a:rPr lang="en-US" sz="2100" i="1" dirty="0" err="1">
                <a:solidFill>
                  <a:srgbClr val="C00000"/>
                </a:solidFill>
              </a:rPr>
              <a:t>isjoint</a:t>
            </a:r>
            <a:r>
              <a:rPr lang="en-US" sz="2100" i="1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H</a:t>
            </a:r>
            <a:r>
              <a:rPr lang="en-AT" sz="2100" dirty="0"/>
              <a:t>C</a:t>
            </a:r>
            <a:r>
              <a:rPr lang="de-DE" sz="2100" dirty="0"/>
              <a:t>s</a:t>
            </a:r>
            <a:endParaRPr lang="en-AT" sz="2100" dirty="0"/>
          </a:p>
          <a:p>
            <a:pPr marL="0" indent="0">
              <a:buNone/>
            </a:pPr>
            <a:endParaRPr lang="en-AT" sz="2100" dirty="0"/>
          </a:p>
          <a:p>
            <a:pPr marL="0" indent="0">
              <a:buNone/>
            </a:pPr>
            <a:r>
              <a:rPr lang="en-AT" sz="2100" b="1" dirty="0">
                <a:solidFill>
                  <a:schemeClr val="bg1"/>
                </a:solidFill>
              </a:rPr>
              <a:t>3-resilient routing to destination d:</a:t>
            </a:r>
          </a:p>
          <a:p>
            <a:r>
              <a:rPr lang="en-US" sz="2100" dirty="0">
                <a:solidFill>
                  <a:schemeClr val="bg1"/>
                </a:solidFill>
              </a:rPr>
              <a:t>go along </a:t>
            </a:r>
            <a:r>
              <a:rPr lang="en-US" sz="2100" i="1" dirty="0">
                <a:solidFill>
                  <a:schemeClr val="bg1"/>
                </a:solidFill>
              </a:rPr>
              <a:t>1st directed HC</a:t>
            </a:r>
            <a:r>
              <a:rPr lang="en-US" sz="2100" dirty="0">
                <a:solidFill>
                  <a:schemeClr val="bg1"/>
                </a:solidFill>
              </a:rPr>
              <a:t>, if hit failure, </a:t>
            </a:r>
            <a:r>
              <a:rPr lang="en-US" sz="2100" i="1" dirty="0">
                <a:solidFill>
                  <a:schemeClr val="bg1"/>
                </a:solidFill>
              </a:rPr>
              <a:t>reverse</a:t>
            </a:r>
            <a:r>
              <a:rPr lang="en-US" sz="2100" dirty="0">
                <a:solidFill>
                  <a:schemeClr val="bg1"/>
                </a:solidFill>
              </a:rPr>
              <a:t> direction</a:t>
            </a:r>
            <a:endParaRPr lang="en-AT" sz="21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if again failure switch to </a:t>
            </a:r>
            <a:r>
              <a:rPr lang="en-US" sz="2100" i="1" dirty="0">
                <a:solidFill>
                  <a:schemeClr val="bg1"/>
                </a:solidFill>
              </a:rPr>
              <a:t>2nd HC</a:t>
            </a:r>
            <a:r>
              <a:rPr lang="en-US" sz="2100" dirty="0">
                <a:solidFill>
                  <a:schemeClr val="bg1"/>
                </a:solidFill>
              </a:rPr>
              <a:t>, if again failure </a:t>
            </a:r>
            <a:r>
              <a:rPr lang="en-US" sz="2100" i="1" dirty="0">
                <a:solidFill>
                  <a:schemeClr val="bg1"/>
                </a:solidFill>
              </a:rPr>
              <a:t>reverse direction</a:t>
            </a:r>
            <a:endParaRPr lang="en-AT" sz="2100" i="1" dirty="0">
              <a:solidFill>
                <a:schemeClr val="bg1"/>
              </a:solidFill>
            </a:endParaRPr>
          </a:p>
          <a:p>
            <a:r>
              <a:rPr lang="en-AT" sz="2100" dirty="0">
                <a:solidFill>
                  <a:schemeClr val="bg1"/>
                </a:solidFill>
              </a:rPr>
              <a:t>N</a:t>
            </a:r>
            <a:r>
              <a:rPr lang="en-US" sz="2100" dirty="0">
                <a:solidFill>
                  <a:schemeClr val="bg1"/>
                </a:solidFill>
              </a:rPr>
              <a:t>o more failures possible!</a:t>
            </a:r>
            <a:endParaRPr lang="en-AT" sz="2100" dirty="0">
              <a:solidFill>
                <a:schemeClr val="bg1"/>
              </a:solidFill>
            </a:endParaRPr>
          </a:p>
          <a:p>
            <a:endParaRPr lang="de-DE" sz="21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29BB58-CBDB-42A2-9B83-4544C710AEBD}"/>
              </a:ext>
            </a:extLst>
          </p:cNvPr>
          <p:cNvGraphicFramePr>
            <a:graphicFrameLocks noGrp="1"/>
          </p:cNvGraphicFramePr>
          <p:nvPr/>
        </p:nvGraphicFramePr>
        <p:xfrm>
          <a:off x="848141" y="1406462"/>
          <a:ext cx="4248472" cy="3196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694">
                  <a:extLst>
                    <a:ext uri="{9D8B030D-6E8A-4147-A177-3AD203B41FA5}">
                      <a16:colId xmlns:a16="http://schemas.microsoft.com/office/drawing/2014/main" val="548866868"/>
                    </a:ext>
                  </a:extLst>
                </a:gridCol>
                <a:gridCol w="849694">
                  <a:extLst>
                    <a:ext uri="{9D8B030D-6E8A-4147-A177-3AD203B41FA5}">
                      <a16:colId xmlns:a16="http://schemas.microsoft.com/office/drawing/2014/main" val="1829717226"/>
                    </a:ext>
                  </a:extLst>
                </a:gridCol>
                <a:gridCol w="849694">
                  <a:extLst>
                    <a:ext uri="{9D8B030D-6E8A-4147-A177-3AD203B41FA5}">
                      <a16:colId xmlns:a16="http://schemas.microsoft.com/office/drawing/2014/main" val="697945050"/>
                    </a:ext>
                  </a:extLst>
                </a:gridCol>
                <a:gridCol w="849694">
                  <a:extLst>
                    <a:ext uri="{9D8B030D-6E8A-4147-A177-3AD203B41FA5}">
                      <a16:colId xmlns:a16="http://schemas.microsoft.com/office/drawing/2014/main" val="1729120588"/>
                    </a:ext>
                  </a:extLst>
                </a:gridCol>
                <a:gridCol w="849696">
                  <a:extLst>
                    <a:ext uri="{9D8B030D-6E8A-4147-A177-3AD203B41FA5}">
                      <a16:colId xmlns:a16="http://schemas.microsoft.com/office/drawing/2014/main" val="49552324"/>
                    </a:ext>
                  </a:extLst>
                </a:gridCol>
              </a:tblGrid>
              <a:tr h="63939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87714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067716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465045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32370"/>
                  </a:ext>
                </a:extLst>
              </a:tr>
              <a:tr h="63939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089313"/>
                  </a:ext>
                </a:extLst>
              </a:tr>
            </a:tbl>
          </a:graphicData>
        </a:graphic>
      </p:graphicFrame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D114E2C0-8CF5-4FF1-808C-AF634B21C531}"/>
              </a:ext>
            </a:extLst>
          </p:cNvPr>
          <p:cNvCxnSpPr>
            <a:stCxn id="227" idx="3"/>
            <a:endCxn id="229" idx="1"/>
          </p:cNvCxnSpPr>
          <p:nvPr/>
        </p:nvCxnSpPr>
        <p:spPr>
          <a:xfrm>
            <a:off x="992157" y="1406462"/>
            <a:ext cx="1368152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E7D9D94-D058-444A-A937-8AB6A4376775}"/>
              </a:ext>
            </a:extLst>
          </p:cNvPr>
          <p:cNvCxnSpPr>
            <a:cxnSpLocks/>
            <a:endCxn id="231" idx="1"/>
          </p:cNvCxnSpPr>
          <p:nvPr/>
        </p:nvCxnSpPr>
        <p:spPr>
          <a:xfrm>
            <a:off x="3548441" y="1406462"/>
            <a:ext cx="540060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F74CD49-E26A-4E16-A108-AEE3BBE134DA}"/>
              </a:ext>
            </a:extLst>
          </p:cNvPr>
          <p:cNvCxnSpPr>
            <a:cxnSpLocks/>
            <a:stCxn id="250" idx="0"/>
          </p:cNvCxnSpPr>
          <p:nvPr/>
        </p:nvCxnSpPr>
        <p:spPr>
          <a:xfrm flipV="1">
            <a:off x="5096613" y="1042092"/>
            <a:ext cx="0" cy="2149697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1006CE19-FD88-4B73-A7FF-C9E20DF93464}"/>
              </a:ext>
            </a:extLst>
          </p:cNvPr>
          <p:cNvCxnSpPr>
            <a:cxnSpLocks/>
          </p:cNvCxnSpPr>
          <p:nvPr/>
        </p:nvCxnSpPr>
        <p:spPr>
          <a:xfrm flipV="1">
            <a:off x="5096613" y="4503720"/>
            <a:ext cx="0" cy="581301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C057C940-3A3E-4C4F-8FF5-280A9B97A03A}"/>
              </a:ext>
            </a:extLst>
          </p:cNvPr>
          <p:cNvCxnSpPr>
            <a:cxnSpLocks/>
          </p:cNvCxnSpPr>
          <p:nvPr/>
        </p:nvCxnSpPr>
        <p:spPr>
          <a:xfrm flipV="1">
            <a:off x="848141" y="1414917"/>
            <a:ext cx="0" cy="649886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2E4BBF06-B387-4A36-8B3B-040562704FBC}"/>
              </a:ext>
            </a:extLst>
          </p:cNvPr>
          <p:cNvCxnSpPr>
            <a:cxnSpLocks/>
          </p:cNvCxnSpPr>
          <p:nvPr/>
        </p:nvCxnSpPr>
        <p:spPr>
          <a:xfrm flipV="1">
            <a:off x="1611703" y="2212242"/>
            <a:ext cx="0" cy="649886"/>
          </a:xfrm>
          <a:prstGeom prst="line">
            <a:avLst/>
          </a:prstGeom>
          <a:ln w="76200">
            <a:solidFill>
              <a:srgbClr val="4F81B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2AEF3C99-BD44-4196-85DF-39181A2B5234}"/>
              </a:ext>
            </a:extLst>
          </p:cNvPr>
          <p:cNvCxnSpPr>
            <a:cxnSpLocks/>
          </p:cNvCxnSpPr>
          <p:nvPr/>
        </p:nvCxnSpPr>
        <p:spPr>
          <a:xfrm>
            <a:off x="812137" y="2064803"/>
            <a:ext cx="900100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70651A02-1443-4ED6-952E-06E3D29A54B7}"/>
              </a:ext>
            </a:extLst>
          </p:cNvPr>
          <p:cNvCxnSpPr>
            <a:cxnSpLocks/>
          </p:cNvCxnSpPr>
          <p:nvPr/>
        </p:nvCxnSpPr>
        <p:spPr>
          <a:xfrm>
            <a:off x="812137" y="2680887"/>
            <a:ext cx="900100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A9AC3EE4-912A-4C9B-9699-88DBA6260918}"/>
              </a:ext>
            </a:extLst>
          </p:cNvPr>
          <p:cNvCxnSpPr>
            <a:cxnSpLocks/>
          </p:cNvCxnSpPr>
          <p:nvPr/>
        </p:nvCxnSpPr>
        <p:spPr>
          <a:xfrm>
            <a:off x="812137" y="3339228"/>
            <a:ext cx="900100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3AAF5F5C-1FED-4C7E-BA8C-CB3AB9EAF5DE}"/>
              </a:ext>
            </a:extLst>
          </p:cNvPr>
          <p:cNvCxnSpPr>
            <a:cxnSpLocks/>
          </p:cNvCxnSpPr>
          <p:nvPr/>
        </p:nvCxnSpPr>
        <p:spPr>
          <a:xfrm flipV="1">
            <a:off x="848141" y="2729565"/>
            <a:ext cx="0" cy="649886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D5D4200-954D-4191-BA41-812DE2CCA03C}"/>
              </a:ext>
            </a:extLst>
          </p:cNvPr>
          <p:cNvCxnSpPr>
            <a:cxnSpLocks/>
            <a:stCxn id="258" idx="0"/>
          </p:cNvCxnSpPr>
          <p:nvPr/>
        </p:nvCxnSpPr>
        <p:spPr>
          <a:xfrm flipV="1">
            <a:off x="1712237" y="3339228"/>
            <a:ext cx="0" cy="1164492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85103519-07E8-4A55-8CC2-85D66FBF75DB}"/>
              </a:ext>
            </a:extLst>
          </p:cNvPr>
          <p:cNvCxnSpPr>
            <a:cxnSpLocks/>
          </p:cNvCxnSpPr>
          <p:nvPr/>
        </p:nvCxnSpPr>
        <p:spPr>
          <a:xfrm>
            <a:off x="344085" y="3992818"/>
            <a:ext cx="648072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9D1A1B7C-4EA5-4132-AC85-9FB80346BAAD}"/>
              </a:ext>
            </a:extLst>
          </p:cNvPr>
          <p:cNvCxnSpPr>
            <a:cxnSpLocks/>
          </p:cNvCxnSpPr>
          <p:nvPr/>
        </p:nvCxnSpPr>
        <p:spPr>
          <a:xfrm>
            <a:off x="380089" y="4617131"/>
            <a:ext cx="648072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9AA264E3-9905-4BA9-8DC2-4AEA5014B4F3}"/>
              </a:ext>
            </a:extLst>
          </p:cNvPr>
          <p:cNvCxnSpPr>
            <a:cxnSpLocks/>
          </p:cNvCxnSpPr>
          <p:nvPr/>
        </p:nvCxnSpPr>
        <p:spPr>
          <a:xfrm flipV="1">
            <a:off x="848141" y="4001273"/>
            <a:ext cx="0" cy="649886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11B71513-28B0-4D6D-8453-A55A2FC61AB1}"/>
              </a:ext>
            </a:extLst>
          </p:cNvPr>
          <p:cNvCxnSpPr>
            <a:cxnSpLocks/>
            <a:endCxn id="229" idx="2"/>
          </p:cNvCxnSpPr>
          <p:nvPr/>
        </p:nvCxnSpPr>
        <p:spPr>
          <a:xfrm flipH="1" flipV="1">
            <a:off x="2504325" y="1553901"/>
            <a:ext cx="14320" cy="2291478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59612DC8-F2C0-4209-876B-AE6F726EC522}"/>
              </a:ext>
            </a:extLst>
          </p:cNvPr>
          <p:cNvCxnSpPr>
            <a:cxnSpLocks/>
          </p:cNvCxnSpPr>
          <p:nvPr/>
        </p:nvCxnSpPr>
        <p:spPr>
          <a:xfrm flipH="1" flipV="1">
            <a:off x="3397264" y="1588414"/>
            <a:ext cx="14320" cy="2291478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B39ECBCF-59B8-47BB-B1BC-B08C1360EAE3}"/>
              </a:ext>
            </a:extLst>
          </p:cNvPr>
          <p:cNvCxnSpPr>
            <a:cxnSpLocks/>
          </p:cNvCxnSpPr>
          <p:nvPr/>
        </p:nvCxnSpPr>
        <p:spPr>
          <a:xfrm>
            <a:off x="2648341" y="3981273"/>
            <a:ext cx="540060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4EE9C8BB-97B6-4428-BA82-D5672F1132C6}"/>
              </a:ext>
            </a:extLst>
          </p:cNvPr>
          <p:cNvCxnSpPr/>
          <p:nvPr/>
        </p:nvCxnSpPr>
        <p:spPr>
          <a:xfrm>
            <a:off x="4232517" y="3992818"/>
            <a:ext cx="1368152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2DEDD665-7946-4B03-9D18-E493E3BEC31E}"/>
              </a:ext>
            </a:extLst>
          </p:cNvPr>
          <p:cNvCxnSpPr>
            <a:cxnSpLocks/>
          </p:cNvCxnSpPr>
          <p:nvPr/>
        </p:nvCxnSpPr>
        <p:spPr>
          <a:xfrm>
            <a:off x="4376533" y="3334709"/>
            <a:ext cx="540060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A691CE24-65C0-4C8E-8B37-16DEDD7CEE63}"/>
              </a:ext>
            </a:extLst>
          </p:cNvPr>
          <p:cNvCxnSpPr>
            <a:cxnSpLocks/>
          </p:cNvCxnSpPr>
          <p:nvPr/>
        </p:nvCxnSpPr>
        <p:spPr>
          <a:xfrm flipV="1">
            <a:off x="4232517" y="1259023"/>
            <a:ext cx="0" cy="222422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3FC25F2-FB8C-4B4E-AEB5-D9D45ABCF546}"/>
              </a:ext>
            </a:extLst>
          </p:cNvPr>
          <p:cNvCxnSpPr>
            <a:cxnSpLocks/>
          </p:cNvCxnSpPr>
          <p:nvPr/>
        </p:nvCxnSpPr>
        <p:spPr>
          <a:xfrm>
            <a:off x="1856253" y="4617131"/>
            <a:ext cx="2232248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3F8DB297-87A4-4112-87FF-1E27BA306E4F}"/>
              </a:ext>
            </a:extLst>
          </p:cNvPr>
          <p:cNvCxnSpPr>
            <a:cxnSpLocks/>
          </p:cNvCxnSpPr>
          <p:nvPr/>
        </p:nvCxnSpPr>
        <p:spPr>
          <a:xfrm flipV="1">
            <a:off x="4232517" y="3967245"/>
            <a:ext cx="0" cy="649886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4C52836F-2955-43B7-AFCE-C464431ABF95}"/>
              </a:ext>
            </a:extLst>
          </p:cNvPr>
          <p:cNvCxnSpPr>
            <a:cxnSpLocks/>
          </p:cNvCxnSpPr>
          <p:nvPr/>
        </p:nvCxnSpPr>
        <p:spPr>
          <a:xfrm>
            <a:off x="5029480" y="4603412"/>
            <a:ext cx="540060" cy="0"/>
          </a:xfrm>
          <a:prstGeom prst="line">
            <a:avLst/>
          </a:prstGeom>
          <a:ln w="762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502AF5AF-036D-4FD4-86B4-ADE217883701}"/>
              </a:ext>
            </a:extLst>
          </p:cNvPr>
          <p:cNvCxnSpPr>
            <a:cxnSpLocks/>
          </p:cNvCxnSpPr>
          <p:nvPr/>
        </p:nvCxnSpPr>
        <p:spPr>
          <a:xfrm>
            <a:off x="308081" y="1406462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203D8467-26B6-4FFB-85F6-19808609DCEC}"/>
              </a:ext>
            </a:extLst>
          </p:cNvPr>
          <p:cNvCxnSpPr>
            <a:cxnSpLocks/>
          </p:cNvCxnSpPr>
          <p:nvPr/>
        </p:nvCxnSpPr>
        <p:spPr>
          <a:xfrm flipV="1">
            <a:off x="848141" y="104642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760137B2-DC57-41D1-AD05-D91D5D25182A}"/>
              </a:ext>
            </a:extLst>
          </p:cNvPr>
          <p:cNvCxnSpPr>
            <a:cxnSpLocks/>
          </p:cNvCxnSpPr>
          <p:nvPr/>
        </p:nvCxnSpPr>
        <p:spPr>
          <a:xfrm flipV="1">
            <a:off x="1712237" y="104642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E10DDADE-E2D7-41A5-97FC-4C5466069A69}"/>
              </a:ext>
            </a:extLst>
          </p:cNvPr>
          <p:cNvCxnSpPr>
            <a:cxnSpLocks/>
          </p:cNvCxnSpPr>
          <p:nvPr/>
        </p:nvCxnSpPr>
        <p:spPr>
          <a:xfrm flipV="1">
            <a:off x="2504325" y="104642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02288783-59B8-4979-ABEF-94FFD9AE1CC9}"/>
              </a:ext>
            </a:extLst>
          </p:cNvPr>
          <p:cNvCxnSpPr>
            <a:cxnSpLocks/>
          </p:cNvCxnSpPr>
          <p:nvPr/>
        </p:nvCxnSpPr>
        <p:spPr>
          <a:xfrm flipV="1">
            <a:off x="3368421" y="104642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F66A3FD3-6C8E-46B2-964B-D945A7383796}"/>
              </a:ext>
            </a:extLst>
          </p:cNvPr>
          <p:cNvCxnSpPr>
            <a:cxnSpLocks/>
          </p:cNvCxnSpPr>
          <p:nvPr/>
        </p:nvCxnSpPr>
        <p:spPr>
          <a:xfrm flipV="1">
            <a:off x="4232517" y="104209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832DFAC6-A338-47E5-B90D-D30BBA32C6E3}"/>
              </a:ext>
            </a:extLst>
          </p:cNvPr>
          <p:cNvCxnSpPr>
            <a:cxnSpLocks/>
            <a:endCxn id="230" idx="1"/>
          </p:cNvCxnSpPr>
          <p:nvPr/>
        </p:nvCxnSpPr>
        <p:spPr>
          <a:xfrm>
            <a:off x="2583286" y="1406462"/>
            <a:ext cx="641119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06AF3CF-4162-4426-91FE-DB414E91FCC4}"/>
              </a:ext>
            </a:extLst>
          </p:cNvPr>
          <p:cNvCxnSpPr>
            <a:cxnSpLocks/>
          </p:cNvCxnSpPr>
          <p:nvPr/>
        </p:nvCxnSpPr>
        <p:spPr>
          <a:xfrm>
            <a:off x="4376533" y="1419622"/>
            <a:ext cx="1224136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CB8F9470-F8CC-496B-B262-172258FA8E46}"/>
              </a:ext>
            </a:extLst>
          </p:cNvPr>
          <p:cNvCxnSpPr>
            <a:cxnSpLocks/>
          </p:cNvCxnSpPr>
          <p:nvPr/>
        </p:nvCxnSpPr>
        <p:spPr>
          <a:xfrm>
            <a:off x="1748241" y="2062686"/>
            <a:ext cx="3924436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155A6DBE-3B61-4623-B6A8-138967228065}"/>
              </a:ext>
            </a:extLst>
          </p:cNvPr>
          <p:cNvCxnSpPr>
            <a:cxnSpLocks/>
          </p:cNvCxnSpPr>
          <p:nvPr/>
        </p:nvCxnSpPr>
        <p:spPr>
          <a:xfrm>
            <a:off x="1784245" y="2687444"/>
            <a:ext cx="3924436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66429FEB-AE73-44C6-9C2B-FCAF6B7C2549}"/>
              </a:ext>
            </a:extLst>
          </p:cNvPr>
          <p:cNvCxnSpPr>
            <a:cxnSpLocks/>
          </p:cNvCxnSpPr>
          <p:nvPr/>
        </p:nvCxnSpPr>
        <p:spPr>
          <a:xfrm>
            <a:off x="272077" y="2068134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F294EAB-68FC-4E3C-AC85-333A1439AC42}"/>
              </a:ext>
            </a:extLst>
          </p:cNvPr>
          <p:cNvCxnSpPr>
            <a:cxnSpLocks/>
          </p:cNvCxnSpPr>
          <p:nvPr/>
        </p:nvCxnSpPr>
        <p:spPr>
          <a:xfrm>
            <a:off x="268057" y="2699640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33419B19-826E-41A4-B441-FD119FF3F70D}"/>
              </a:ext>
            </a:extLst>
          </p:cNvPr>
          <p:cNvCxnSpPr>
            <a:cxnSpLocks/>
          </p:cNvCxnSpPr>
          <p:nvPr/>
        </p:nvCxnSpPr>
        <p:spPr>
          <a:xfrm>
            <a:off x="308081" y="3338864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F1437D38-D028-4E44-AAA3-15AE1323F5F7}"/>
              </a:ext>
            </a:extLst>
          </p:cNvPr>
          <p:cNvCxnSpPr>
            <a:cxnSpLocks/>
          </p:cNvCxnSpPr>
          <p:nvPr/>
        </p:nvCxnSpPr>
        <p:spPr>
          <a:xfrm flipV="1">
            <a:off x="843341" y="4655489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4698895F-5DA9-4C6F-B354-DE885AEB64B8}"/>
              </a:ext>
            </a:extLst>
          </p:cNvPr>
          <p:cNvCxnSpPr>
            <a:cxnSpLocks/>
          </p:cNvCxnSpPr>
          <p:nvPr/>
        </p:nvCxnSpPr>
        <p:spPr>
          <a:xfrm flipV="1">
            <a:off x="1707437" y="4655489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5D28981C-D01E-4BD7-A502-FA2E04700C37}"/>
              </a:ext>
            </a:extLst>
          </p:cNvPr>
          <p:cNvCxnSpPr>
            <a:cxnSpLocks/>
          </p:cNvCxnSpPr>
          <p:nvPr/>
        </p:nvCxnSpPr>
        <p:spPr>
          <a:xfrm flipV="1">
            <a:off x="3386396" y="4651159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2CAD7938-756F-41EE-8E2E-8AC0E5FA6E57}"/>
              </a:ext>
            </a:extLst>
          </p:cNvPr>
          <p:cNvCxnSpPr>
            <a:cxnSpLocks/>
          </p:cNvCxnSpPr>
          <p:nvPr/>
        </p:nvCxnSpPr>
        <p:spPr>
          <a:xfrm flipV="1">
            <a:off x="4227717" y="4651159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B69EA09F-9775-4233-97D5-23860A274D4F}"/>
              </a:ext>
            </a:extLst>
          </p:cNvPr>
          <p:cNvCxnSpPr>
            <a:cxnSpLocks/>
          </p:cNvCxnSpPr>
          <p:nvPr/>
        </p:nvCxnSpPr>
        <p:spPr>
          <a:xfrm>
            <a:off x="952366" y="3990078"/>
            <a:ext cx="1418682" cy="5479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3B773E2D-AEBC-492A-980B-3FF969EDAEC1}"/>
              </a:ext>
            </a:extLst>
          </p:cNvPr>
          <p:cNvCxnSpPr>
            <a:cxnSpLocks/>
          </p:cNvCxnSpPr>
          <p:nvPr/>
        </p:nvCxnSpPr>
        <p:spPr>
          <a:xfrm>
            <a:off x="3548441" y="3864015"/>
            <a:ext cx="540060" cy="0"/>
          </a:xfrm>
          <a:prstGeom prst="line">
            <a:avLst/>
          </a:prstGeom>
          <a:ln w="762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4F0A0BD3-3080-46C1-87BD-7C92F93DCCB7}"/>
              </a:ext>
            </a:extLst>
          </p:cNvPr>
          <p:cNvCxnSpPr>
            <a:cxnSpLocks/>
            <a:endCxn id="248" idx="1"/>
          </p:cNvCxnSpPr>
          <p:nvPr/>
        </p:nvCxnSpPr>
        <p:spPr>
          <a:xfrm>
            <a:off x="1784245" y="3336324"/>
            <a:ext cx="1440160" cy="290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063FA327-3D58-4431-89AA-B9889EC7A852}"/>
              </a:ext>
            </a:extLst>
          </p:cNvPr>
          <p:cNvCxnSpPr>
            <a:cxnSpLocks/>
          </p:cNvCxnSpPr>
          <p:nvPr/>
        </p:nvCxnSpPr>
        <p:spPr>
          <a:xfrm>
            <a:off x="3548441" y="3334709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E813069A-C786-43C1-A481-1BAB9D46DD3D}"/>
              </a:ext>
            </a:extLst>
          </p:cNvPr>
          <p:cNvCxnSpPr>
            <a:cxnSpLocks/>
          </p:cNvCxnSpPr>
          <p:nvPr/>
        </p:nvCxnSpPr>
        <p:spPr>
          <a:xfrm>
            <a:off x="5168621" y="3334709"/>
            <a:ext cx="54006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8A2D72C3-6423-4337-9D04-3F21504E4FA0}"/>
              </a:ext>
            </a:extLst>
          </p:cNvPr>
          <p:cNvCxnSpPr>
            <a:cxnSpLocks/>
          </p:cNvCxnSpPr>
          <p:nvPr/>
        </p:nvCxnSpPr>
        <p:spPr>
          <a:xfrm flipV="1">
            <a:off x="2526691" y="4159890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9A14943E-906E-4782-A892-435E5CF0632D}"/>
              </a:ext>
            </a:extLst>
          </p:cNvPr>
          <p:cNvCxnSpPr>
            <a:cxnSpLocks/>
          </p:cNvCxnSpPr>
          <p:nvPr/>
        </p:nvCxnSpPr>
        <p:spPr>
          <a:xfrm flipV="1">
            <a:off x="2526691" y="4651159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8654853-FA26-4361-89DD-5E237A433BEF}"/>
              </a:ext>
            </a:extLst>
          </p:cNvPr>
          <p:cNvCxnSpPr>
            <a:cxnSpLocks/>
          </p:cNvCxnSpPr>
          <p:nvPr/>
        </p:nvCxnSpPr>
        <p:spPr>
          <a:xfrm flipV="1">
            <a:off x="3386396" y="4150534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A17ED264-D9C8-4E7A-B6DA-4D5CAB709409}"/>
              </a:ext>
            </a:extLst>
          </p:cNvPr>
          <p:cNvCxnSpPr>
            <a:cxnSpLocks/>
            <a:stCxn id="262" idx="0"/>
            <a:endCxn id="250" idx="2"/>
          </p:cNvCxnSpPr>
          <p:nvPr/>
        </p:nvCxnSpPr>
        <p:spPr>
          <a:xfrm flipV="1">
            <a:off x="5096613" y="3486667"/>
            <a:ext cx="0" cy="101705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C592AF43-6668-411A-9BE7-0C6C8D3CDD85}"/>
              </a:ext>
            </a:extLst>
          </p:cNvPr>
          <p:cNvCxnSpPr>
            <a:cxnSpLocks/>
          </p:cNvCxnSpPr>
          <p:nvPr/>
        </p:nvCxnSpPr>
        <p:spPr>
          <a:xfrm flipV="1">
            <a:off x="4227717" y="3487612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EB1D828-9AC0-4575-BC34-CCFD29583D99}"/>
              </a:ext>
            </a:extLst>
          </p:cNvPr>
          <p:cNvCxnSpPr>
            <a:cxnSpLocks/>
          </p:cNvCxnSpPr>
          <p:nvPr/>
        </p:nvCxnSpPr>
        <p:spPr>
          <a:xfrm flipV="1">
            <a:off x="1720230" y="2837577"/>
            <a:ext cx="0" cy="43386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Shape 181">
            <a:extLst>
              <a:ext uri="{FF2B5EF4-FFF2-40B4-BE49-F238E27FC236}">
                <a16:creationId xmlns:a16="http://schemas.microsoft.com/office/drawing/2014/main" id="{8DF17112-5CD7-4AFF-B9F0-4182BA59F251}"/>
              </a:ext>
            </a:extLst>
          </p:cNvPr>
          <p:cNvSpPr/>
          <p:nvPr/>
        </p:nvSpPr>
        <p:spPr>
          <a:xfrm>
            <a:off x="704125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29" name="Shape 181">
            <a:extLst>
              <a:ext uri="{FF2B5EF4-FFF2-40B4-BE49-F238E27FC236}">
                <a16:creationId xmlns:a16="http://schemas.microsoft.com/office/drawing/2014/main" id="{75E2DAE0-21DA-4C21-A075-A6B030BAA7FA}"/>
              </a:ext>
            </a:extLst>
          </p:cNvPr>
          <p:cNvSpPr/>
          <p:nvPr/>
        </p:nvSpPr>
        <p:spPr>
          <a:xfrm>
            <a:off x="2360309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0" name="Shape 181">
            <a:extLst>
              <a:ext uri="{FF2B5EF4-FFF2-40B4-BE49-F238E27FC236}">
                <a16:creationId xmlns:a16="http://schemas.microsoft.com/office/drawing/2014/main" id="{23C93A5C-7C4E-4E87-9D25-CFA85D6915B3}"/>
              </a:ext>
            </a:extLst>
          </p:cNvPr>
          <p:cNvSpPr/>
          <p:nvPr/>
        </p:nvSpPr>
        <p:spPr>
          <a:xfrm>
            <a:off x="3224405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1" name="Shape 181">
            <a:extLst>
              <a:ext uri="{FF2B5EF4-FFF2-40B4-BE49-F238E27FC236}">
                <a16:creationId xmlns:a16="http://schemas.microsoft.com/office/drawing/2014/main" id="{50BCB5D1-4186-4889-A3A6-BBD0C61A32E9}"/>
              </a:ext>
            </a:extLst>
          </p:cNvPr>
          <p:cNvSpPr/>
          <p:nvPr/>
        </p:nvSpPr>
        <p:spPr>
          <a:xfrm>
            <a:off x="4088501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2" name="Shape 181">
            <a:extLst>
              <a:ext uri="{FF2B5EF4-FFF2-40B4-BE49-F238E27FC236}">
                <a16:creationId xmlns:a16="http://schemas.microsoft.com/office/drawing/2014/main" id="{0C1E1AD1-385E-4956-BCBC-5C0C22D4B49D}"/>
              </a:ext>
            </a:extLst>
          </p:cNvPr>
          <p:cNvSpPr/>
          <p:nvPr/>
        </p:nvSpPr>
        <p:spPr>
          <a:xfrm>
            <a:off x="4952597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5" name="Shape 181">
            <a:extLst>
              <a:ext uri="{FF2B5EF4-FFF2-40B4-BE49-F238E27FC236}">
                <a16:creationId xmlns:a16="http://schemas.microsoft.com/office/drawing/2014/main" id="{C4182ABB-240E-4727-B4F2-F244346AACEE}"/>
              </a:ext>
            </a:extLst>
          </p:cNvPr>
          <p:cNvSpPr/>
          <p:nvPr/>
        </p:nvSpPr>
        <p:spPr>
          <a:xfrm>
            <a:off x="2360309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6" name="Shape 181">
            <a:extLst>
              <a:ext uri="{FF2B5EF4-FFF2-40B4-BE49-F238E27FC236}">
                <a16:creationId xmlns:a16="http://schemas.microsoft.com/office/drawing/2014/main" id="{65EA1E19-EFF5-4CF0-A80E-8F5FDE2A2695}"/>
              </a:ext>
            </a:extLst>
          </p:cNvPr>
          <p:cNvSpPr/>
          <p:nvPr/>
        </p:nvSpPr>
        <p:spPr>
          <a:xfrm>
            <a:off x="3224405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7" name="Shape 181">
            <a:extLst>
              <a:ext uri="{FF2B5EF4-FFF2-40B4-BE49-F238E27FC236}">
                <a16:creationId xmlns:a16="http://schemas.microsoft.com/office/drawing/2014/main" id="{3158EA66-F4E0-4DF0-94AD-BA8399EA5F3B}"/>
              </a:ext>
            </a:extLst>
          </p:cNvPr>
          <p:cNvSpPr/>
          <p:nvPr/>
        </p:nvSpPr>
        <p:spPr>
          <a:xfrm>
            <a:off x="4088501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8" name="Shape 181">
            <a:extLst>
              <a:ext uri="{FF2B5EF4-FFF2-40B4-BE49-F238E27FC236}">
                <a16:creationId xmlns:a16="http://schemas.microsoft.com/office/drawing/2014/main" id="{F8D2A5CE-272C-499A-9FA0-AF6C7473AA90}"/>
              </a:ext>
            </a:extLst>
          </p:cNvPr>
          <p:cNvSpPr/>
          <p:nvPr/>
        </p:nvSpPr>
        <p:spPr>
          <a:xfrm>
            <a:off x="4952597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0" name="Shape 181">
            <a:extLst>
              <a:ext uri="{FF2B5EF4-FFF2-40B4-BE49-F238E27FC236}">
                <a16:creationId xmlns:a16="http://schemas.microsoft.com/office/drawing/2014/main" id="{B15EB8A4-47B4-43D8-9308-44026C7471E2}"/>
              </a:ext>
            </a:extLst>
          </p:cNvPr>
          <p:cNvSpPr/>
          <p:nvPr/>
        </p:nvSpPr>
        <p:spPr>
          <a:xfrm>
            <a:off x="1568221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1" name="Shape 181">
            <a:extLst>
              <a:ext uri="{FF2B5EF4-FFF2-40B4-BE49-F238E27FC236}">
                <a16:creationId xmlns:a16="http://schemas.microsoft.com/office/drawing/2014/main" id="{276A1D4B-1D6B-47B6-9585-E79ECA4DD824}"/>
              </a:ext>
            </a:extLst>
          </p:cNvPr>
          <p:cNvSpPr/>
          <p:nvPr/>
        </p:nvSpPr>
        <p:spPr>
          <a:xfrm>
            <a:off x="2360309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2" name="Shape 181">
            <a:extLst>
              <a:ext uri="{FF2B5EF4-FFF2-40B4-BE49-F238E27FC236}">
                <a16:creationId xmlns:a16="http://schemas.microsoft.com/office/drawing/2014/main" id="{D93147CA-C23A-45B0-9985-0840820D3686}"/>
              </a:ext>
            </a:extLst>
          </p:cNvPr>
          <p:cNvSpPr/>
          <p:nvPr/>
        </p:nvSpPr>
        <p:spPr>
          <a:xfrm>
            <a:off x="3224405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3" name="Shape 181">
            <a:extLst>
              <a:ext uri="{FF2B5EF4-FFF2-40B4-BE49-F238E27FC236}">
                <a16:creationId xmlns:a16="http://schemas.microsoft.com/office/drawing/2014/main" id="{E25DFA95-1C0E-4DD9-AB35-A56B371914BE}"/>
              </a:ext>
            </a:extLst>
          </p:cNvPr>
          <p:cNvSpPr/>
          <p:nvPr/>
        </p:nvSpPr>
        <p:spPr>
          <a:xfrm>
            <a:off x="4088501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4" name="Shape 181">
            <a:extLst>
              <a:ext uri="{FF2B5EF4-FFF2-40B4-BE49-F238E27FC236}">
                <a16:creationId xmlns:a16="http://schemas.microsoft.com/office/drawing/2014/main" id="{9E84F0A6-7815-4AC1-8416-0DD8C1650911}"/>
              </a:ext>
            </a:extLst>
          </p:cNvPr>
          <p:cNvSpPr/>
          <p:nvPr/>
        </p:nvSpPr>
        <p:spPr>
          <a:xfrm>
            <a:off x="4952597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6" name="Shape 181">
            <a:extLst>
              <a:ext uri="{FF2B5EF4-FFF2-40B4-BE49-F238E27FC236}">
                <a16:creationId xmlns:a16="http://schemas.microsoft.com/office/drawing/2014/main" id="{5CDC4716-9DF8-485B-A34C-A0183CAD5E70}"/>
              </a:ext>
            </a:extLst>
          </p:cNvPr>
          <p:cNvSpPr/>
          <p:nvPr/>
        </p:nvSpPr>
        <p:spPr>
          <a:xfrm>
            <a:off x="1568221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7" name="Shape 181">
            <a:extLst>
              <a:ext uri="{FF2B5EF4-FFF2-40B4-BE49-F238E27FC236}">
                <a16:creationId xmlns:a16="http://schemas.microsoft.com/office/drawing/2014/main" id="{9783A95C-B60D-4F4A-B8AD-9CF2B0473EA5}"/>
              </a:ext>
            </a:extLst>
          </p:cNvPr>
          <p:cNvSpPr/>
          <p:nvPr/>
        </p:nvSpPr>
        <p:spPr>
          <a:xfrm>
            <a:off x="2360309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8" name="Shape 181">
            <a:extLst>
              <a:ext uri="{FF2B5EF4-FFF2-40B4-BE49-F238E27FC236}">
                <a16:creationId xmlns:a16="http://schemas.microsoft.com/office/drawing/2014/main" id="{7234CF1C-23C5-48EC-B2AF-EEB34510C5AD}"/>
              </a:ext>
            </a:extLst>
          </p:cNvPr>
          <p:cNvSpPr/>
          <p:nvPr/>
        </p:nvSpPr>
        <p:spPr>
          <a:xfrm>
            <a:off x="3224405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9" name="Shape 181">
            <a:extLst>
              <a:ext uri="{FF2B5EF4-FFF2-40B4-BE49-F238E27FC236}">
                <a16:creationId xmlns:a16="http://schemas.microsoft.com/office/drawing/2014/main" id="{0DE4AC41-8D61-49B9-BB84-29CC677B4484}"/>
              </a:ext>
            </a:extLst>
          </p:cNvPr>
          <p:cNvSpPr/>
          <p:nvPr/>
        </p:nvSpPr>
        <p:spPr>
          <a:xfrm>
            <a:off x="4088501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0" name="Shape 181">
            <a:extLst>
              <a:ext uri="{FF2B5EF4-FFF2-40B4-BE49-F238E27FC236}">
                <a16:creationId xmlns:a16="http://schemas.microsoft.com/office/drawing/2014/main" id="{D9A3B766-1FB5-4F04-B860-688582BF54DA}"/>
              </a:ext>
            </a:extLst>
          </p:cNvPr>
          <p:cNvSpPr/>
          <p:nvPr/>
        </p:nvSpPr>
        <p:spPr>
          <a:xfrm>
            <a:off x="4952597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1" name="Shape 181">
            <a:extLst>
              <a:ext uri="{FF2B5EF4-FFF2-40B4-BE49-F238E27FC236}">
                <a16:creationId xmlns:a16="http://schemas.microsoft.com/office/drawing/2014/main" id="{0EA9CBC4-F1F7-44CE-A912-F9282CF2F4F4}"/>
              </a:ext>
            </a:extLst>
          </p:cNvPr>
          <p:cNvSpPr/>
          <p:nvPr/>
        </p:nvSpPr>
        <p:spPr>
          <a:xfrm>
            <a:off x="704125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2" name="Shape 181">
            <a:extLst>
              <a:ext uri="{FF2B5EF4-FFF2-40B4-BE49-F238E27FC236}">
                <a16:creationId xmlns:a16="http://schemas.microsoft.com/office/drawing/2014/main" id="{C123819E-59EB-4267-B2AC-1E8160AEAB92}"/>
              </a:ext>
            </a:extLst>
          </p:cNvPr>
          <p:cNvSpPr/>
          <p:nvPr/>
        </p:nvSpPr>
        <p:spPr>
          <a:xfrm>
            <a:off x="1568221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3" name="Shape 181">
            <a:extLst>
              <a:ext uri="{FF2B5EF4-FFF2-40B4-BE49-F238E27FC236}">
                <a16:creationId xmlns:a16="http://schemas.microsoft.com/office/drawing/2014/main" id="{6E9C89C3-5453-42ED-82AC-A05F263EB1C0}"/>
              </a:ext>
            </a:extLst>
          </p:cNvPr>
          <p:cNvSpPr/>
          <p:nvPr/>
        </p:nvSpPr>
        <p:spPr>
          <a:xfrm>
            <a:off x="2360309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4" name="Shape 181">
            <a:extLst>
              <a:ext uri="{FF2B5EF4-FFF2-40B4-BE49-F238E27FC236}">
                <a16:creationId xmlns:a16="http://schemas.microsoft.com/office/drawing/2014/main" id="{086E96E2-27DE-4E98-9609-8609C225AEEF}"/>
              </a:ext>
            </a:extLst>
          </p:cNvPr>
          <p:cNvSpPr/>
          <p:nvPr/>
        </p:nvSpPr>
        <p:spPr>
          <a:xfrm>
            <a:off x="3224405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5" name="Shape 181">
            <a:extLst>
              <a:ext uri="{FF2B5EF4-FFF2-40B4-BE49-F238E27FC236}">
                <a16:creationId xmlns:a16="http://schemas.microsoft.com/office/drawing/2014/main" id="{A181A57E-900E-44FE-9634-C0B974156023}"/>
              </a:ext>
            </a:extLst>
          </p:cNvPr>
          <p:cNvSpPr/>
          <p:nvPr/>
        </p:nvSpPr>
        <p:spPr>
          <a:xfrm>
            <a:off x="4088501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6" name="Shape 181">
            <a:extLst>
              <a:ext uri="{FF2B5EF4-FFF2-40B4-BE49-F238E27FC236}">
                <a16:creationId xmlns:a16="http://schemas.microsoft.com/office/drawing/2014/main" id="{7DF6C74E-F12D-4BDB-96F7-50D6A462D9A5}"/>
              </a:ext>
            </a:extLst>
          </p:cNvPr>
          <p:cNvSpPr/>
          <p:nvPr/>
        </p:nvSpPr>
        <p:spPr>
          <a:xfrm>
            <a:off x="4952597" y="384537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9" name="Shape 181">
            <a:extLst>
              <a:ext uri="{FF2B5EF4-FFF2-40B4-BE49-F238E27FC236}">
                <a16:creationId xmlns:a16="http://schemas.microsoft.com/office/drawing/2014/main" id="{B77E03A7-4CDA-4DC9-BE6C-0F6D3B515CAC}"/>
              </a:ext>
            </a:extLst>
          </p:cNvPr>
          <p:cNvSpPr/>
          <p:nvPr/>
        </p:nvSpPr>
        <p:spPr>
          <a:xfrm>
            <a:off x="2360309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60" name="Shape 181">
            <a:extLst>
              <a:ext uri="{FF2B5EF4-FFF2-40B4-BE49-F238E27FC236}">
                <a16:creationId xmlns:a16="http://schemas.microsoft.com/office/drawing/2014/main" id="{4F8A639E-5AA4-48C7-B2C9-58EA4FCD1B6F}"/>
              </a:ext>
            </a:extLst>
          </p:cNvPr>
          <p:cNvSpPr/>
          <p:nvPr/>
        </p:nvSpPr>
        <p:spPr>
          <a:xfrm>
            <a:off x="3224405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2DBC872A-1910-423A-9191-9EB9C4E1D863}"/>
              </a:ext>
            </a:extLst>
          </p:cNvPr>
          <p:cNvCxnSpPr>
            <a:cxnSpLocks/>
          </p:cNvCxnSpPr>
          <p:nvPr/>
        </p:nvCxnSpPr>
        <p:spPr>
          <a:xfrm>
            <a:off x="4358533" y="4626994"/>
            <a:ext cx="641119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853A347C-409B-4B83-8637-D4120D3F2902}"/>
              </a:ext>
            </a:extLst>
          </p:cNvPr>
          <p:cNvCxnSpPr>
            <a:cxnSpLocks/>
          </p:cNvCxnSpPr>
          <p:nvPr/>
        </p:nvCxnSpPr>
        <p:spPr>
          <a:xfrm>
            <a:off x="972856" y="4626994"/>
            <a:ext cx="641119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956A3D4D-08D9-4416-935A-E22955805A10}"/>
              </a:ext>
            </a:extLst>
          </p:cNvPr>
          <p:cNvCxnSpPr>
            <a:cxnSpLocks/>
            <a:endCxn id="245" idx="2"/>
          </p:cNvCxnSpPr>
          <p:nvPr/>
        </p:nvCxnSpPr>
        <p:spPr>
          <a:xfrm flipH="1" flipV="1">
            <a:off x="848141" y="3486667"/>
            <a:ext cx="4386" cy="34300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22A50E7B-9660-4C3F-A075-CC5D1CA90D2E}"/>
              </a:ext>
            </a:extLst>
          </p:cNvPr>
          <p:cNvCxnSpPr>
            <a:cxnSpLocks/>
          </p:cNvCxnSpPr>
          <p:nvPr/>
        </p:nvCxnSpPr>
        <p:spPr>
          <a:xfrm flipH="1" flipV="1">
            <a:off x="858075" y="2205458"/>
            <a:ext cx="4386" cy="34300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AC579E3B-BD9A-4158-A1B4-0088BB910BCB}"/>
              </a:ext>
            </a:extLst>
          </p:cNvPr>
          <p:cNvCxnSpPr>
            <a:cxnSpLocks/>
          </p:cNvCxnSpPr>
          <p:nvPr/>
        </p:nvCxnSpPr>
        <p:spPr>
          <a:xfrm flipH="1" flipV="1">
            <a:off x="1688633" y="1583651"/>
            <a:ext cx="4386" cy="34300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Shape 181">
            <a:extLst>
              <a:ext uri="{FF2B5EF4-FFF2-40B4-BE49-F238E27FC236}">
                <a16:creationId xmlns:a16="http://schemas.microsoft.com/office/drawing/2014/main" id="{E0A9C27F-B1F9-48B6-8994-B7B630BD6060}"/>
              </a:ext>
            </a:extLst>
          </p:cNvPr>
          <p:cNvSpPr/>
          <p:nvPr/>
        </p:nvSpPr>
        <p:spPr>
          <a:xfrm>
            <a:off x="1568221" y="1259023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7" name="Shape 181">
            <a:extLst>
              <a:ext uri="{FF2B5EF4-FFF2-40B4-BE49-F238E27FC236}">
                <a16:creationId xmlns:a16="http://schemas.microsoft.com/office/drawing/2014/main" id="{7861BF13-ED4F-4404-A55A-B58B4EBB18CD}"/>
              </a:ext>
            </a:extLst>
          </p:cNvPr>
          <p:cNvSpPr/>
          <p:nvPr/>
        </p:nvSpPr>
        <p:spPr>
          <a:xfrm>
            <a:off x="704125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8" name="Shape 181">
            <a:extLst>
              <a:ext uri="{FF2B5EF4-FFF2-40B4-BE49-F238E27FC236}">
                <a16:creationId xmlns:a16="http://schemas.microsoft.com/office/drawing/2014/main" id="{1AD8A0F3-4BCD-416B-BED1-AA36D1384831}"/>
              </a:ext>
            </a:extLst>
          </p:cNvPr>
          <p:cNvSpPr/>
          <p:nvPr/>
        </p:nvSpPr>
        <p:spPr>
          <a:xfrm>
            <a:off x="1568221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61" name="Shape 181">
            <a:extLst>
              <a:ext uri="{FF2B5EF4-FFF2-40B4-BE49-F238E27FC236}">
                <a16:creationId xmlns:a16="http://schemas.microsoft.com/office/drawing/2014/main" id="{09438960-ED2D-4B40-95D2-08D64F209A25}"/>
              </a:ext>
            </a:extLst>
          </p:cNvPr>
          <p:cNvSpPr/>
          <p:nvPr/>
        </p:nvSpPr>
        <p:spPr>
          <a:xfrm>
            <a:off x="4088501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62" name="Shape 181">
            <a:extLst>
              <a:ext uri="{FF2B5EF4-FFF2-40B4-BE49-F238E27FC236}">
                <a16:creationId xmlns:a16="http://schemas.microsoft.com/office/drawing/2014/main" id="{91FFB63D-FA84-4AB9-8672-AF3EDA4848AD}"/>
              </a:ext>
            </a:extLst>
          </p:cNvPr>
          <p:cNvSpPr/>
          <p:nvPr/>
        </p:nvSpPr>
        <p:spPr>
          <a:xfrm>
            <a:off x="4952597" y="4503720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7" y="-25492"/>
            <a:ext cx="9148193" cy="857250"/>
          </a:xfrm>
        </p:spPr>
        <p:txBody>
          <a:bodyPr>
            <a:normAutofit/>
          </a:bodyPr>
          <a:lstStyle/>
          <a:p>
            <a:r>
              <a:rPr lang="en-AT" sz="2800" dirty="0"/>
              <a:t>Idea: De</a:t>
            </a:r>
            <a:r>
              <a:rPr lang="de-DE" sz="2800" dirty="0"/>
              <a:t>c</a:t>
            </a:r>
            <a:r>
              <a:rPr lang="en-AT" sz="2800" dirty="0"/>
              <a:t>o</a:t>
            </a:r>
            <a:r>
              <a:rPr lang="de-DE" sz="2800" dirty="0"/>
              <a:t>m</a:t>
            </a:r>
            <a:r>
              <a:rPr lang="en-AT" sz="2800" dirty="0"/>
              <a:t>p</a:t>
            </a:r>
            <a:r>
              <a:rPr lang="de-DE" sz="2800" dirty="0"/>
              <a:t>o</a:t>
            </a:r>
            <a:r>
              <a:rPr lang="en-AT" sz="2800" dirty="0" err="1"/>
              <a:t>sition</a:t>
            </a:r>
            <a:r>
              <a:rPr lang="en-AT" sz="2800" dirty="0"/>
              <a:t> </a:t>
            </a:r>
            <a:r>
              <a:rPr lang="de-DE" sz="2800" dirty="0"/>
              <a:t>i</a:t>
            </a:r>
            <a:r>
              <a:rPr lang="en-AT" sz="2800" dirty="0"/>
              <a:t>n</a:t>
            </a:r>
            <a:r>
              <a:rPr lang="de-DE" sz="2800" dirty="0"/>
              <a:t>t</a:t>
            </a:r>
            <a:r>
              <a:rPr lang="en-AT" sz="2800" dirty="0"/>
              <a:t>o </a:t>
            </a:r>
            <a:r>
              <a:rPr lang="de-DE" sz="2800" dirty="0"/>
              <a:t>H</a:t>
            </a:r>
            <a:r>
              <a:rPr lang="en-AT" sz="2800" dirty="0"/>
              <a:t>a</a:t>
            </a:r>
            <a:r>
              <a:rPr lang="de-DE" sz="2800" dirty="0"/>
              <a:t>m</a:t>
            </a:r>
            <a:r>
              <a:rPr lang="en-AT" sz="2800" dirty="0"/>
              <a:t>i</a:t>
            </a:r>
            <a:r>
              <a:rPr lang="de-DE" sz="2800" dirty="0"/>
              <a:t>l</a:t>
            </a:r>
            <a:r>
              <a:rPr lang="en-AT" sz="2800" dirty="0"/>
              <a:t>t</a:t>
            </a:r>
            <a:r>
              <a:rPr lang="de-DE" sz="2800" dirty="0"/>
              <a:t>o</a:t>
            </a:r>
            <a:r>
              <a:rPr lang="en-AT" sz="2800" dirty="0"/>
              <a:t>n </a:t>
            </a:r>
            <a:r>
              <a:rPr lang="de-DE" sz="2800" dirty="0"/>
              <a:t>C</a:t>
            </a:r>
            <a:r>
              <a:rPr lang="en-AT" sz="2800" dirty="0" err="1"/>
              <a:t>ycles</a:t>
            </a:r>
            <a:endParaRPr lang="de-DE" sz="2800" dirty="0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C6746AA-C5F9-4B40-B337-4750B0DF3027}"/>
              </a:ext>
            </a:extLst>
          </p:cNvPr>
          <p:cNvCxnSpPr>
            <a:cxnSpLocks/>
          </p:cNvCxnSpPr>
          <p:nvPr/>
        </p:nvCxnSpPr>
        <p:spPr>
          <a:xfrm>
            <a:off x="3512437" y="4083918"/>
            <a:ext cx="540060" cy="0"/>
          </a:xfrm>
          <a:prstGeom prst="line">
            <a:avLst/>
          </a:prstGeom>
          <a:ln w="7620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E23B865-59B0-41D5-956C-AC3AE15BA4E8}"/>
              </a:ext>
            </a:extLst>
          </p:cNvPr>
          <p:cNvCxnSpPr>
            <a:cxnSpLocks/>
          </p:cNvCxnSpPr>
          <p:nvPr/>
        </p:nvCxnSpPr>
        <p:spPr>
          <a:xfrm flipV="1">
            <a:off x="1784477" y="1921864"/>
            <a:ext cx="0" cy="649886"/>
          </a:xfrm>
          <a:prstGeom prst="line">
            <a:avLst/>
          </a:prstGeom>
          <a:ln w="76200">
            <a:solidFill>
              <a:srgbClr val="4F81B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Shape 181">
            <a:extLst>
              <a:ext uri="{FF2B5EF4-FFF2-40B4-BE49-F238E27FC236}">
                <a16:creationId xmlns:a16="http://schemas.microsoft.com/office/drawing/2014/main" id="{61038CB6-A672-46FC-8655-CD551C84C795}"/>
              </a:ext>
            </a:extLst>
          </p:cNvPr>
          <p:cNvSpPr/>
          <p:nvPr/>
        </p:nvSpPr>
        <p:spPr>
          <a:xfrm>
            <a:off x="1568221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3" name="Shape 181">
            <a:extLst>
              <a:ext uri="{FF2B5EF4-FFF2-40B4-BE49-F238E27FC236}">
                <a16:creationId xmlns:a16="http://schemas.microsoft.com/office/drawing/2014/main" id="{84B52351-91DF-43AB-9AE0-F844C751582F}"/>
              </a:ext>
            </a:extLst>
          </p:cNvPr>
          <p:cNvSpPr/>
          <p:nvPr/>
        </p:nvSpPr>
        <p:spPr>
          <a:xfrm>
            <a:off x="704125" y="1917364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9" name="Shape 181">
            <a:extLst>
              <a:ext uri="{FF2B5EF4-FFF2-40B4-BE49-F238E27FC236}">
                <a16:creationId xmlns:a16="http://schemas.microsoft.com/office/drawing/2014/main" id="{D82EFE85-30BD-478C-ACBC-265C4B575F8B}"/>
              </a:ext>
            </a:extLst>
          </p:cNvPr>
          <p:cNvSpPr/>
          <p:nvPr/>
        </p:nvSpPr>
        <p:spPr>
          <a:xfrm>
            <a:off x="704125" y="2533448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45" name="Shape 181">
            <a:extLst>
              <a:ext uri="{FF2B5EF4-FFF2-40B4-BE49-F238E27FC236}">
                <a16:creationId xmlns:a16="http://schemas.microsoft.com/office/drawing/2014/main" id="{204C63BC-DB8F-47DF-B5E3-ECCC7433CD7F}"/>
              </a:ext>
            </a:extLst>
          </p:cNvPr>
          <p:cNvSpPr/>
          <p:nvPr/>
        </p:nvSpPr>
        <p:spPr>
          <a:xfrm>
            <a:off x="704125" y="3191789"/>
            <a:ext cx="288032" cy="29487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68C53140-ACA5-4FCC-B13C-AC144D02644C}"/>
              </a:ext>
            </a:extLst>
          </p:cNvPr>
          <p:cNvSpPr txBox="1">
            <a:spLocks/>
          </p:cNvSpPr>
          <p:nvPr/>
        </p:nvSpPr>
        <p:spPr>
          <a:xfrm>
            <a:off x="4925351" y="3134066"/>
            <a:ext cx="414532" cy="416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T" sz="2100" b="1" i="1" dirty="0"/>
              <a:t>d</a:t>
            </a:r>
            <a:endParaRPr lang="de-DE" sz="2100" b="1" i="1" dirty="0"/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497C02E4-16E6-4E23-AA8F-12F65CD54CED}"/>
              </a:ext>
            </a:extLst>
          </p:cNvPr>
          <p:cNvSpPr txBox="1">
            <a:spLocks/>
          </p:cNvSpPr>
          <p:nvPr/>
        </p:nvSpPr>
        <p:spPr>
          <a:xfrm>
            <a:off x="6047307" y="2837577"/>
            <a:ext cx="2832518" cy="1854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T" sz="1700" b="1" dirty="0"/>
              <a:t>3-resilient routing to destination d:</a:t>
            </a:r>
          </a:p>
          <a:p>
            <a:r>
              <a:rPr lang="en-US" sz="1700" dirty="0"/>
              <a:t>go along </a:t>
            </a:r>
            <a:r>
              <a:rPr lang="en-US" sz="1700" i="1" dirty="0">
                <a:solidFill>
                  <a:srgbClr val="C00000"/>
                </a:solidFill>
              </a:rPr>
              <a:t>1st directed HC</a:t>
            </a:r>
            <a:r>
              <a:rPr lang="en-US" sz="1700" dirty="0"/>
              <a:t>, if hit failure, </a:t>
            </a:r>
            <a:r>
              <a:rPr lang="en-US" sz="1700" i="1" dirty="0">
                <a:solidFill>
                  <a:srgbClr val="C00000"/>
                </a:solidFill>
              </a:rPr>
              <a:t>reverse</a:t>
            </a:r>
            <a:r>
              <a:rPr lang="en-US" sz="1700" dirty="0"/>
              <a:t> direction</a:t>
            </a:r>
            <a:endParaRPr lang="en-AT" sz="1700" dirty="0"/>
          </a:p>
          <a:p>
            <a:r>
              <a:rPr lang="en-US" sz="1700" dirty="0"/>
              <a:t>if again failure switch to </a:t>
            </a:r>
            <a:r>
              <a:rPr lang="en-US" sz="1700" i="1" dirty="0">
                <a:solidFill>
                  <a:srgbClr val="C00000"/>
                </a:solidFill>
              </a:rPr>
              <a:t>2nd HC</a:t>
            </a:r>
            <a:r>
              <a:rPr lang="en-US" sz="1700" dirty="0"/>
              <a:t>, if again failure </a:t>
            </a:r>
            <a:r>
              <a:rPr lang="en-US" sz="1700" i="1" dirty="0">
                <a:solidFill>
                  <a:srgbClr val="C00000"/>
                </a:solidFill>
              </a:rPr>
              <a:t>reverse direction</a:t>
            </a:r>
            <a:endParaRPr lang="en-AT" sz="1700" i="1" dirty="0">
              <a:solidFill>
                <a:srgbClr val="C00000"/>
              </a:solidFill>
            </a:endParaRPr>
          </a:p>
          <a:p>
            <a:r>
              <a:rPr lang="en-AT" sz="1700" dirty="0"/>
              <a:t>N</a:t>
            </a:r>
            <a:r>
              <a:rPr lang="en-US" sz="1700" dirty="0"/>
              <a:t>o more failures possible!</a:t>
            </a:r>
            <a:endParaRPr lang="en-AT" sz="1700" dirty="0"/>
          </a:p>
          <a:p>
            <a:endParaRPr lang="de-DE" sz="2100" dirty="0"/>
          </a:p>
        </p:txBody>
      </p:sp>
      <p:sp>
        <p:nvSpPr>
          <p:cNvPr id="102" name="Rectangle 21">
            <a:extLst>
              <a:ext uri="{FF2B5EF4-FFF2-40B4-BE49-F238E27FC236}">
                <a16:creationId xmlns:a16="http://schemas.microsoft.com/office/drawing/2014/main" id="{294B6E66-9612-4BDD-AC5B-8ACA01763D3F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26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500654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344"/>
            <a:ext cx="9148193" cy="857250"/>
          </a:xfrm>
        </p:spPr>
        <p:txBody>
          <a:bodyPr>
            <a:normAutofit/>
          </a:bodyPr>
          <a:lstStyle/>
          <a:p>
            <a:r>
              <a:rPr lang="de-DE" sz="3200" dirty="0"/>
              <a:t>I</a:t>
            </a:r>
            <a:r>
              <a:rPr lang="en-AT" sz="3200" dirty="0"/>
              <a:t>d</a:t>
            </a:r>
            <a:r>
              <a:rPr lang="de-DE" sz="3200" dirty="0"/>
              <a:t>e</a:t>
            </a:r>
            <a:r>
              <a:rPr lang="en-AT" sz="3200" dirty="0"/>
              <a:t>a</a:t>
            </a:r>
            <a:r>
              <a:rPr lang="de-DE" sz="3200" dirty="0"/>
              <a:t>l</a:t>
            </a:r>
            <a:r>
              <a:rPr lang="en-AT" sz="3200" dirty="0"/>
              <a:t> </a:t>
            </a:r>
            <a:r>
              <a:rPr lang="de-DE" sz="3200" dirty="0"/>
              <a:t>R</a:t>
            </a:r>
            <a:r>
              <a:rPr lang="en-AT" sz="3200" dirty="0"/>
              <a:t>e</a:t>
            </a:r>
            <a:r>
              <a:rPr lang="de-DE" sz="3200" dirty="0"/>
              <a:t>s</a:t>
            </a:r>
            <a:r>
              <a:rPr lang="en-AT" sz="3200" dirty="0"/>
              <a:t>i</a:t>
            </a:r>
            <a:r>
              <a:rPr lang="de-DE" sz="3200" dirty="0"/>
              <a:t>l</a:t>
            </a:r>
            <a:r>
              <a:rPr lang="en-AT" sz="3200" dirty="0"/>
              <a:t>i</a:t>
            </a:r>
            <a:r>
              <a:rPr lang="de-DE" sz="3200" dirty="0"/>
              <a:t>e</a:t>
            </a:r>
            <a:r>
              <a:rPr lang="en-AT" sz="3200" dirty="0"/>
              <a:t>n</a:t>
            </a:r>
            <a:r>
              <a:rPr lang="de-DE" sz="3200" dirty="0"/>
              <a:t>c</a:t>
            </a:r>
            <a:r>
              <a:rPr lang="en-AT" sz="3200" dirty="0"/>
              <a:t>e </a:t>
            </a:r>
            <a:r>
              <a:rPr lang="de-DE" sz="3200" dirty="0"/>
              <a:t>w</a:t>
            </a:r>
            <a:r>
              <a:rPr lang="en-AT" sz="3200" dirty="0"/>
              <a:t>i</a:t>
            </a:r>
            <a:r>
              <a:rPr lang="de-DE" sz="3200" dirty="0"/>
              <a:t>t</a:t>
            </a:r>
            <a:r>
              <a:rPr lang="en-AT" sz="3200" dirty="0"/>
              <a:t>h </a:t>
            </a:r>
            <a:r>
              <a:rPr lang="de-DE" sz="3200" dirty="0"/>
              <a:t>H</a:t>
            </a:r>
            <a:r>
              <a:rPr lang="en-AT" sz="3200" dirty="0"/>
              <a:t>a</a:t>
            </a:r>
            <a:r>
              <a:rPr lang="de-DE" sz="3200" dirty="0"/>
              <a:t>m</a:t>
            </a:r>
            <a:r>
              <a:rPr lang="en-AT" sz="3200" dirty="0"/>
              <a:t>i</a:t>
            </a:r>
            <a:r>
              <a:rPr lang="de-DE" sz="3200" dirty="0"/>
              <a:t>l</a:t>
            </a:r>
            <a:r>
              <a:rPr lang="en-AT" sz="3200" dirty="0"/>
              <a:t>t</a:t>
            </a:r>
            <a:r>
              <a:rPr lang="de-DE" sz="3200" dirty="0"/>
              <a:t>o</a:t>
            </a:r>
            <a:r>
              <a:rPr lang="en-AT" sz="3200" dirty="0"/>
              <a:t>n </a:t>
            </a:r>
            <a:r>
              <a:rPr lang="de-DE" sz="3200" dirty="0"/>
              <a:t>C</a:t>
            </a:r>
            <a:r>
              <a:rPr lang="en-AT" sz="3200" dirty="0" err="1"/>
              <a:t>ycles</a:t>
            </a:r>
            <a:endParaRPr lang="de-DE" sz="3200" dirty="0"/>
          </a:p>
        </p:txBody>
      </p:sp>
      <p:sp>
        <p:nvSpPr>
          <p:cNvPr id="103" name="Rounded Rectangular Callout 53">
            <a:extLst>
              <a:ext uri="{FF2B5EF4-FFF2-40B4-BE49-F238E27FC236}">
                <a16:creationId xmlns:a16="http://schemas.microsoft.com/office/drawing/2014/main" id="{E9341D91-E731-46B4-83D5-24D9CE3AEBEE}"/>
              </a:ext>
            </a:extLst>
          </p:cNvPr>
          <p:cNvSpPr/>
          <p:nvPr/>
        </p:nvSpPr>
        <p:spPr bwMode="auto">
          <a:xfrm>
            <a:off x="1187624" y="1563638"/>
            <a:ext cx="6984776" cy="1416166"/>
          </a:xfrm>
          <a:prstGeom prst="wedgeRoundRectCallout">
            <a:avLst>
              <a:gd name="adj1" fmla="val 9369"/>
              <a:gd name="adj2" fmla="val -49081"/>
              <a:gd name="adj3" fmla="val 16667"/>
            </a:avLst>
          </a:prstGeom>
          <a:gradFill flip="none" rotWithShape="1">
            <a:gsLst>
              <a:gs pos="0">
                <a:srgbClr val="0033CC">
                  <a:tint val="66000"/>
                  <a:satMod val="160000"/>
                </a:srgbClr>
              </a:gs>
              <a:gs pos="50000">
                <a:srgbClr val="0033CC">
                  <a:tint val="44500"/>
                  <a:satMod val="160000"/>
                </a:srgbClr>
              </a:gs>
              <a:gs pos="100000">
                <a:srgbClr val="0033CC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Chiesa et al.: if k-connected graph has k arc disjoint Hamilton Cycles, k-1 resilient routing can be constructed!</a:t>
            </a:r>
          </a:p>
        </p:txBody>
      </p:sp>
      <p:sp>
        <p:nvSpPr>
          <p:cNvPr id="106" name="Text Placeholder 3">
            <a:extLst>
              <a:ext uri="{FF2B5EF4-FFF2-40B4-BE49-F238E27FC236}">
                <a16:creationId xmlns:a16="http://schemas.microsoft.com/office/drawing/2014/main" id="{8FA1F57F-528C-4C69-980A-6399B7BD8012}"/>
              </a:ext>
            </a:extLst>
          </p:cNvPr>
          <p:cNvSpPr txBox="1">
            <a:spLocks/>
          </p:cNvSpPr>
          <p:nvPr/>
        </p:nvSpPr>
        <p:spPr>
          <a:xfrm>
            <a:off x="4716016" y="3379139"/>
            <a:ext cx="3600400" cy="665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>
                <a:solidFill>
                  <a:srgbClr val="C00000"/>
                </a:solidFill>
              </a:rPr>
              <a:t>W</a:t>
            </a:r>
            <a:r>
              <a:rPr lang="en-AT" sz="1800" i="1" dirty="0">
                <a:solidFill>
                  <a:srgbClr val="C00000"/>
                </a:solidFill>
              </a:rPr>
              <a:t>h</a:t>
            </a:r>
            <a:r>
              <a:rPr lang="de-DE" sz="1800" i="1" dirty="0">
                <a:solidFill>
                  <a:srgbClr val="C00000"/>
                </a:solidFill>
              </a:rPr>
              <a:t>a</a:t>
            </a:r>
            <a:r>
              <a:rPr lang="en-AT" sz="1800" i="1" dirty="0">
                <a:solidFill>
                  <a:srgbClr val="C00000"/>
                </a:solidFill>
              </a:rPr>
              <a:t>t </a:t>
            </a:r>
            <a:r>
              <a:rPr lang="de-DE" sz="1800" i="1" dirty="0">
                <a:solidFill>
                  <a:srgbClr val="C00000"/>
                </a:solidFill>
              </a:rPr>
              <a:t>a</a:t>
            </a:r>
            <a:r>
              <a:rPr lang="en-AT" sz="1800" i="1" dirty="0">
                <a:solidFill>
                  <a:srgbClr val="C00000"/>
                </a:solidFill>
              </a:rPr>
              <a:t>b</a:t>
            </a:r>
            <a:r>
              <a:rPr lang="de-DE" sz="1800" i="1" dirty="0">
                <a:solidFill>
                  <a:srgbClr val="C00000"/>
                </a:solidFill>
              </a:rPr>
              <a:t>o</a:t>
            </a:r>
            <a:r>
              <a:rPr lang="en-AT" sz="1800" i="1" dirty="0">
                <a:solidFill>
                  <a:srgbClr val="C00000"/>
                </a:solidFill>
              </a:rPr>
              <a:t>u</a:t>
            </a:r>
            <a:r>
              <a:rPr lang="de-DE" sz="1800" i="1" dirty="0">
                <a:solidFill>
                  <a:srgbClr val="C00000"/>
                </a:solidFill>
              </a:rPr>
              <a:t>t</a:t>
            </a:r>
            <a:r>
              <a:rPr lang="en-AT" sz="1800" i="1" dirty="0">
                <a:solidFill>
                  <a:srgbClr val="C00000"/>
                </a:solidFill>
              </a:rPr>
              <a:t> </a:t>
            </a:r>
            <a:r>
              <a:rPr lang="de-DE" sz="1800" i="1" dirty="0">
                <a:solidFill>
                  <a:srgbClr val="C00000"/>
                </a:solidFill>
              </a:rPr>
              <a:t>g</a:t>
            </a:r>
            <a:r>
              <a:rPr lang="en-AT" sz="1800" i="1" dirty="0">
                <a:solidFill>
                  <a:srgbClr val="C00000"/>
                </a:solidFill>
              </a:rPr>
              <a:t>r</a:t>
            </a:r>
            <a:r>
              <a:rPr lang="de-DE" sz="1800" i="1" dirty="0">
                <a:solidFill>
                  <a:srgbClr val="C00000"/>
                </a:solidFill>
              </a:rPr>
              <a:t>a</a:t>
            </a:r>
            <a:r>
              <a:rPr lang="en-AT" sz="1800" i="1" dirty="0">
                <a:solidFill>
                  <a:srgbClr val="C00000"/>
                </a:solidFill>
              </a:rPr>
              <a:t>p</a:t>
            </a:r>
            <a:r>
              <a:rPr lang="de-DE" sz="1800" i="1" dirty="0">
                <a:solidFill>
                  <a:srgbClr val="C00000"/>
                </a:solidFill>
              </a:rPr>
              <a:t>h</a:t>
            </a:r>
            <a:r>
              <a:rPr lang="en-AT" sz="1800" i="1" dirty="0">
                <a:solidFill>
                  <a:srgbClr val="C00000"/>
                </a:solidFill>
              </a:rPr>
              <a:t>s </a:t>
            </a:r>
            <a:r>
              <a:rPr lang="de-DE" sz="1800" i="1" dirty="0">
                <a:solidFill>
                  <a:srgbClr val="C00000"/>
                </a:solidFill>
              </a:rPr>
              <a:t>w</a:t>
            </a:r>
            <a:r>
              <a:rPr lang="en-AT" sz="1800" i="1" dirty="0">
                <a:solidFill>
                  <a:srgbClr val="C00000"/>
                </a:solidFill>
              </a:rPr>
              <a:t>h</a:t>
            </a:r>
            <a:r>
              <a:rPr lang="de-DE" sz="1800" i="1" dirty="0">
                <a:solidFill>
                  <a:srgbClr val="C00000"/>
                </a:solidFill>
              </a:rPr>
              <a:t>i</a:t>
            </a:r>
            <a:r>
              <a:rPr lang="en-AT" sz="1800" i="1" dirty="0">
                <a:solidFill>
                  <a:srgbClr val="C00000"/>
                </a:solidFill>
              </a:rPr>
              <a:t>c</a:t>
            </a:r>
            <a:r>
              <a:rPr lang="de-DE" sz="1800" i="1" dirty="0">
                <a:solidFill>
                  <a:srgbClr val="C00000"/>
                </a:solidFill>
              </a:rPr>
              <a:t>h</a:t>
            </a:r>
            <a:r>
              <a:rPr lang="en-AT" sz="1800" i="1" dirty="0">
                <a:solidFill>
                  <a:srgbClr val="C00000"/>
                </a:solidFill>
              </a:rPr>
              <a:t> </a:t>
            </a:r>
            <a:r>
              <a:rPr lang="de-DE" sz="1800" i="1" dirty="0">
                <a:solidFill>
                  <a:srgbClr val="C00000"/>
                </a:solidFill>
              </a:rPr>
              <a:t>c</a:t>
            </a:r>
            <a:r>
              <a:rPr lang="en-AT" sz="1800" i="1" dirty="0">
                <a:solidFill>
                  <a:srgbClr val="C00000"/>
                </a:solidFill>
              </a:rPr>
              <a:t>a</a:t>
            </a:r>
            <a:r>
              <a:rPr lang="de-DE" sz="1800" i="1" dirty="0">
                <a:solidFill>
                  <a:srgbClr val="C00000"/>
                </a:solidFill>
              </a:rPr>
              <a:t>n</a:t>
            </a:r>
            <a:r>
              <a:rPr lang="en-AT" sz="1800" i="1" dirty="0">
                <a:solidFill>
                  <a:srgbClr val="C00000"/>
                </a:solidFill>
              </a:rPr>
              <a:t>n</a:t>
            </a:r>
            <a:r>
              <a:rPr lang="de-DE" sz="1800" i="1" dirty="0">
                <a:solidFill>
                  <a:srgbClr val="C00000"/>
                </a:solidFill>
              </a:rPr>
              <a:t>o</a:t>
            </a:r>
            <a:r>
              <a:rPr lang="en-AT" sz="1800" i="1" dirty="0">
                <a:solidFill>
                  <a:srgbClr val="C00000"/>
                </a:solidFill>
              </a:rPr>
              <a:t>t </a:t>
            </a:r>
            <a:r>
              <a:rPr lang="de-DE" sz="1800" i="1" dirty="0">
                <a:solidFill>
                  <a:srgbClr val="C00000"/>
                </a:solidFill>
              </a:rPr>
              <a:t>b</a:t>
            </a:r>
            <a:r>
              <a:rPr lang="en-AT" sz="1800" i="1" dirty="0">
                <a:solidFill>
                  <a:srgbClr val="C00000"/>
                </a:solidFill>
              </a:rPr>
              <a:t>e </a:t>
            </a:r>
            <a:r>
              <a:rPr lang="de-DE" sz="1800" i="1" dirty="0">
                <a:solidFill>
                  <a:srgbClr val="C00000"/>
                </a:solidFill>
              </a:rPr>
              <a:t>d</a:t>
            </a:r>
            <a:r>
              <a:rPr lang="en-AT" sz="1800" i="1" dirty="0">
                <a:solidFill>
                  <a:srgbClr val="C00000"/>
                </a:solidFill>
              </a:rPr>
              <a:t>e</a:t>
            </a:r>
            <a:r>
              <a:rPr lang="de-DE" sz="1800" i="1" dirty="0">
                <a:solidFill>
                  <a:srgbClr val="C00000"/>
                </a:solidFill>
              </a:rPr>
              <a:t>c</a:t>
            </a:r>
            <a:r>
              <a:rPr lang="en-AT" sz="1800" i="1" dirty="0">
                <a:solidFill>
                  <a:srgbClr val="C00000"/>
                </a:solidFill>
              </a:rPr>
              <a:t>o</a:t>
            </a:r>
            <a:r>
              <a:rPr lang="de-DE" sz="1800" i="1" dirty="0">
                <a:solidFill>
                  <a:srgbClr val="C00000"/>
                </a:solidFill>
              </a:rPr>
              <a:t>m</a:t>
            </a:r>
            <a:r>
              <a:rPr lang="en-AT" sz="1800" i="1" dirty="0">
                <a:solidFill>
                  <a:srgbClr val="C00000"/>
                </a:solidFill>
              </a:rPr>
              <a:t>p</a:t>
            </a:r>
            <a:r>
              <a:rPr lang="de-DE" sz="1800" i="1" dirty="0">
                <a:solidFill>
                  <a:srgbClr val="C00000"/>
                </a:solidFill>
              </a:rPr>
              <a:t>o</a:t>
            </a:r>
            <a:r>
              <a:rPr lang="en-AT" sz="1800" i="1" dirty="0">
                <a:solidFill>
                  <a:srgbClr val="C00000"/>
                </a:solidFill>
              </a:rPr>
              <a:t>s</a:t>
            </a:r>
            <a:r>
              <a:rPr lang="de-DE" sz="1800" i="1" dirty="0">
                <a:solidFill>
                  <a:srgbClr val="C00000"/>
                </a:solidFill>
              </a:rPr>
              <a:t>e</a:t>
            </a:r>
            <a:r>
              <a:rPr lang="en-AT" sz="1800" i="1" dirty="0">
                <a:solidFill>
                  <a:srgbClr val="C00000"/>
                </a:solidFill>
              </a:rPr>
              <a:t>d </a:t>
            </a:r>
            <a:r>
              <a:rPr lang="de-DE" sz="1800" i="1" dirty="0">
                <a:solidFill>
                  <a:srgbClr val="C00000"/>
                </a:solidFill>
              </a:rPr>
              <a:t>i</a:t>
            </a:r>
            <a:r>
              <a:rPr lang="en-AT" sz="1800" i="1" dirty="0">
                <a:solidFill>
                  <a:srgbClr val="C00000"/>
                </a:solidFill>
              </a:rPr>
              <a:t>n</a:t>
            </a:r>
            <a:r>
              <a:rPr lang="de-DE" sz="1800" i="1" dirty="0">
                <a:solidFill>
                  <a:srgbClr val="C00000"/>
                </a:solidFill>
              </a:rPr>
              <a:t>t</a:t>
            </a:r>
            <a:r>
              <a:rPr lang="en-AT" sz="1800" i="1" dirty="0">
                <a:solidFill>
                  <a:srgbClr val="C00000"/>
                </a:solidFill>
              </a:rPr>
              <a:t>o </a:t>
            </a:r>
            <a:r>
              <a:rPr lang="de-DE" sz="1800" i="1" dirty="0">
                <a:solidFill>
                  <a:srgbClr val="C00000"/>
                </a:solidFill>
              </a:rPr>
              <a:t>H</a:t>
            </a:r>
            <a:r>
              <a:rPr lang="en-AT" sz="1800" i="1" dirty="0">
                <a:solidFill>
                  <a:srgbClr val="C00000"/>
                </a:solidFill>
              </a:rPr>
              <a:t>a</a:t>
            </a:r>
            <a:r>
              <a:rPr lang="de-DE" sz="1800" i="1" dirty="0">
                <a:solidFill>
                  <a:srgbClr val="C00000"/>
                </a:solidFill>
              </a:rPr>
              <a:t>m</a:t>
            </a:r>
            <a:r>
              <a:rPr lang="en-AT" sz="1800" i="1" dirty="0" err="1">
                <a:solidFill>
                  <a:srgbClr val="C00000"/>
                </a:solidFill>
              </a:rPr>
              <a:t>ilton</a:t>
            </a:r>
            <a:r>
              <a:rPr lang="en-AT" sz="1800" i="1" dirty="0">
                <a:solidFill>
                  <a:srgbClr val="C00000"/>
                </a:solidFill>
              </a:rPr>
              <a:t> cycles?</a:t>
            </a:r>
            <a:endParaRPr lang="en-AT" sz="1800" b="1" i="1" dirty="0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8D57DC-2C72-4D60-8AC5-04BB321077EF}"/>
              </a:ext>
            </a:extLst>
          </p:cNvPr>
          <p:cNvSpPr/>
          <p:nvPr/>
        </p:nvSpPr>
        <p:spPr>
          <a:xfrm>
            <a:off x="5148064" y="4587974"/>
            <a:ext cx="3888432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T" sz="1200" dirty="0"/>
              <a:t>C</a:t>
            </a:r>
            <a:r>
              <a:rPr lang="de-DE" sz="1200" dirty="0"/>
              <a:t>h</a:t>
            </a:r>
            <a:r>
              <a:rPr lang="en-AT" sz="1200" dirty="0" err="1"/>
              <a:t>iesa</a:t>
            </a:r>
            <a:r>
              <a:rPr lang="en-AT" sz="1200" dirty="0"/>
              <a:t> et al.</a:t>
            </a:r>
            <a:r>
              <a:rPr lang="de-DE" sz="1200" dirty="0"/>
              <a:t> </a:t>
            </a:r>
            <a:r>
              <a:rPr lang="en-US" sz="1200" b="1" dirty="0"/>
              <a:t>On the Resiliency of Static Forwarding Tables</a:t>
            </a:r>
            <a:r>
              <a:rPr lang="en-AT" sz="1200" b="1" dirty="0"/>
              <a:t>.</a:t>
            </a:r>
            <a:r>
              <a:rPr lang="en-US" sz="1200" b="1" dirty="0"/>
              <a:t> </a:t>
            </a:r>
            <a:r>
              <a:rPr lang="en-AT" sz="1200" b="1" dirty="0"/>
              <a:t> </a:t>
            </a:r>
            <a:r>
              <a:rPr lang="de-DE" sz="1200" dirty="0"/>
              <a:t>IEEE/ACM Transactions on Networking (</a:t>
            </a:r>
            <a:r>
              <a:rPr lang="de-DE" sz="1200" dirty="0" err="1"/>
              <a:t>ToN</a:t>
            </a:r>
            <a:r>
              <a:rPr lang="de-DE" sz="1200" dirty="0"/>
              <a:t>), 2017</a:t>
            </a:r>
            <a:r>
              <a:rPr lang="en-AT" sz="1200" dirty="0"/>
              <a:t>.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217457582"/>
      </p:ext>
    </p:extLst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0" y="18732"/>
            <a:ext cx="9148193" cy="857250"/>
          </a:xfrm>
        </p:spPr>
        <p:txBody>
          <a:bodyPr>
            <a:normAutofit/>
          </a:bodyPr>
          <a:lstStyle/>
          <a:p>
            <a:r>
              <a:rPr lang="de-DE" sz="2800" dirty="0"/>
              <a:t>I</a:t>
            </a:r>
            <a:r>
              <a:rPr lang="en-AT" sz="2800" dirty="0"/>
              <a:t>d</a:t>
            </a:r>
            <a:r>
              <a:rPr lang="de-DE" sz="2800" dirty="0"/>
              <a:t>e</a:t>
            </a:r>
            <a:r>
              <a:rPr lang="en-AT" sz="2800" dirty="0"/>
              <a:t>a</a:t>
            </a:r>
            <a:r>
              <a:rPr lang="de-DE" sz="2800" dirty="0"/>
              <a:t>l</a:t>
            </a:r>
            <a:r>
              <a:rPr lang="en-AT" sz="2800" dirty="0"/>
              <a:t> </a:t>
            </a:r>
            <a:r>
              <a:rPr lang="de-DE" sz="2800" dirty="0"/>
              <a:t>R</a:t>
            </a:r>
            <a:r>
              <a:rPr lang="en-AT" sz="2800" dirty="0"/>
              <a:t>e</a:t>
            </a:r>
            <a:r>
              <a:rPr lang="de-DE" sz="2800" dirty="0"/>
              <a:t>s</a:t>
            </a:r>
            <a:r>
              <a:rPr lang="en-AT" sz="2800" dirty="0"/>
              <a:t>i</a:t>
            </a:r>
            <a:r>
              <a:rPr lang="de-DE" sz="2800" dirty="0"/>
              <a:t>l</a:t>
            </a:r>
            <a:r>
              <a:rPr lang="en-AT" sz="2800" dirty="0"/>
              <a:t>i</a:t>
            </a:r>
            <a:r>
              <a:rPr lang="de-DE" sz="2800" dirty="0"/>
              <a:t>e</a:t>
            </a:r>
            <a:r>
              <a:rPr lang="en-AT" sz="2800" dirty="0"/>
              <a:t>n</a:t>
            </a:r>
            <a:r>
              <a:rPr lang="de-DE" sz="2800" dirty="0"/>
              <a:t>c</a:t>
            </a:r>
            <a:r>
              <a:rPr lang="en-AT" sz="2800" dirty="0"/>
              <a:t>e </a:t>
            </a:r>
            <a:r>
              <a:rPr lang="de-DE" sz="2800" dirty="0"/>
              <a:t>i</a:t>
            </a:r>
            <a:r>
              <a:rPr lang="en-AT" sz="2800" dirty="0"/>
              <a:t>n </a:t>
            </a:r>
            <a:r>
              <a:rPr lang="de-DE" sz="2800" dirty="0"/>
              <a:t>G</a:t>
            </a:r>
            <a:r>
              <a:rPr lang="en-AT" sz="2800" dirty="0"/>
              <a:t>e</a:t>
            </a:r>
            <a:r>
              <a:rPr lang="de-DE" sz="2800" dirty="0"/>
              <a:t>n</a:t>
            </a:r>
            <a:r>
              <a:rPr lang="en-AT" sz="2800" dirty="0"/>
              <a:t>e</a:t>
            </a:r>
            <a:r>
              <a:rPr lang="de-DE" sz="2800" dirty="0"/>
              <a:t>r</a:t>
            </a:r>
            <a:r>
              <a:rPr lang="en-AT" sz="2800" dirty="0"/>
              <a:t>a</a:t>
            </a:r>
            <a:r>
              <a:rPr lang="de-DE" sz="2800" dirty="0"/>
              <a:t>l</a:t>
            </a:r>
            <a:r>
              <a:rPr lang="en-AT" sz="2800" dirty="0"/>
              <a:t> </a:t>
            </a:r>
            <a:r>
              <a:rPr lang="de-DE" sz="2800" dirty="0"/>
              <a:t>k</a:t>
            </a:r>
            <a:r>
              <a:rPr lang="en-AT" sz="2800" dirty="0"/>
              <a:t>-</a:t>
            </a:r>
            <a:r>
              <a:rPr lang="de-DE" sz="2800" dirty="0"/>
              <a:t>C</a:t>
            </a:r>
            <a:r>
              <a:rPr lang="en-AT" sz="2800" dirty="0"/>
              <a:t>o</a:t>
            </a:r>
            <a:r>
              <a:rPr lang="de-DE" sz="2800" dirty="0"/>
              <a:t>n</a:t>
            </a:r>
            <a:r>
              <a:rPr lang="en-AT" sz="2800" dirty="0"/>
              <a:t>n</a:t>
            </a:r>
            <a:r>
              <a:rPr lang="de-DE" sz="2800" dirty="0"/>
              <a:t>e</a:t>
            </a:r>
            <a:r>
              <a:rPr lang="en-AT" sz="2800" dirty="0"/>
              <a:t>c</a:t>
            </a:r>
            <a:r>
              <a:rPr lang="de-DE" sz="2800" dirty="0"/>
              <a:t>t</a:t>
            </a:r>
            <a:r>
              <a:rPr lang="en-AT" sz="2800" dirty="0"/>
              <a:t>e</a:t>
            </a:r>
            <a:r>
              <a:rPr lang="de-DE" sz="2800" dirty="0"/>
              <a:t>d</a:t>
            </a:r>
            <a:r>
              <a:rPr lang="en-AT" sz="2800" dirty="0"/>
              <a:t> </a:t>
            </a:r>
            <a:r>
              <a:rPr lang="de-DE" sz="2800" dirty="0"/>
              <a:t>G</a:t>
            </a:r>
            <a:r>
              <a:rPr lang="en-AT" sz="2800" dirty="0"/>
              <a:t>r</a:t>
            </a:r>
            <a:r>
              <a:rPr lang="de-DE" sz="2800" dirty="0"/>
              <a:t>a</a:t>
            </a:r>
            <a:r>
              <a:rPr lang="en-AT" sz="2800" dirty="0"/>
              <a:t>p</a:t>
            </a:r>
            <a:r>
              <a:rPr lang="de-DE" sz="2800" dirty="0"/>
              <a:t>h</a:t>
            </a:r>
            <a:r>
              <a:rPr lang="en-AT" sz="2800" dirty="0"/>
              <a:t>s</a:t>
            </a:r>
            <a:endParaRPr lang="de-DE" sz="28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275F92-E891-4AEF-A714-A5252C4A9BAC}"/>
              </a:ext>
            </a:extLst>
          </p:cNvPr>
          <p:cNvSpPr txBox="1">
            <a:spLocks/>
          </p:cNvSpPr>
          <p:nvPr/>
        </p:nvSpPr>
        <p:spPr>
          <a:xfrm>
            <a:off x="395536" y="1278697"/>
            <a:ext cx="4680520" cy="15876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T" sz="2700" dirty="0"/>
              <a:t>U</a:t>
            </a:r>
            <a:r>
              <a:rPr lang="de-DE" sz="2700" dirty="0"/>
              <a:t>s</a:t>
            </a:r>
            <a:r>
              <a:rPr lang="en-AT" sz="2700" dirty="0"/>
              <a:t>e </a:t>
            </a:r>
            <a:r>
              <a:rPr lang="de-DE" sz="2700" dirty="0"/>
              <a:t>d</a:t>
            </a:r>
            <a:r>
              <a:rPr lang="en-AT" sz="2700" dirty="0"/>
              <a:t>i</a:t>
            </a:r>
            <a:r>
              <a:rPr lang="de-DE" sz="2700" dirty="0"/>
              <a:t>r</a:t>
            </a:r>
            <a:r>
              <a:rPr lang="en-AT" sz="2700" dirty="0"/>
              <a:t>e</a:t>
            </a:r>
            <a:r>
              <a:rPr lang="de-DE" sz="2700" dirty="0"/>
              <a:t>c</a:t>
            </a:r>
            <a:r>
              <a:rPr lang="en-AT" sz="2700" dirty="0"/>
              <a:t>t</a:t>
            </a:r>
            <a:r>
              <a:rPr lang="de-DE" sz="2700" dirty="0"/>
              <a:t>e</a:t>
            </a:r>
            <a:r>
              <a:rPr lang="en-AT" sz="2700" dirty="0"/>
              <a:t>d </a:t>
            </a:r>
            <a:r>
              <a:rPr lang="de-DE" sz="2700" dirty="0"/>
              <a:t>t</a:t>
            </a:r>
            <a:r>
              <a:rPr lang="en-AT" sz="2700" dirty="0"/>
              <a:t>r</a:t>
            </a:r>
            <a:r>
              <a:rPr lang="de-DE" sz="2700" dirty="0"/>
              <a:t>e</a:t>
            </a:r>
            <a:r>
              <a:rPr lang="en-AT" sz="2700" dirty="0"/>
              <a:t>e</a:t>
            </a:r>
            <a:r>
              <a:rPr lang="de-DE" sz="2700" dirty="0"/>
              <a:t>s</a:t>
            </a:r>
            <a:r>
              <a:rPr lang="en-AT" sz="2700" dirty="0"/>
              <a:t> (</a:t>
            </a:r>
            <a:r>
              <a:rPr lang="de-DE" sz="2700" dirty="0"/>
              <a:t>i</a:t>
            </a:r>
            <a:r>
              <a:rPr lang="en-AT" sz="2700" dirty="0"/>
              <a:t>.</a:t>
            </a:r>
            <a:r>
              <a:rPr lang="de-DE" sz="2700" dirty="0"/>
              <a:t>e</a:t>
            </a:r>
            <a:r>
              <a:rPr lang="en-AT" sz="2700" dirty="0"/>
              <a:t>. </a:t>
            </a:r>
            <a:r>
              <a:rPr lang="en-AT" sz="2700" i="1" dirty="0" err="1">
                <a:solidFill>
                  <a:srgbClr val="C00000"/>
                </a:solidFill>
              </a:rPr>
              <a:t>arborescences</a:t>
            </a:r>
            <a:r>
              <a:rPr lang="en-AT" sz="2700" dirty="0"/>
              <a:t>) instead of </a:t>
            </a:r>
            <a:r>
              <a:rPr lang="de-DE" sz="2700" dirty="0"/>
              <a:t>H</a:t>
            </a:r>
            <a:r>
              <a:rPr lang="en-AT" sz="2700" dirty="0"/>
              <a:t>a</a:t>
            </a:r>
            <a:r>
              <a:rPr lang="de-DE" sz="2700" dirty="0"/>
              <a:t>m</a:t>
            </a:r>
            <a:r>
              <a:rPr lang="en-AT" sz="2700" dirty="0"/>
              <a:t>i</a:t>
            </a:r>
            <a:r>
              <a:rPr lang="de-DE" sz="2700" dirty="0"/>
              <a:t>l</a:t>
            </a:r>
            <a:r>
              <a:rPr lang="en-AT" sz="2700" dirty="0"/>
              <a:t>t</a:t>
            </a:r>
            <a:r>
              <a:rPr lang="de-DE" sz="2700" dirty="0"/>
              <a:t>o</a:t>
            </a:r>
            <a:r>
              <a:rPr lang="en-AT" sz="2700" dirty="0"/>
              <a:t>n </a:t>
            </a:r>
            <a:r>
              <a:rPr lang="de-DE" sz="2700" dirty="0"/>
              <a:t>c</a:t>
            </a:r>
            <a:r>
              <a:rPr lang="en-AT" sz="2700" dirty="0"/>
              <a:t>y</a:t>
            </a:r>
            <a:r>
              <a:rPr lang="de-DE" sz="2700" dirty="0"/>
              <a:t>c</a:t>
            </a:r>
            <a:r>
              <a:rPr lang="en-AT" sz="2700" dirty="0"/>
              <a:t>l</a:t>
            </a:r>
            <a:r>
              <a:rPr lang="de-DE" sz="2700" dirty="0"/>
              <a:t>e</a:t>
            </a:r>
            <a:r>
              <a:rPr lang="en-AT" sz="2700" dirty="0"/>
              <a:t>s</a:t>
            </a:r>
          </a:p>
          <a:p>
            <a:pPr lvl="1"/>
            <a:r>
              <a:rPr lang="de-DE" sz="2400" i="1" dirty="0">
                <a:solidFill>
                  <a:srgbClr val="C00000"/>
                </a:solidFill>
              </a:rPr>
              <a:t>A</a:t>
            </a:r>
            <a:r>
              <a:rPr lang="en-AT" sz="2400" i="1" dirty="0" err="1">
                <a:solidFill>
                  <a:srgbClr val="C00000"/>
                </a:solidFill>
              </a:rPr>
              <a:t>rc</a:t>
            </a:r>
            <a:r>
              <a:rPr lang="en-AT" sz="2400" i="1" dirty="0">
                <a:solidFill>
                  <a:srgbClr val="C00000"/>
                </a:solidFill>
              </a:rPr>
              <a:t>-disjoint</a:t>
            </a:r>
            <a:r>
              <a:rPr lang="en-AT" sz="2400" dirty="0"/>
              <a:t>, </a:t>
            </a:r>
            <a:r>
              <a:rPr lang="de-DE" sz="2400" dirty="0" err="1"/>
              <a:t>spanning</a:t>
            </a:r>
            <a:r>
              <a:rPr lang="en-AT" sz="2400" dirty="0"/>
              <a:t>, and </a:t>
            </a:r>
            <a:r>
              <a:rPr lang="de-DE" sz="2400" i="1" dirty="0">
                <a:solidFill>
                  <a:srgbClr val="C00000"/>
                </a:solidFill>
              </a:rPr>
              <a:t>r</a:t>
            </a:r>
            <a:r>
              <a:rPr lang="en-AT" sz="2400" i="1" dirty="0">
                <a:solidFill>
                  <a:srgbClr val="C00000"/>
                </a:solidFill>
              </a:rPr>
              <a:t>o</a:t>
            </a:r>
            <a:r>
              <a:rPr lang="de-DE" sz="2400" i="1" dirty="0">
                <a:solidFill>
                  <a:srgbClr val="C00000"/>
                </a:solidFill>
              </a:rPr>
              <a:t>o</a:t>
            </a:r>
            <a:r>
              <a:rPr lang="en-AT" sz="2400" i="1" dirty="0">
                <a:solidFill>
                  <a:srgbClr val="C00000"/>
                </a:solidFill>
              </a:rPr>
              <a:t>t</a:t>
            </a:r>
            <a:r>
              <a:rPr lang="de-DE" sz="2400" i="1" dirty="0">
                <a:solidFill>
                  <a:srgbClr val="C00000"/>
                </a:solidFill>
              </a:rPr>
              <a:t>e</a:t>
            </a:r>
            <a:r>
              <a:rPr lang="en-AT" sz="2400" i="1" dirty="0">
                <a:solidFill>
                  <a:srgbClr val="C00000"/>
                </a:solidFill>
              </a:rPr>
              <a:t>d </a:t>
            </a:r>
            <a:r>
              <a:rPr lang="de-DE" sz="2400" dirty="0"/>
              <a:t>a</a:t>
            </a:r>
            <a:r>
              <a:rPr lang="en-AT" sz="2400" dirty="0"/>
              <a:t>t </a:t>
            </a:r>
            <a:r>
              <a:rPr lang="de-DE" sz="2400" dirty="0"/>
              <a:t>d</a:t>
            </a:r>
            <a:r>
              <a:rPr lang="en-AT" sz="2400" dirty="0"/>
              <a:t>e</a:t>
            </a:r>
            <a:r>
              <a:rPr lang="de-DE" sz="2400" dirty="0"/>
              <a:t>s</a:t>
            </a:r>
            <a:r>
              <a:rPr lang="en-AT" sz="2400" dirty="0"/>
              <a:t>t</a:t>
            </a:r>
            <a:r>
              <a:rPr lang="de-DE" sz="2400" dirty="0"/>
              <a:t>i</a:t>
            </a:r>
            <a:r>
              <a:rPr lang="en-AT" sz="2400" dirty="0"/>
              <a:t>n</a:t>
            </a:r>
            <a:r>
              <a:rPr lang="de-DE" sz="2400" dirty="0"/>
              <a:t>a</a:t>
            </a:r>
            <a:r>
              <a:rPr lang="en-AT" sz="2400" dirty="0"/>
              <a:t>t</a:t>
            </a:r>
            <a:r>
              <a:rPr lang="de-DE" sz="2400" dirty="0"/>
              <a:t>i</a:t>
            </a:r>
            <a:r>
              <a:rPr lang="en-AT" sz="2400" dirty="0"/>
              <a:t>o</a:t>
            </a:r>
            <a:r>
              <a:rPr lang="de-DE" sz="2400" dirty="0"/>
              <a:t>n</a:t>
            </a:r>
            <a:endParaRPr lang="en-AT" sz="2400" dirty="0"/>
          </a:p>
          <a:p>
            <a:pPr lvl="1"/>
            <a:endParaRPr lang="en-AT" sz="2400" dirty="0"/>
          </a:p>
          <a:p>
            <a:r>
              <a:rPr lang="en-AT" sz="2800" dirty="0"/>
              <a:t>C</a:t>
            </a:r>
            <a:r>
              <a:rPr lang="de-DE" sz="2800" dirty="0"/>
              <a:t>l</a:t>
            </a:r>
            <a:r>
              <a:rPr lang="en-AT" sz="2800" dirty="0"/>
              <a:t>a</a:t>
            </a:r>
            <a:r>
              <a:rPr lang="de-DE" sz="2800" dirty="0"/>
              <a:t>s</a:t>
            </a:r>
            <a:r>
              <a:rPr lang="en-AT" sz="2800" dirty="0"/>
              <a:t>s</a:t>
            </a:r>
            <a:r>
              <a:rPr lang="de-DE" sz="2800" dirty="0"/>
              <a:t>i</a:t>
            </a:r>
            <a:r>
              <a:rPr lang="en-AT" sz="2800" dirty="0"/>
              <a:t>c </a:t>
            </a:r>
            <a:r>
              <a:rPr lang="de-DE" sz="2800" dirty="0"/>
              <a:t>r</a:t>
            </a:r>
            <a:r>
              <a:rPr lang="en-AT" sz="2800" dirty="0" err="1"/>
              <a:t>esult</a:t>
            </a:r>
            <a:r>
              <a:rPr lang="en-AT" sz="2800" dirty="0"/>
              <a:t>: </a:t>
            </a:r>
            <a:r>
              <a:rPr lang="en-US" sz="2800" dirty="0"/>
              <a:t>k-connectivity guarantees k-arborescence decomposition</a:t>
            </a:r>
            <a:endParaRPr lang="en-AT" sz="2800" dirty="0"/>
          </a:p>
          <a:p>
            <a:endParaRPr lang="en-AT" sz="2100" dirty="0"/>
          </a:p>
        </p:txBody>
      </p:sp>
      <p:pic>
        <p:nvPicPr>
          <p:cNvPr id="9" name="Grafik 18">
            <a:extLst>
              <a:ext uri="{FF2B5EF4-FFF2-40B4-BE49-F238E27FC236}">
                <a16:creationId xmlns:a16="http://schemas.microsoft.com/office/drawing/2014/main" id="{E233BE80-463C-4A1A-93E1-031F562A6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642" y="1161593"/>
            <a:ext cx="3811422" cy="162860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B20BDB8-DEEF-4B38-BA69-A76E1A690513}"/>
              </a:ext>
            </a:extLst>
          </p:cNvPr>
          <p:cNvSpPr txBox="1">
            <a:spLocks/>
          </p:cNvSpPr>
          <p:nvPr/>
        </p:nvSpPr>
        <p:spPr>
          <a:xfrm>
            <a:off x="683568" y="3075806"/>
            <a:ext cx="4464496" cy="1371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700" b="1" dirty="0"/>
              <a:t>B</a:t>
            </a:r>
            <a:r>
              <a:rPr lang="en-AT" sz="1700" b="1" dirty="0"/>
              <a:t>a</a:t>
            </a:r>
            <a:r>
              <a:rPr lang="de-DE" sz="1700" b="1" dirty="0"/>
              <a:t>s</a:t>
            </a:r>
            <a:r>
              <a:rPr lang="en-AT" sz="1700" b="1" dirty="0"/>
              <a:t>i</a:t>
            </a:r>
            <a:r>
              <a:rPr lang="de-DE" sz="1700" b="1" dirty="0"/>
              <a:t>c</a:t>
            </a:r>
            <a:r>
              <a:rPr lang="en-AT" sz="1700" b="1" dirty="0"/>
              <a:t> </a:t>
            </a:r>
            <a:r>
              <a:rPr lang="de-DE" sz="1700" b="1" dirty="0"/>
              <a:t>i</a:t>
            </a:r>
            <a:r>
              <a:rPr lang="en-AT" sz="1700" b="1" dirty="0"/>
              <a:t>d</a:t>
            </a:r>
            <a:r>
              <a:rPr lang="de-DE" sz="1700" b="1" dirty="0"/>
              <a:t>e</a:t>
            </a:r>
            <a:r>
              <a:rPr lang="en-AT" sz="1700" b="1" dirty="0"/>
              <a:t>a:</a:t>
            </a:r>
          </a:p>
          <a:p>
            <a:r>
              <a:rPr lang="de-DE" sz="1800" dirty="0"/>
              <a:t>I</a:t>
            </a:r>
            <a:r>
              <a:rPr lang="en-AT" sz="1800" dirty="0"/>
              <a:t>d</a:t>
            </a:r>
            <a:r>
              <a:rPr lang="de-DE" sz="1800" dirty="0"/>
              <a:t>e</a:t>
            </a:r>
            <a:r>
              <a:rPr lang="en-AT" sz="1800" dirty="0"/>
              <a:t>a: </a:t>
            </a:r>
            <a:r>
              <a:rPr lang="de-DE" sz="1800" dirty="0" err="1"/>
              <a:t>ro</a:t>
            </a:r>
            <a:r>
              <a:rPr lang="en-AT" sz="1800" dirty="0"/>
              <a:t>u</a:t>
            </a:r>
            <a:r>
              <a:rPr lang="de-DE" sz="1800" dirty="0"/>
              <a:t>t</a:t>
            </a:r>
            <a:r>
              <a:rPr lang="en-AT" sz="1800" dirty="0"/>
              <a:t>e </a:t>
            </a:r>
            <a:r>
              <a:rPr lang="de-DE" sz="1800" dirty="0"/>
              <a:t>t</a:t>
            </a:r>
            <a:r>
              <a:rPr lang="en-AT" sz="1800" dirty="0"/>
              <a:t>o</a:t>
            </a:r>
            <a:r>
              <a:rPr lang="de-DE" sz="1800" dirty="0"/>
              <a:t>w</a:t>
            </a:r>
            <a:r>
              <a:rPr lang="en-AT" sz="1800" dirty="0"/>
              <a:t>a</a:t>
            </a:r>
            <a:r>
              <a:rPr lang="de-DE" sz="1800" dirty="0"/>
              <a:t>r</a:t>
            </a:r>
            <a:r>
              <a:rPr lang="en-AT" sz="1800" dirty="0"/>
              <a:t>d</a:t>
            </a:r>
            <a:r>
              <a:rPr lang="de-DE" sz="1800" dirty="0"/>
              <a:t>s</a:t>
            </a:r>
            <a:r>
              <a:rPr lang="en-AT" sz="1800" dirty="0"/>
              <a:t> </a:t>
            </a:r>
            <a:r>
              <a:rPr lang="de-DE" sz="1800" dirty="0"/>
              <a:t>r</a:t>
            </a:r>
            <a:r>
              <a:rPr lang="en-AT" sz="1800" dirty="0"/>
              <a:t>o</a:t>
            </a:r>
            <a:r>
              <a:rPr lang="de-DE" sz="1800" dirty="0"/>
              <a:t>o</a:t>
            </a:r>
            <a:r>
              <a:rPr lang="en-AT" sz="1800" dirty="0"/>
              <a:t>t </a:t>
            </a:r>
            <a:r>
              <a:rPr lang="de-DE" sz="1800" dirty="0"/>
              <a:t>o</a:t>
            </a:r>
            <a:r>
              <a:rPr lang="en-AT" sz="1800" dirty="0"/>
              <a:t>n </a:t>
            </a:r>
            <a:r>
              <a:rPr lang="de-DE" sz="1800" dirty="0"/>
              <a:t>o</a:t>
            </a:r>
            <a:r>
              <a:rPr lang="en-AT" sz="1800" dirty="0"/>
              <a:t>n</a:t>
            </a:r>
            <a:r>
              <a:rPr lang="de-DE" sz="1800" dirty="0"/>
              <a:t>e</a:t>
            </a:r>
            <a:r>
              <a:rPr lang="en-AT" sz="1800" dirty="0"/>
              <a:t> </a:t>
            </a:r>
            <a:r>
              <a:rPr lang="de-DE" sz="1800" dirty="0"/>
              <a:t>a</a:t>
            </a:r>
            <a:r>
              <a:rPr lang="en-AT" sz="1800" dirty="0"/>
              <a:t>r</a:t>
            </a:r>
            <a:r>
              <a:rPr lang="de-DE" sz="1800" dirty="0"/>
              <a:t>b</a:t>
            </a:r>
            <a:r>
              <a:rPr lang="en-AT" sz="1800" dirty="0"/>
              <a:t>o</a:t>
            </a:r>
            <a:r>
              <a:rPr lang="de-DE" sz="1800" dirty="0"/>
              <a:t>r</a:t>
            </a:r>
            <a:r>
              <a:rPr lang="en-AT" sz="1800" dirty="0"/>
              <a:t>e</a:t>
            </a:r>
            <a:r>
              <a:rPr lang="de-DE" sz="1800" dirty="0"/>
              <a:t>s</a:t>
            </a:r>
            <a:r>
              <a:rPr lang="en-AT" sz="1800" dirty="0"/>
              <a:t>c</a:t>
            </a:r>
            <a:r>
              <a:rPr lang="de-DE" sz="1800" dirty="0"/>
              <a:t>e</a:t>
            </a:r>
            <a:r>
              <a:rPr lang="en-AT" sz="1800" dirty="0"/>
              <a:t>n</a:t>
            </a:r>
            <a:r>
              <a:rPr lang="de-DE" sz="1800" dirty="0"/>
              <a:t>c</a:t>
            </a:r>
            <a:r>
              <a:rPr lang="en-AT" sz="1800" dirty="0"/>
              <a:t>e</a:t>
            </a:r>
            <a:endParaRPr lang="en-US" sz="1800" dirty="0"/>
          </a:p>
          <a:p>
            <a:r>
              <a:rPr lang="en-AT" sz="1800" dirty="0"/>
              <a:t>A</a:t>
            </a:r>
            <a:r>
              <a:rPr lang="en-US" sz="1800" dirty="0" err="1"/>
              <a:t>fter</a:t>
            </a:r>
            <a:r>
              <a:rPr lang="en-US" sz="1800" dirty="0"/>
              <a:t> failure: change arborescence (e.g. in circular fashion)</a:t>
            </a:r>
          </a:p>
          <a:p>
            <a:r>
              <a:rPr lang="en-AT" sz="1800" dirty="0"/>
              <a:t>I</a:t>
            </a:r>
            <a:r>
              <a:rPr lang="en-US" sz="1800" dirty="0" err="1"/>
              <a:t>ncoming</a:t>
            </a:r>
            <a:r>
              <a:rPr lang="en-US" sz="1800" dirty="0"/>
              <a:t> port defines current arborescence</a:t>
            </a:r>
          </a:p>
          <a:p>
            <a:r>
              <a:rPr lang="en-US" sz="1800" dirty="0"/>
              <a:t>After k-1 failures: At least one arborescence intact</a:t>
            </a:r>
            <a:endParaRPr lang="de-DE" sz="2100" dirty="0"/>
          </a:p>
        </p:txBody>
      </p:sp>
      <p:sp>
        <p:nvSpPr>
          <p:cNvPr id="14" name="Cloud Callout 54">
            <a:extLst>
              <a:ext uri="{FF2B5EF4-FFF2-40B4-BE49-F238E27FC236}">
                <a16:creationId xmlns:a16="http://schemas.microsoft.com/office/drawing/2014/main" id="{F22456C0-F01B-4B32-A35D-F0DDAE5190C3}"/>
              </a:ext>
            </a:extLst>
          </p:cNvPr>
          <p:cNvSpPr/>
          <p:nvPr/>
        </p:nvSpPr>
        <p:spPr bwMode="auto">
          <a:xfrm>
            <a:off x="7192848" y="2966044"/>
            <a:ext cx="1944216" cy="648072"/>
          </a:xfrm>
          <a:prstGeom prst="cloudCallout">
            <a:avLst>
              <a:gd name="adj1" fmla="val -15259"/>
              <a:gd name="adj2" fmla="val -82401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T" sz="1200" dirty="0">
                <a:latin typeface="Calibri" pitchFamily="34" charset="0"/>
                <a:cs typeface="Calibri" pitchFamily="34" charset="0"/>
              </a:rPr>
              <a:t>4-connected,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T" sz="1200" dirty="0">
                <a:latin typeface="Calibri" pitchFamily="34" charset="0"/>
                <a:cs typeface="Calibri" pitchFamily="34" charset="0"/>
              </a:rPr>
              <a:t>4 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a</a:t>
            </a:r>
            <a:r>
              <a:rPr lang="en-AT" sz="1200" dirty="0">
                <a:latin typeface="Calibri" pitchFamily="34" charset="0"/>
                <a:cs typeface="Calibri" pitchFamily="34" charset="0"/>
              </a:rPr>
              <a:t>r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b</a:t>
            </a:r>
            <a:r>
              <a:rPr lang="en-AT" sz="1200" dirty="0">
                <a:latin typeface="Calibri" pitchFamily="34" charset="0"/>
                <a:cs typeface="Calibri" pitchFamily="34" charset="0"/>
              </a:rPr>
              <a:t>o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r</a:t>
            </a:r>
            <a:r>
              <a:rPr lang="en-AT" sz="1200" dirty="0">
                <a:latin typeface="Calibri" pitchFamily="34" charset="0"/>
                <a:cs typeface="Calibri" pitchFamily="34" charset="0"/>
              </a:rPr>
              <a:t>e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s</a:t>
            </a:r>
            <a:r>
              <a:rPr lang="en-AT" sz="1200" dirty="0">
                <a:latin typeface="Calibri" pitchFamily="34" charset="0"/>
                <a:cs typeface="Calibri" pitchFamily="34" charset="0"/>
              </a:rPr>
              <a:t>c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e</a:t>
            </a:r>
            <a:r>
              <a:rPr lang="en-AT" sz="1200" dirty="0">
                <a:latin typeface="Calibri" pitchFamily="34" charset="0"/>
                <a:cs typeface="Calibri" pitchFamily="34" charset="0"/>
              </a:rPr>
              <a:t>n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c</a:t>
            </a:r>
            <a:r>
              <a:rPr lang="en-AT" sz="1200" dirty="0">
                <a:latin typeface="Calibri" pitchFamily="34" charset="0"/>
                <a:cs typeface="Calibri" pitchFamily="34" charset="0"/>
              </a:rPr>
              <a:t>e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787033-CC4A-4459-B440-5DA1AD94CCDC}"/>
              </a:ext>
            </a:extLst>
          </p:cNvPr>
          <p:cNvSpPr/>
          <p:nvPr/>
        </p:nvSpPr>
        <p:spPr>
          <a:xfrm>
            <a:off x="6444208" y="4587974"/>
            <a:ext cx="2592288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200" dirty="0"/>
              <a:t>J. Edmonds, </a:t>
            </a:r>
            <a:r>
              <a:rPr lang="de-DE" sz="1200" b="1" dirty="0"/>
              <a:t>Edge-</a:t>
            </a:r>
            <a:r>
              <a:rPr lang="de-DE" sz="1200" b="1" dirty="0" err="1"/>
              <a:t>disjoint</a:t>
            </a:r>
            <a:r>
              <a:rPr lang="de-DE" sz="1200" b="1" dirty="0"/>
              <a:t> </a:t>
            </a:r>
            <a:r>
              <a:rPr lang="de-DE" sz="1200" b="1" dirty="0" err="1"/>
              <a:t>branchings</a:t>
            </a:r>
            <a:r>
              <a:rPr lang="en-AT" sz="1200" dirty="0"/>
              <a:t>.</a:t>
            </a:r>
            <a:r>
              <a:rPr lang="de-DE" sz="1200" dirty="0"/>
              <a:t> </a:t>
            </a:r>
            <a:r>
              <a:rPr lang="de-DE" sz="1200" dirty="0" err="1"/>
              <a:t>Combinatorial</a:t>
            </a:r>
            <a:r>
              <a:rPr lang="de-DE" sz="1200" dirty="0"/>
              <a:t> </a:t>
            </a:r>
            <a:r>
              <a:rPr lang="de-DE" sz="1200" dirty="0" err="1"/>
              <a:t>Algorithms</a:t>
            </a:r>
            <a:r>
              <a:rPr lang="en-AT" sz="1200" dirty="0"/>
              <a:t>, </a:t>
            </a:r>
            <a:r>
              <a:rPr lang="de-DE" sz="1200" dirty="0"/>
              <a:t>1972.</a:t>
            </a:r>
          </a:p>
        </p:txBody>
      </p:sp>
    </p:spTree>
    <p:extLst>
      <p:ext uri="{BB962C8B-B14F-4D97-AF65-F5344CB8AC3E}">
        <p14:creationId xmlns:p14="http://schemas.microsoft.com/office/powerpoint/2010/main" val="531158416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0" y="18732"/>
            <a:ext cx="9148193" cy="857250"/>
          </a:xfrm>
        </p:spPr>
        <p:txBody>
          <a:bodyPr>
            <a:normAutofit/>
          </a:bodyPr>
          <a:lstStyle/>
          <a:p>
            <a:r>
              <a:rPr lang="de-DE" sz="2800" dirty="0"/>
              <a:t>I</a:t>
            </a:r>
            <a:r>
              <a:rPr lang="en-AT" sz="2800" dirty="0"/>
              <a:t>d</a:t>
            </a:r>
            <a:r>
              <a:rPr lang="de-DE" sz="2800" dirty="0"/>
              <a:t>e</a:t>
            </a:r>
            <a:r>
              <a:rPr lang="en-AT" sz="2800" dirty="0"/>
              <a:t>a</a:t>
            </a:r>
            <a:r>
              <a:rPr lang="de-DE" sz="2800" dirty="0"/>
              <a:t>l</a:t>
            </a:r>
            <a:r>
              <a:rPr lang="en-AT" sz="2800" dirty="0"/>
              <a:t> </a:t>
            </a:r>
            <a:r>
              <a:rPr lang="de-DE" sz="2800" dirty="0"/>
              <a:t>R</a:t>
            </a:r>
            <a:r>
              <a:rPr lang="en-AT" sz="2800" dirty="0"/>
              <a:t>e</a:t>
            </a:r>
            <a:r>
              <a:rPr lang="de-DE" sz="2800" dirty="0"/>
              <a:t>s</a:t>
            </a:r>
            <a:r>
              <a:rPr lang="en-AT" sz="2800" dirty="0"/>
              <a:t>i</a:t>
            </a:r>
            <a:r>
              <a:rPr lang="de-DE" sz="2800" dirty="0"/>
              <a:t>l</a:t>
            </a:r>
            <a:r>
              <a:rPr lang="en-AT" sz="2800" dirty="0"/>
              <a:t>i</a:t>
            </a:r>
            <a:r>
              <a:rPr lang="de-DE" sz="2800" dirty="0"/>
              <a:t>e</a:t>
            </a:r>
            <a:r>
              <a:rPr lang="en-AT" sz="2800" dirty="0"/>
              <a:t>n</a:t>
            </a:r>
            <a:r>
              <a:rPr lang="de-DE" sz="2800" dirty="0"/>
              <a:t>c</a:t>
            </a:r>
            <a:r>
              <a:rPr lang="en-AT" sz="2800" dirty="0"/>
              <a:t>e </a:t>
            </a:r>
            <a:r>
              <a:rPr lang="de-DE" sz="2800" dirty="0"/>
              <a:t>i</a:t>
            </a:r>
            <a:r>
              <a:rPr lang="en-AT" sz="2800" dirty="0"/>
              <a:t>n </a:t>
            </a:r>
            <a:r>
              <a:rPr lang="de-DE" sz="2800" dirty="0"/>
              <a:t>G</a:t>
            </a:r>
            <a:r>
              <a:rPr lang="en-AT" sz="2800" dirty="0"/>
              <a:t>e</a:t>
            </a:r>
            <a:r>
              <a:rPr lang="de-DE" sz="2800" dirty="0"/>
              <a:t>n</a:t>
            </a:r>
            <a:r>
              <a:rPr lang="en-AT" sz="2800" dirty="0"/>
              <a:t>e</a:t>
            </a:r>
            <a:r>
              <a:rPr lang="de-DE" sz="2800" dirty="0"/>
              <a:t>r</a:t>
            </a:r>
            <a:r>
              <a:rPr lang="en-AT" sz="2800" dirty="0"/>
              <a:t>a</a:t>
            </a:r>
            <a:r>
              <a:rPr lang="de-DE" sz="2800" dirty="0"/>
              <a:t>l</a:t>
            </a:r>
            <a:r>
              <a:rPr lang="en-AT" sz="2800" dirty="0"/>
              <a:t> </a:t>
            </a:r>
            <a:r>
              <a:rPr lang="de-DE" sz="2800" dirty="0"/>
              <a:t>k</a:t>
            </a:r>
            <a:r>
              <a:rPr lang="en-AT" sz="2800" dirty="0"/>
              <a:t>-</a:t>
            </a:r>
            <a:r>
              <a:rPr lang="de-DE" sz="2800" dirty="0"/>
              <a:t>C</a:t>
            </a:r>
            <a:r>
              <a:rPr lang="en-AT" sz="2800" dirty="0"/>
              <a:t>o</a:t>
            </a:r>
            <a:r>
              <a:rPr lang="de-DE" sz="2800" dirty="0"/>
              <a:t>n</a:t>
            </a:r>
            <a:r>
              <a:rPr lang="en-AT" sz="2800" dirty="0"/>
              <a:t>n</a:t>
            </a:r>
            <a:r>
              <a:rPr lang="de-DE" sz="2800" dirty="0"/>
              <a:t>e</a:t>
            </a:r>
            <a:r>
              <a:rPr lang="en-AT" sz="2800" dirty="0"/>
              <a:t>c</a:t>
            </a:r>
            <a:r>
              <a:rPr lang="de-DE" sz="2800" dirty="0"/>
              <a:t>t</a:t>
            </a:r>
            <a:r>
              <a:rPr lang="en-AT" sz="2800" dirty="0"/>
              <a:t>e</a:t>
            </a:r>
            <a:r>
              <a:rPr lang="de-DE" sz="2800" dirty="0"/>
              <a:t>d</a:t>
            </a:r>
            <a:r>
              <a:rPr lang="en-AT" sz="2800" dirty="0"/>
              <a:t> </a:t>
            </a:r>
            <a:r>
              <a:rPr lang="de-DE" sz="2800" dirty="0"/>
              <a:t>G</a:t>
            </a:r>
            <a:r>
              <a:rPr lang="en-AT" sz="2800" dirty="0"/>
              <a:t>r</a:t>
            </a:r>
            <a:r>
              <a:rPr lang="de-DE" sz="2800" dirty="0"/>
              <a:t>a</a:t>
            </a:r>
            <a:r>
              <a:rPr lang="en-AT" sz="2800" dirty="0"/>
              <a:t>p</a:t>
            </a:r>
            <a:r>
              <a:rPr lang="de-DE" sz="2800" dirty="0"/>
              <a:t>h</a:t>
            </a:r>
            <a:r>
              <a:rPr lang="en-AT" sz="2800" dirty="0"/>
              <a:t>s</a:t>
            </a:r>
            <a:endParaRPr lang="de-DE" sz="28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275F92-E891-4AEF-A714-A5252C4A9BAC}"/>
              </a:ext>
            </a:extLst>
          </p:cNvPr>
          <p:cNvSpPr txBox="1">
            <a:spLocks/>
          </p:cNvSpPr>
          <p:nvPr/>
        </p:nvSpPr>
        <p:spPr>
          <a:xfrm>
            <a:off x="395536" y="1278697"/>
            <a:ext cx="4680520" cy="15876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T" sz="2700" dirty="0"/>
              <a:t>U</a:t>
            </a:r>
            <a:r>
              <a:rPr lang="de-DE" sz="2700" dirty="0"/>
              <a:t>s</a:t>
            </a:r>
            <a:r>
              <a:rPr lang="en-AT" sz="2700" dirty="0"/>
              <a:t>e </a:t>
            </a:r>
            <a:r>
              <a:rPr lang="de-DE" sz="2700" dirty="0"/>
              <a:t>d</a:t>
            </a:r>
            <a:r>
              <a:rPr lang="en-AT" sz="2700" dirty="0"/>
              <a:t>i</a:t>
            </a:r>
            <a:r>
              <a:rPr lang="de-DE" sz="2700" dirty="0"/>
              <a:t>r</a:t>
            </a:r>
            <a:r>
              <a:rPr lang="en-AT" sz="2700" dirty="0"/>
              <a:t>e</a:t>
            </a:r>
            <a:r>
              <a:rPr lang="de-DE" sz="2700" dirty="0"/>
              <a:t>c</a:t>
            </a:r>
            <a:r>
              <a:rPr lang="en-AT" sz="2700" dirty="0"/>
              <a:t>t</a:t>
            </a:r>
            <a:r>
              <a:rPr lang="de-DE" sz="2700" dirty="0"/>
              <a:t>e</a:t>
            </a:r>
            <a:r>
              <a:rPr lang="en-AT" sz="2700" dirty="0"/>
              <a:t>d </a:t>
            </a:r>
            <a:r>
              <a:rPr lang="de-DE" sz="2700" dirty="0"/>
              <a:t>t</a:t>
            </a:r>
            <a:r>
              <a:rPr lang="en-AT" sz="2700" dirty="0"/>
              <a:t>r</a:t>
            </a:r>
            <a:r>
              <a:rPr lang="de-DE" sz="2700" dirty="0"/>
              <a:t>e</a:t>
            </a:r>
            <a:r>
              <a:rPr lang="en-AT" sz="2700" dirty="0"/>
              <a:t>e</a:t>
            </a:r>
            <a:r>
              <a:rPr lang="de-DE" sz="2700" dirty="0"/>
              <a:t>s</a:t>
            </a:r>
            <a:r>
              <a:rPr lang="en-AT" sz="2700" dirty="0"/>
              <a:t> (</a:t>
            </a:r>
            <a:r>
              <a:rPr lang="de-DE" sz="2700" dirty="0"/>
              <a:t>i</a:t>
            </a:r>
            <a:r>
              <a:rPr lang="en-AT" sz="2700" dirty="0"/>
              <a:t>.</a:t>
            </a:r>
            <a:r>
              <a:rPr lang="de-DE" sz="2700" dirty="0"/>
              <a:t>e</a:t>
            </a:r>
            <a:r>
              <a:rPr lang="en-AT" sz="2700" dirty="0"/>
              <a:t>. </a:t>
            </a:r>
            <a:r>
              <a:rPr lang="en-AT" sz="2700" i="1" dirty="0" err="1">
                <a:solidFill>
                  <a:srgbClr val="C00000"/>
                </a:solidFill>
              </a:rPr>
              <a:t>arborescences</a:t>
            </a:r>
            <a:r>
              <a:rPr lang="en-AT" sz="2700" dirty="0"/>
              <a:t>) instead of </a:t>
            </a:r>
            <a:r>
              <a:rPr lang="de-DE" sz="2700" dirty="0"/>
              <a:t>H</a:t>
            </a:r>
            <a:r>
              <a:rPr lang="en-AT" sz="2700" dirty="0"/>
              <a:t>a</a:t>
            </a:r>
            <a:r>
              <a:rPr lang="de-DE" sz="2700" dirty="0"/>
              <a:t>m</a:t>
            </a:r>
            <a:r>
              <a:rPr lang="en-AT" sz="2700" dirty="0"/>
              <a:t>i</a:t>
            </a:r>
            <a:r>
              <a:rPr lang="de-DE" sz="2700" dirty="0"/>
              <a:t>l</a:t>
            </a:r>
            <a:r>
              <a:rPr lang="en-AT" sz="2700" dirty="0"/>
              <a:t>t</a:t>
            </a:r>
            <a:r>
              <a:rPr lang="de-DE" sz="2700" dirty="0"/>
              <a:t>o</a:t>
            </a:r>
            <a:r>
              <a:rPr lang="en-AT" sz="2700" dirty="0"/>
              <a:t>n </a:t>
            </a:r>
            <a:r>
              <a:rPr lang="de-DE" sz="2700" dirty="0"/>
              <a:t>c</a:t>
            </a:r>
            <a:r>
              <a:rPr lang="en-AT" sz="2700" dirty="0"/>
              <a:t>y</a:t>
            </a:r>
            <a:r>
              <a:rPr lang="de-DE" sz="2700" dirty="0"/>
              <a:t>c</a:t>
            </a:r>
            <a:r>
              <a:rPr lang="en-AT" sz="2700" dirty="0"/>
              <a:t>l</a:t>
            </a:r>
            <a:r>
              <a:rPr lang="de-DE" sz="2700" dirty="0"/>
              <a:t>e</a:t>
            </a:r>
            <a:r>
              <a:rPr lang="en-AT" sz="2700" dirty="0"/>
              <a:t>s</a:t>
            </a:r>
          </a:p>
          <a:p>
            <a:pPr lvl="1"/>
            <a:r>
              <a:rPr lang="de-DE" sz="2400" i="1" dirty="0">
                <a:solidFill>
                  <a:srgbClr val="C00000"/>
                </a:solidFill>
              </a:rPr>
              <a:t>A</a:t>
            </a:r>
            <a:r>
              <a:rPr lang="en-AT" sz="2400" i="1" dirty="0" err="1">
                <a:solidFill>
                  <a:srgbClr val="C00000"/>
                </a:solidFill>
              </a:rPr>
              <a:t>rc</a:t>
            </a:r>
            <a:r>
              <a:rPr lang="en-AT" sz="2400" i="1" dirty="0">
                <a:solidFill>
                  <a:srgbClr val="C00000"/>
                </a:solidFill>
              </a:rPr>
              <a:t>-disjoint</a:t>
            </a:r>
            <a:r>
              <a:rPr lang="en-AT" sz="2400" dirty="0"/>
              <a:t>, </a:t>
            </a:r>
            <a:r>
              <a:rPr lang="de-DE" sz="2400" dirty="0" err="1"/>
              <a:t>spanning</a:t>
            </a:r>
            <a:r>
              <a:rPr lang="en-AT" sz="2400" dirty="0"/>
              <a:t>, and </a:t>
            </a:r>
            <a:r>
              <a:rPr lang="de-DE" sz="2400" i="1" dirty="0">
                <a:solidFill>
                  <a:srgbClr val="C00000"/>
                </a:solidFill>
              </a:rPr>
              <a:t>r</a:t>
            </a:r>
            <a:r>
              <a:rPr lang="en-AT" sz="2400" i="1" dirty="0">
                <a:solidFill>
                  <a:srgbClr val="C00000"/>
                </a:solidFill>
              </a:rPr>
              <a:t>o</a:t>
            </a:r>
            <a:r>
              <a:rPr lang="de-DE" sz="2400" i="1" dirty="0">
                <a:solidFill>
                  <a:srgbClr val="C00000"/>
                </a:solidFill>
              </a:rPr>
              <a:t>o</a:t>
            </a:r>
            <a:r>
              <a:rPr lang="en-AT" sz="2400" i="1" dirty="0">
                <a:solidFill>
                  <a:srgbClr val="C00000"/>
                </a:solidFill>
              </a:rPr>
              <a:t>t</a:t>
            </a:r>
            <a:r>
              <a:rPr lang="de-DE" sz="2400" i="1" dirty="0">
                <a:solidFill>
                  <a:srgbClr val="C00000"/>
                </a:solidFill>
              </a:rPr>
              <a:t>e</a:t>
            </a:r>
            <a:r>
              <a:rPr lang="en-AT" sz="2400" i="1" dirty="0">
                <a:solidFill>
                  <a:srgbClr val="C00000"/>
                </a:solidFill>
              </a:rPr>
              <a:t>d </a:t>
            </a:r>
            <a:r>
              <a:rPr lang="de-DE" sz="2400" dirty="0"/>
              <a:t>a</a:t>
            </a:r>
            <a:r>
              <a:rPr lang="en-AT" sz="2400" dirty="0"/>
              <a:t>t </a:t>
            </a:r>
            <a:r>
              <a:rPr lang="de-DE" sz="2400" dirty="0"/>
              <a:t>d</a:t>
            </a:r>
            <a:r>
              <a:rPr lang="en-AT" sz="2400" dirty="0"/>
              <a:t>e</a:t>
            </a:r>
            <a:r>
              <a:rPr lang="de-DE" sz="2400" dirty="0"/>
              <a:t>s</a:t>
            </a:r>
            <a:r>
              <a:rPr lang="en-AT" sz="2400" dirty="0"/>
              <a:t>t</a:t>
            </a:r>
            <a:r>
              <a:rPr lang="de-DE" sz="2400" dirty="0"/>
              <a:t>i</a:t>
            </a:r>
            <a:r>
              <a:rPr lang="en-AT" sz="2400" dirty="0"/>
              <a:t>n</a:t>
            </a:r>
            <a:r>
              <a:rPr lang="de-DE" sz="2400" dirty="0"/>
              <a:t>a</a:t>
            </a:r>
            <a:r>
              <a:rPr lang="en-AT" sz="2400" dirty="0"/>
              <a:t>t</a:t>
            </a:r>
            <a:r>
              <a:rPr lang="de-DE" sz="2400" dirty="0"/>
              <a:t>i</a:t>
            </a:r>
            <a:r>
              <a:rPr lang="en-AT" sz="2400" dirty="0"/>
              <a:t>o</a:t>
            </a:r>
            <a:r>
              <a:rPr lang="de-DE" sz="2400" dirty="0"/>
              <a:t>n</a:t>
            </a:r>
            <a:endParaRPr lang="en-AT" sz="2400" dirty="0"/>
          </a:p>
          <a:p>
            <a:pPr lvl="1"/>
            <a:endParaRPr lang="en-AT" sz="2400" dirty="0"/>
          </a:p>
          <a:p>
            <a:r>
              <a:rPr lang="en-AT" sz="2800" dirty="0"/>
              <a:t>C</a:t>
            </a:r>
            <a:r>
              <a:rPr lang="de-DE" sz="2800" dirty="0"/>
              <a:t>l</a:t>
            </a:r>
            <a:r>
              <a:rPr lang="en-AT" sz="2800" dirty="0"/>
              <a:t>a</a:t>
            </a:r>
            <a:r>
              <a:rPr lang="de-DE" sz="2800" dirty="0"/>
              <a:t>s</a:t>
            </a:r>
            <a:r>
              <a:rPr lang="en-AT" sz="2800" dirty="0"/>
              <a:t>s</a:t>
            </a:r>
            <a:r>
              <a:rPr lang="de-DE" sz="2800" dirty="0"/>
              <a:t>i</a:t>
            </a:r>
            <a:r>
              <a:rPr lang="en-AT" sz="2800" dirty="0"/>
              <a:t>c </a:t>
            </a:r>
            <a:r>
              <a:rPr lang="de-DE" sz="2800" dirty="0"/>
              <a:t>r</a:t>
            </a:r>
            <a:r>
              <a:rPr lang="en-AT" sz="2800" dirty="0" err="1"/>
              <a:t>esult</a:t>
            </a:r>
            <a:r>
              <a:rPr lang="en-AT" sz="2800" dirty="0"/>
              <a:t>: </a:t>
            </a:r>
            <a:r>
              <a:rPr lang="en-US" sz="2800" dirty="0"/>
              <a:t>k-connectivity guarantees k-arborescence decomposition</a:t>
            </a:r>
            <a:endParaRPr lang="en-AT" sz="2800" dirty="0"/>
          </a:p>
          <a:p>
            <a:endParaRPr lang="en-AT" sz="2100" dirty="0"/>
          </a:p>
        </p:txBody>
      </p:sp>
      <p:pic>
        <p:nvPicPr>
          <p:cNvPr id="9" name="Grafik 18">
            <a:extLst>
              <a:ext uri="{FF2B5EF4-FFF2-40B4-BE49-F238E27FC236}">
                <a16:creationId xmlns:a16="http://schemas.microsoft.com/office/drawing/2014/main" id="{E233BE80-463C-4A1A-93E1-031F562A6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642" y="1161593"/>
            <a:ext cx="3811422" cy="162860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B20BDB8-DEEF-4B38-BA69-A76E1A690513}"/>
              </a:ext>
            </a:extLst>
          </p:cNvPr>
          <p:cNvSpPr txBox="1">
            <a:spLocks/>
          </p:cNvSpPr>
          <p:nvPr/>
        </p:nvSpPr>
        <p:spPr>
          <a:xfrm>
            <a:off x="683568" y="3075806"/>
            <a:ext cx="4464496" cy="1371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700" b="1" dirty="0"/>
              <a:t>B</a:t>
            </a:r>
            <a:r>
              <a:rPr lang="en-AT" sz="1700" b="1" dirty="0"/>
              <a:t>a</a:t>
            </a:r>
            <a:r>
              <a:rPr lang="de-DE" sz="1700" b="1" dirty="0"/>
              <a:t>s</a:t>
            </a:r>
            <a:r>
              <a:rPr lang="en-AT" sz="1700" b="1" dirty="0"/>
              <a:t>i</a:t>
            </a:r>
            <a:r>
              <a:rPr lang="de-DE" sz="1700" b="1" dirty="0"/>
              <a:t>c</a:t>
            </a:r>
            <a:r>
              <a:rPr lang="en-AT" sz="1700" b="1" dirty="0"/>
              <a:t> </a:t>
            </a:r>
            <a:r>
              <a:rPr lang="de-DE" sz="1700" b="1" dirty="0"/>
              <a:t>i</a:t>
            </a:r>
            <a:r>
              <a:rPr lang="en-AT" sz="1700" b="1" dirty="0"/>
              <a:t>d</a:t>
            </a:r>
            <a:r>
              <a:rPr lang="de-DE" sz="1700" b="1" dirty="0"/>
              <a:t>e</a:t>
            </a:r>
            <a:r>
              <a:rPr lang="en-AT" sz="1700" b="1" dirty="0"/>
              <a:t>a:</a:t>
            </a:r>
          </a:p>
          <a:p>
            <a:r>
              <a:rPr lang="de-DE" sz="1800" dirty="0"/>
              <a:t>I</a:t>
            </a:r>
            <a:r>
              <a:rPr lang="en-AT" sz="1800" dirty="0"/>
              <a:t>d</a:t>
            </a:r>
            <a:r>
              <a:rPr lang="de-DE" sz="1800" dirty="0"/>
              <a:t>e</a:t>
            </a:r>
            <a:r>
              <a:rPr lang="en-AT" sz="1800" dirty="0"/>
              <a:t>a: </a:t>
            </a:r>
            <a:r>
              <a:rPr lang="de-DE" sz="1800" dirty="0" err="1"/>
              <a:t>ro</a:t>
            </a:r>
            <a:r>
              <a:rPr lang="en-AT" sz="1800" dirty="0"/>
              <a:t>u</a:t>
            </a:r>
            <a:r>
              <a:rPr lang="de-DE" sz="1800" dirty="0"/>
              <a:t>t</a:t>
            </a:r>
            <a:r>
              <a:rPr lang="en-AT" sz="1800" dirty="0"/>
              <a:t>e </a:t>
            </a:r>
            <a:r>
              <a:rPr lang="de-DE" sz="1800" dirty="0"/>
              <a:t>t</a:t>
            </a:r>
            <a:r>
              <a:rPr lang="en-AT" sz="1800" dirty="0"/>
              <a:t>o</a:t>
            </a:r>
            <a:r>
              <a:rPr lang="de-DE" sz="1800" dirty="0"/>
              <a:t>w</a:t>
            </a:r>
            <a:r>
              <a:rPr lang="en-AT" sz="1800" dirty="0"/>
              <a:t>a</a:t>
            </a:r>
            <a:r>
              <a:rPr lang="de-DE" sz="1800" dirty="0"/>
              <a:t>r</a:t>
            </a:r>
            <a:r>
              <a:rPr lang="en-AT" sz="1800" dirty="0"/>
              <a:t>d</a:t>
            </a:r>
            <a:r>
              <a:rPr lang="de-DE" sz="1800" dirty="0"/>
              <a:t>s</a:t>
            </a:r>
            <a:r>
              <a:rPr lang="en-AT" sz="1800" dirty="0"/>
              <a:t> </a:t>
            </a:r>
            <a:r>
              <a:rPr lang="de-DE" sz="1800" dirty="0"/>
              <a:t>r</a:t>
            </a:r>
            <a:r>
              <a:rPr lang="en-AT" sz="1800" dirty="0"/>
              <a:t>o</a:t>
            </a:r>
            <a:r>
              <a:rPr lang="de-DE" sz="1800" dirty="0"/>
              <a:t>o</a:t>
            </a:r>
            <a:r>
              <a:rPr lang="en-AT" sz="1800" dirty="0"/>
              <a:t>t </a:t>
            </a:r>
            <a:r>
              <a:rPr lang="de-DE" sz="1800" dirty="0"/>
              <a:t>o</a:t>
            </a:r>
            <a:r>
              <a:rPr lang="en-AT" sz="1800" dirty="0"/>
              <a:t>n </a:t>
            </a:r>
            <a:r>
              <a:rPr lang="de-DE" sz="1800" dirty="0"/>
              <a:t>o</a:t>
            </a:r>
            <a:r>
              <a:rPr lang="en-AT" sz="1800" dirty="0"/>
              <a:t>n</a:t>
            </a:r>
            <a:r>
              <a:rPr lang="de-DE" sz="1800" dirty="0"/>
              <a:t>e</a:t>
            </a:r>
            <a:r>
              <a:rPr lang="en-AT" sz="1800" dirty="0"/>
              <a:t> </a:t>
            </a:r>
            <a:r>
              <a:rPr lang="de-DE" sz="1800" dirty="0"/>
              <a:t>a</a:t>
            </a:r>
            <a:r>
              <a:rPr lang="en-AT" sz="1800" dirty="0"/>
              <a:t>r</a:t>
            </a:r>
            <a:r>
              <a:rPr lang="de-DE" sz="1800" dirty="0"/>
              <a:t>b</a:t>
            </a:r>
            <a:r>
              <a:rPr lang="en-AT" sz="1800" dirty="0"/>
              <a:t>o</a:t>
            </a:r>
            <a:r>
              <a:rPr lang="de-DE" sz="1800" dirty="0"/>
              <a:t>r</a:t>
            </a:r>
            <a:r>
              <a:rPr lang="en-AT" sz="1800" dirty="0"/>
              <a:t>e</a:t>
            </a:r>
            <a:r>
              <a:rPr lang="de-DE" sz="1800" dirty="0"/>
              <a:t>s</a:t>
            </a:r>
            <a:r>
              <a:rPr lang="en-AT" sz="1800" dirty="0"/>
              <a:t>c</a:t>
            </a:r>
            <a:r>
              <a:rPr lang="de-DE" sz="1800" dirty="0"/>
              <a:t>e</a:t>
            </a:r>
            <a:r>
              <a:rPr lang="en-AT" sz="1800" dirty="0"/>
              <a:t>n</a:t>
            </a:r>
            <a:r>
              <a:rPr lang="de-DE" sz="1800" dirty="0"/>
              <a:t>c</a:t>
            </a:r>
            <a:r>
              <a:rPr lang="en-AT" sz="1800" dirty="0"/>
              <a:t>e</a:t>
            </a:r>
            <a:endParaRPr lang="en-US" sz="1800" dirty="0"/>
          </a:p>
          <a:p>
            <a:r>
              <a:rPr lang="en-AT" sz="1800" dirty="0"/>
              <a:t>A</a:t>
            </a:r>
            <a:r>
              <a:rPr lang="en-US" sz="1800" dirty="0" err="1"/>
              <a:t>fter</a:t>
            </a:r>
            <a:r>
              <a:rPr lang="en-US" sz="1800" dirty="0"/>
              <a:t> failure: change arborescence (e.g. in circular fashion)</a:t>
            </a:r>
          </a:p>
          <a:p>
            <a:r>
              <a:rPr lang="en-AT" sz="1800" dirty="0"/>
              <a:t>I</a:t>
            </a:r>
            <a:r>
              <a:rPr lang="en-US" sz="1800" dirty="0" err="1"/>
              <a:t>ncoming</a:t>
            </a:r>
            <a:r>
              <a:rPr lang="en-US" sz="1800" dirty="0"/>
              <a:t> port defines current arborescence</a:t>
            </a:r>
          </a:p>
          <a:p>
            <a:r>
              <a:rPr lang="en-US" sz="1800" dirty="0"/>
              <a:t>After k-1 failures: At least one arborescence intact</a:t>
            </a:r>
            <a:endParaRPr lang="de-DE" sz="2100" dirty="0"/>
          </a:p>
        </p:txBody>
      </p:sp>
      <p:sp>
        <p:nvSpPr>
          <p:cNvPr id="13" name="Cloud Callout 54">
            <a:extLst>
              <a:ext uri="{FF2B5EF4-FFF2-40B4-BE49-F238E27FC236}">
                <a16:creationId xmlns:a16="http://schemas.microsoft.com/office/drawing/2014/main" id="{A80C55A7-B521-4990-9437-C7C0421949C8}"/>
              </a:ext>
            </a:extLst>
          </p:cNvPr>
          <p:cNvSpPr/>
          <p:nvPr/>
        </p:nvSpPr>
        <p:spPr bwMode="auto">
          <a:xfrm>
            <a:off x="7192848" y="2966044"/>
            <a:ext cx="1944216" cy="648072"/>
          </a:xfrm>
          <a:prstGeom prst="cloudCallout">
            <a:avLst>
              <a:gd name="adj1" fmla="val -15259"/>
              <a:gd name="adj2" fmla="val -82401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T" sz="1200" dirty="0">
                <a:latin typeface="Calibri" pitchFamily="34" charset="0"/>
                <a:cs typeface="Calibri" pitchFamily="34" charset="0"/>
              </a:rPr>
              <a:t>4-connected,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T" sz="1200" dirty="0">
                <a:latin typeface="Calibri" pitchFamily="34" charset="0"/>
                <a:cs typeface="Calibri" pitchFamily="34" charset="0"/>
              </a:rPr>
              <a:t>4 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a</a:t>
            </a:r>
            <a:r>
              <a:rPr lang="en-AT" sz="1200" dirty="0">
                <a:latin typeface="Calibri" pitchFamily="34" charset="0"/>
                <a:cs typeface="Calibri" pitchFamily="34" charset="0"/>
              </a:rPr>
              <a:t>r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b</a:t>
            </a:r>
            <a:r>
              <a:rPr lang="en-AT" sz="1200" dirty="0">
                <a:latin typeface="Calibri" pitchFamily="34" charset="0"/>
                <a:cs typeface="Calibri" pitchFamily="34" charset="0"/>
              </a:rPr>
              <a:t>o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r</a:t>
            </a:r>
            <a:r>
              <a:rPr lang="en-AT" sz="1200" dirty="0">
                <a:latin typeface="Calibri" pitchFamily="34" charset="0"/>
                <a:cs typeface="Calibri" pitchFamily="34" charset="0"/>
              </a:rPr>
              <a:t>e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s</a:t>
            </a:r>
            <a:r>
              <a:rPr lang="en-AT" sz="1200" dirty="0">
                <a:latin typeface="Calibri" pitchFamily="34" charset="0"/>
                <a:cs typeface="Calibri" pitchFamily="34" charset="0"/>
              </a:rPr>
              <a:t>c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e</a:t>
            </a:r>
            <a:r>
              <a:rPr lang="en-AT" sz="1200" dirty="0">
                <a:latin typeface="Calibri" pitchFamily="34" charset="0"/>
                <a:cs typeface="Calibri" pitchFamily="34" charset="0"/>
              </a:rPr>
              <a:t>n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c</a:t>
            </a:r>
            <a:r>
              <a:rPr lang="en-AT" sz="1200" dirty="0">
                <a:latin typeface="Calibri" pitchFamily="34" charset="0"/>
                <a:cs typeface="Calibri" pitchFamily="34" charset="0"/>
              </a:rPr>
              <a:t>e</a:t>
            </a:r>
            <a:r>
              <a:rPr lang="de-DE" sz="1200" dirty="0">
                <a:latin typeface="Calibri" pitchFamily="34" charset="0"/>
                <a:cs typeface="Calibri" pitchFamily="34" charset="0"/>
              </a:rPr>
              <a:t>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Cloud Callout 54">
            <a:extLst>
              <a:ext uri="{FF2B5EF4-FFF2-40B4-BE49-F238E27FC236}">
                <a16:creationId xmlns:a16="http://schemas.microsoft.com/office/drawing/2014/main" id="{C3D7DB6C-C991-47C2-8586-E0E1969EDDAC}"/>
              </a:ext>
            </a:extLst>
          </p:cNvPr>
          <p:cNvSpPr/>
          <p:nvPr/>
        </p:nvSpPr>
        <p:spPr bwMode="auto">
          <a:xfrm>
            <a:off x="5201816" y="3761631"/>
            <a:ext cx="2322512" cy="685826"/>
          </a:xfrm>
          <a:prstGeom prst="cloudCallout">
            <a:avLst>
              <a:gd name="adj1" fmla="val -57684"/>
              <a:gd name="adj2" fmla="val -53030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The challenge: 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h</a:t>
            </a:r>
            <a:r>
              <a:rPr kumimoji="0" lang="en-A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o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w</a:t>
            </a:r>
            <a:r>
              <a:rPr kumimoji="0" lang="en-A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 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t</a:t>
            </a:r>
            <a:r>
              <a:rPr kumimoji="0" lang="en-A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o 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a</a:t>
            </a:r>
            <a:r>
              <a:rPr kumimoji="0" lang="en-A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v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o</a:t>
            </a:r>
            <a:r>
              <a:rPr kumimoji="0" lang="en-A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i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d</a:t>
            </a:r>
            <a:r>
              <a:rPr kumimoji="0" lang="en-A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 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e</a:t>
            </a:r>
            <a:r>
              <a:rPr kumimoji="0" lang="en-A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a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r</a:t>
            </a:r>
            <a:r>
              <a:rPr kumimoji="0" lang="en-A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l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i</a:t>
            </a:r>
            <a:r>
              <a:rPr kumimoji="0" lang="en-A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e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r</a:t>
            </a:r>
            <a:r>
              <a:rPr kumimoji="0" lang="en-A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 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t</a:t>
            </a:r>
            <a:r>
              <a:rPr kumimoji="0" lang="en-A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r</a:t>
            </a: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e</a:t>
            </a:r>
            <a:r>
              <a:rPr kumimoji="0" lang="en-A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e?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1FC3E0-8B03-4B02-91D9-D951005CCD04}"/>
              </a:ext>
            </a:extLst>
          </p:cNvPr>
          <p:cNvSpPr/>
          <p:nvPr/>
        </p:nvSpPr>
        <p:spPr>
          <a:xfrm>
            <a:off x="6444208" y="4587974"/>
            <a:ext cx="2592288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200" dirty="0"/>
              <a:t>J. Edmonds, </a:t>
            </a:r>
            <a:r>
              <a:rPr lang="de-DE" sz="1200" b="1" dirty="0"/>
              <a:t>Edge-</a:t>
            </a:r>
            <a:r>
              <a:rPr lang="de-DE" sz="1200" b="1" dirty="0" err="1"/>
              <a:t>disjoint</a:t>
            </a:r>
            <a:r>
              <a:rPr lang="de-DE" sz="1200" b="1" dirty="0"/>
              <a:t> </a:t>
            </a:r>
            <a:r>
              <a:rPr lang="de-DE" sz="1200" b="1" dirty="0" err="1"/>
              <a:t>branchings</a:t>
            </a:r>
            <a:r>
              <a:rPr lang="en-AT" sz="1200" dirty="0"/>
              <a:t>.</a:t>
            </a:r>
            <a:r>
              <a:rPr lang="de-DE" sz="1200" dirty="0"/>
              <a:t> </a:t>
            </a:r>
            <a:r>
              <a:rPr lang="de-DE" sz="1200" dirty="0" err="1"/>
              <a:t>Combinatorial</a:t>
            </a:r>
            <a:r>
              <a:rPr lang="de-DE" sz="1200" dirty="0"/>
              <a:t> </a:t>
            </a:r>
            <a:r>
              <a:rPr lang="de-DE" sz="1200" dirty="0" err="1"/>
              <a:t>Algorithms</a:t>
            </a:r>
            <a:r>
              <a:rPr lang="en-AT" sz="1200" dirty="0"/>
              <a:t>, </a:t>
            </a:r>
            <a:r>
              <a:rPr lang="de-DE" sz="1200" dirty="0"/>
              <a:t>1972.</a:t>
            </a:r>
          </a:p>
        </p:txBody>
      </p:sp>
    </p:spTree>
    <p:extLst>
      <p:ext uri="{BB962C8B-B14F-4D97-AF65-F5344CB8AC3E}">
        <p14:creationId xmlns:p14="http://schemas.microsoft.com/office/powerpoint/2010/main" val="1365587755"/>
      </p:ext>
    </p:extLst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 fontScale="90000"/>
          </a:bodyPr>
          <a:lstStyle/>
          <a:p>
            <a:r>
              <a:rPr lang="en-US" sz="3400" dirty="0"/>
              <a:t>A k-connected network contains </a:t>
            </a:r>
            <a:br>
              <a:rPr lang="en-US" sz="3400" dirty="0"/>
            </a:br>
            <a:r>
              <a:rPr lang="en-US" sz="3400" dirty="0"/>
              <a:t>k arc-disjoint spanning </a:t>
            </a:r>
            <a:r>
              <a:rPr lang="en-US" sz="3400" dirty="0" err="1"/>
              <a:t>arborescences</a:t>
            </a:r>
            <a:r>
              <a:rPr lang="en-US" sz="3400" dirty="0"/>
              <a:t> [Edmonds, 197</a:t>
            </a:r>
            <a:r>
              <a:rPr lang="en-AT" sz="3400" dirty="0"/>
              <a:t>2</a:t>
            </a:r>
            <a:r>
              <a:rPr lang="en-US" sz="3400" dirty="0"/>
              <a:t>] </a:t>
            </a:r>
            <a:endParaRPr lang="de-DE" sz="3400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F78C2710-663E-4C35-B3A7-52B29B15986C}"/>
              </a:ext>
            </a:extLst>
          </p:cNvPr>
          <p:cNvSpPr/>
          <p:nvPr/>
        </p:nvSpPr>
        <p:spPr>
          <a:xfrm>
            <a:off x="2609603" y="1637128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B3940AAE-8C1B-4593-95FB-9E784FDE39FF}"/>
              </a:ext>
            </a:extLst>
          </p:cNvPr>
          <p:cNvSpPr/>
          <p:nvPr/>
        </p:nvSpPr>
        <p:spPr>
          <a:xfrm>
            <a:off x="2610048" y="1638773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88A486-7C83-4C03-B015-6C3BC6F5A6D2}"/>
              </a:ext>
            </a:extLst>
          </p:cNvPr>
          <p:cNvCxnSpPr/>
          <p:nvPr/>
        </p:nvCxnSpPr>
        <p:spPr>
          <a:xfrm>
            <a:off x="3558837" y="4802693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7E9C47-4370-4D11-A8E0-7BCAB61FA62A}"/>
              </a:ext>
            </a:extLst>
          </p:cNvPr>
          <p:cNvCxnSpPr>
            <a:cxnSpLocks/>
          </p:cNvCxnSpPr>
          <p:nvPr/>
        </p:nvCxnSpPr>
        <p:spPr>
          <a:xfrm>
            <a:off x="4521134" y="1637127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2B6195-FA77-47BF-88CB-7DAC386C5345}"/>
              </a:ext>
            </a:extLst>
          </p:cNvPr>
          <p:cNvCxnSpPr>
            <a:cxnSpLocks/>
          </p:cNvCxnSpPr>
          <p:nvPr/>
        </p:nvCxnSpPr>
        <p:spPr>
          <a:xfrm>
            <a:off x="3558837" y="3099503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3D6ED1-CFD8-4847-BF99-C1C77C83C0C9}"/>
              </a:ext>
            </a:extLst>
          </p:cNvPr>
          <p:cNvCxnSpPr>
            <a:cxnSpLocks/>
          </p:cNvCxnSpPr>
          <p:nvPr/>
        </p:nvCxnSpPr>
        <p:spPr>
          <a:xfrm flipH="1">
            <a:off x="3558836" y="1637127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2D2530-C101-415D-80BF-51427A21C0F2}"/>
              </a:ext>
            </a:extLst>
          </p:cNvPr>
          <p:cNvCxnSpPr>
            <a:cxnSpLocks/>
          </p:cNvCxnSpPr>
          <p:nvPr/>
        </p:nvCxnSpPr>
        <p:spPr>
          <a:xfrm>
            <a:off x="5484666" y="3061533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43AE29-A7F0-46EA-9DCC-80888D72DB92}"/>
              </a:ext>
            </a:extLst>
          </p:cNvPr>
          <p:cNvCxnSpPr>
            <a:cxnSpLocks/>
          </p:cNvCxnSpPr>
          <p:nvPr/>
        </p:nvCxnSpPr>
        <p:spPr>
          <a:xfrm flipH="1">
            <a:off x="3555133" y="3049363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1D7761C-E8B0-4FC6-8DCB-818E092518BE}"/>
              </a:ext>
            </a:extLst>
          </p:cNvPr>
          <p:cNvSpPr/>
          <p:nvPr/>
        </p:nvSpPr>
        <p:spPr>
          <a:xfrm>
            <a:off x="4262245" y="137842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1029C7-ADEF-457D-932F-709B67C7ED34}"/>
              </a:ext>
            </a:extLst>
          </p:cNvPr>
          <p:cNvSpPr txBox="1"/>
          <p:nvPr/>
        </p:nvSpPr>
        <p:spPr>
          <a:xfrm>
            <a:off x="4368720" y="1335444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b="1" dirty="0">
                <a:solidFill>
                  <a:schemeClr val="bg1"/>
                </a:solidFill>
              </a:rPr>
              <a:t>t</a:t>
            </a:r>
            <a:endParaRPr lang="en-US" sz="2800" b="1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5FCBE9-A43B-420E-AB1F-EBFA2C552BA5}"/>
              </a:ext>
            </a:extLst>
          </p:cNvPr>
          <p:cNvCxnSpPr>
            <a:cxnSpLocks/>
          </p:cNvCxnSpPr>
          <p:nvPr/>
        </p:nvCxnSpPr>
        <p:spPr>
          <a:xfrm flipH="1">
            <a:off x="3557601" y="3061533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F9D86A-03A3-45B8-84BD-30781F34C4AF}"/>
              </a:ext>
            </a:extLst>
          </p:cNvPr>
          <p:cNvCxnSpPr>
            <a:cxnSpLocks/>
          </p:cNvCxnSpPr>
          <p:nvPr/>
        </p:nvCxnSpPr>
        <p:spPr>
          <a:xfrm rot="5048587" flipH="1">
            <a:off x="3575636" y="3115444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D0A3C08-B65B-4905-A658-86C7A33975EB}"/>
              </a:ext>
            </a:extLst>
          </p:cNvPr>
          <p:cNvSpPr/>
          <p:nvPr/>
        </p:nvSpPr>
        <p:spPr>
          <a:xfrm>
            <a:off x="3280492" y="2841091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A36F7A2-F9D0-4948-94E1-3D0E0787244C}"/>
              </a:ext>
            </a:extLst>
          </p:cNvPr>
          <p:cNvSpPr/>
          <p:nvPr/>
        </p:nvSpPr>
        <p:spPr>
          <a:xfrm>
            <a:off x="3280493" y="456216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32E3B7A-50D1-4803-8C98-23E0068D0EF4}"/>
              </a:ext>
            </a:extLst>
          </p:cNvPr>
          <p:cNvSpPr/>
          <p:nvPr/>
        </p:nvSpPr>
        <p:spPr>
          <a:xfrm>
            <a:off x="5210346" y="456216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6762D61-4D28-4380-B6DB-AB32448A3599}"/>
              </a:ext>
            </a:extLst>
          </p:cNvPr>
          <p:cNvSpPr/>
          <p:nvPr/>
        </p:nvSpPr>
        <p:spPr>
          <a:xfrm>
            <a:off x="5210346" y="2841091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5861CA-F675-4C88-A03D-2A607A85C110}"/>
              </a:ext>
            </a:extLst>
          </p:cNvPr>
          <p:cNvSpPr/>
          <p:nvPr/>
        </p:nvSpPr>
        <p:spPr>
          <a:xfrm>
            <a:off x="4256973" y="371070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3CB3B1D4-314C-49FB-806F-9D8A8B86CF1F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04C98E-9BF8-4609-A401-0CFD51D0A591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29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513338"/>
      </p:ext>
    </p:extLst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 fontScale="90000"/>
          </a:bodyPr>
          <a:lstStyle/>
          <a:p>
            <a:r>
              <a:rPr lang="en-US" sz="3400" dirty="0"/>
              <a:t>A k-connected network contains </a:t>
            </a:r>
            <a:br>
              <a:rPr lang="en-US" sz="3400" dirty="0"/>
            </a:br>
            <a:r>
              <a:rPr lang="en-US" sz="3400" dirty="0"/>
              <a:t>k arc-disjoint spanning </a:t>
            </a:r>
            <a:r>
              <a:rPr lang="en-US" sz="3400" dirty="0" err="1"/>
              <a:t>arborescences</a:t>
            </a:r>
            <a:r>
              <a:rPr lang="en-US" sz="3400" dirty="0"/>
              <a:t> [Edmonds, 197</a:t>
            </a:r>
            <a:r>
              <a:rPr lang="en-AT" sz="3400" dirty="0"/>
              <a:t>2</a:t>
            </a:r>
            <a:r>
              <a:rPr lang="en-US" sz="3400" dirty="0"/>
              <a:t>] </a:t>
            </a:r>
            <a:endParaRPr lang="de-DE" sz="3400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5298F28-363E-458F-BD27-A41AB0680758}"/>
              </a:ext>
            </a:extLst>
          </p:cNvPr>
          <p:cNvSpPr/>
          <p:nvPr/>
        </p:nvSpPr>
        <p:spPr>
          <a:xfrm>
            <a:off x="2609603" y="1637128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CB9F997C-78DC-48F1-ABC6-69D19A7F9077}"/>
              </a:ext>
            </a:extLst>
          </p:cNvPr>
          <p:cNvSpPr/>
          <p:nvPr/>
        </p:nvSpPr>
        <p:spPr>
          <a:xfrm>
            <a:off x="2610048" y="1638773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FC007-6714-46E0-9FAA-8E1940079BBC}"/>
              </a:ext>
            </a:extLst>
          </p:cNvPr>
          <p:cNvCxnSpPr/>
          <p:nvPr/>
        </p:nvCxnSpPr>
        <p:spPr>
          <a:xfrm>
            <a:off x="3558837" y="4802693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B9022-121D-4924-A1C4-E6C1D8764202}"/>
              </a:ext>
            </a:extLst>
          </p:cNvPr>
          <p:cNvCxnSpPr>
            <a:cxnSpLocks/>
          </p:cNvCxnSpPr>
          <p:nvPr/>
        </p:nvCxnSpPr>
        <p:spPr>
          <a:xfrm>
            <a:off x="4521134" y="1637127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0D385A8-BD0C-41F8-85C9-3EC64F0A2AB9}"/>
              </a:ext>
            </a:extLst>
          </p:cNvPr>
          <p:cNvCxnSpPr>
            <a:cxnSpLocks/>
          </p:cNvCxnSpPr>
          <p:nvPr/>
        </p:nvCxnSpPr>
        <p:spPr>
          <a:xfrm>
            <a:off x="3558837" y="3099503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AAFFC66-924C-411F-974B-F06671D8639B}"/>
              </a:ext>
            </a:extLst>
          </p:cNvPr>
          <p:cNvCxnSpPr>
            <a:cxnSpLocks/>
          </p:cNvCxnSpPr>
          <p:nvPr/>
        </p:nvCxnSpPr>
        <p:spPr>
          <a:xfrm flipH="1">
            <a:off x="3558836" y="1637127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43405F-5E59-4D20-BF4E-614382DD17B6}"/>
              </a:ext>
            </a:extLst>
          </p:cNvPr>
          <p:cNvCxnSpPr>
            <a:cxnSpLocks/>
          </p:cNvCxnSpPr>
          <p:nvPr/>
        </p:nvCxnSpPr>
        <p:spPr>
          <a:xfrm>
            <a:off x="5484666" y="3061533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462A06-1A68-4AC6-AEC0-7ACDA919B164}"/>
              </a:ext>
            </a:extLst>
          </p:cNvPr>
          <p:cNvCxnSpPr>
            <a:cxnSpLocks/>
          </p:cNvCxnSpPr>
          <p:nvPr/>
        </p:nvCxnSpPr>
        <p:spPr>
          <a:xfrm flipH="1">
            <a:off x="3555133" y="3049363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1E7266B-CC4E-466C-90A5-671BC1721FE5}"/>
              </a:ext>
            </a:extLst>
          </p:cNvPr>
          <p:cNvSpPr/>
          <p:nvPr/>
        </p:nvSpPr>
        <p:spPr>
          <a:xfrm>
            <a:off x="4262245" y="1378425"/>
            <a:ext cx="516153" cy="480238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E409C0-2D73-433C-8565-AF63E7F84DA8}"/>
              </a:ext>
            </a:extLst>
          </p:cNvPr>
          <p:cNvCxnSpPr/>
          <p:nvPr/>
        </p:nvCxnSpPr>
        <p:spPr>
          <a:xfrm>
            <a:off x="3854485" y="4937672"/>
            <a:ext cx="1347152" cy="0"/>
          </a:xfrm>
          <a:prstGeom prst="straightConnector1">
            <a:avLst/>
          </a:prstGeom>
          <a:ln w="254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271A3A-FD73-4AF4-99D0-25E1094D2199}"/>
              </a:ext>
            </a:extLst>
          </p:cNvPr>
          <p:cNvCxnSpPr>
            <a:cxnSpLocks/>
          </p:cNvCxnSpPr>
          <p:nvPr/>
        </p:nvCxnSpPr>
        <p:spPr>
          <a:xfrm>
            <a:off x="3436916" y="3418030"/>
            <a:ext cx="0" cy="1075503"/>
          </a:xfrm>
          <a:prstGeom prst="straightConnector1">
            <a:avLst/>
          </a:prstGeom>
          <a:ln w="254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A2F42E3-6B05-43C6-8488-685488CC55E8}"/>
              </a:ext>
            </a:extLst>
          </p:cNvPr>
          <p:cNvCxnSpPr>
            <a:cxnSpLocks/>
          </p:cNvCxnSpPr>
          <p:nvPr/>
        </p:nvCxnSpPr>
        <p:spPr>
          <a:xfrm flipH="1">
            <a:off x="3557601" y="3061533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B4EDFA-6371-499D-8FBE-8DE58999B310}"/>
              </a:ext>
            </a:extLst>
          </p:cNvPr>
          <p:cNvCxnSpPr>
            <a:cxnSpLocks/>
          </p:cNvCxnSpPr>
          <p:nvPr/>
        </p:nvCxnSpPr>
        <p:spPr>
          <a:xfrm flipV="1">
            <a:off x="3869132" y="4248070"/>
            <a:ext cx="435347" cy="375188"/>
          </a:xfrm>
          <a:prstGeom prst="straightConnector1">
            <a:avLst/>
          </a:prstGeom>
          <a:ln w="25400">
            <a:solidFill>
              <a:schemeClr val="accent2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3318B57-71AE-4B39-9E0D-1CDD2B3C5B69}"/>
              </a:ext>
            </a:extLst>
          </p:cNvPr>
          <p:cNvCxnSpPr>
            <a:cxnSpLocks/>
          </p:cNvCxnSpPr>
          <p:nvPr/>
        </p:nvCxnSpPr>
        <p:spPr>
          <a:xfrm flipV="1">
            <a:off x="4818808" y="3421193"/>
            <a:ext cx="435347" cy="375188"/>
          </a:xfrm>
          <a:prstGeom prst="straightConnector1">
            <a:avLst/>
          </a:prstGeom>
          <a:ln w="25400">
            <a:solidFill>
              <a:schemeClr val="accent2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34F5EBD-899A-4219-9E53-4F0AAD62446C}"/>
              </a:ext>
            </a:extLst>
          </p:cNvPr>
          <p:cNvCxnSpPr>
            <a:cxnSpLocks/>
          </p:cNvCxnSpPr>
          <p:nvPr/>
        </p:nvCxnSpPr>
        <p:spPr>
          <a:xfrm rot="5048587" flipH="1">
            <a:off x="3575636" y="3115444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D62A287-54F0-428B-9935-52A7CE08E0F0}"/>
              </a:ext>
            </a:extLst>
          </p:cNvPr>
          <p:cNvSpPr/>
          <p:nvPr/>
        </p:nvSpPr>
        <p:spPr>
          <a:xfrm>
            <a:off x="3280492" y="2841091"/>
            <a:ext cx="516153" cy="480238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559118C-FD61-41B0-8A3F-1AEC1D044893}"/>
              </a:ext>
            </a:extLst>
          </p:cNvPr>
          <p:cNvSpPr/>
          <p:nvPr/>
        </p:nvSpPr>
        <p:spPr>
          <a:xfrm>
            <a:off x="3280493" y="4562169"/>
            <a:ext cx="516153" cy="480238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7FEE154-2AD8-4E4A-8D79-47B7006BCC84}"/>
              </a:ext>
            </a:extLst>
          </p:cNvPr>
          <p:cNvSpPr/>
          <p:nvPr/>
        </p:nvSpPr>
        <p:spPr>
          <a:xfrm>
            <a:off x="5210346" y="4562169"/>
            <a:ext cx="516153" cy="480238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3C6160B-204B-4ADC-AFC5-D43377F7B722}"/>
              </a:ext>
            </a:extLst>
          </p:cNvPr>
          <p:cNvSpPr/>
          <p:nvPr/>
        </p:nvSpPr>
        <p:spPr>
          <a:xfrm>
            <a:off x="5210346" y="2841091"/>
            <a:ext cx="516153" cy="480238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2A49FA-94FD-477D-8710-80C9B9B941DB}"/>
              </a:ext>
            </a:extLst>
          </p:cNvPr>
          <p:cNvSpPr/>
          <p:nvPr/>
        </p:nvSpPr>
        <p:spPr>
          <a:xfrm>
            <a:off x="4256973" y="3710709"/>
            <a:ext cx="516153" cy="480238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2F40598C-8373-436F-9174-4910BA69FD55}"/>
              </a:ext>
            </a:extLst>
          </p:cNvPr>
          <p:cNvSpPr/>
          <p:nvPr/>
        </p:nvSpPr>
        <p:spPr>
          <a:xfrm>
            <a:off x="2862151" y="1546738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accent2"/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5BF904-6E2E-4A1C-893B-CC577483C50A}"/>
              </a:ext>
            </a:extLst>
          </p:cNvPr>
          <p:cNvSpPr txBox="1"/>
          <p:nvPr/>
        </p:nvSpPr>
        <p:spPr>
          <a:xfrm>
            <a:off x="4368720" y="1335444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b="1" dirty="0">
                <a:solidFill>
                  <a:schemeClr val="bg1"/>
                </a:solidFill>
              </a:rPr>
              <a:t>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FF6D04BB-1EB2-471D-8EC7-4CD2D30F5539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47917A8-EE38-4DA7-96C8-038657B3AD1C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29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353940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title"/>
          </p:nvPr>
        </p:nvSpPr>
        <p:spPr>
          <a:xfrm>
            <a:off x="-40463" y="149570"/>
            <a:ext cx="9143999" cy="857250"/>
          </a:xfrm>
        </p:spPr>
        <p:txBody>
          <a:bodyPr>
            <a:noAutofit/>
          </a:bodyPr>
          <a:lstStyle/>
          <a:p>
            <a:r>
              <a:rPr lang="en-IN" sz="3200" dirty="0"/>
              <a:t>Traditional Networks</a:t>
            </a:r>
            <a:br>
              <a:rPr lang="en-IN" sz="3200" dirty="0"/>
            </a:br>
            <a:endParaRPr lang="en-IN" sz="3200" dirty="0"/>
          </a:p>
        </p:txBody>
      </p:sp>
      <p:sp>
        <p:nvSpPr>
          <p:cNvPr id="2" name="AutoShape 2" descr="Image result for snowde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61" name="Text Placeholder 3">
            <a:extLst>
              <a:ext uri="{FF2B5EF4-FFF2-40B4-BE49-F238E27FC236}">
                <a16:creationId xmlns:a16="http://schemas.microsoft.com/office/drawing/2014/main" id="{E6064450-0CA1-4047-9ED6-C9AB1AC3E225}"/>
              </a:ext>
            </a:extLst>
          </p:cNvPr>
          <p:cNvSpPr txBox="1">
            <a:spLocks/>
          </p:cNvSpPr>
          <p:nvPr/>
        </p:nvSpPr>
        <p:spPr>
          <a:xfrm>
            <a:off x="864260" y="709336"/>
            <a:ext cx="1181539" cy="965733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9600" dirty="0"/>
          </a:p>
          <a:p>
            <a:pPr lvl="1"/>
            <a:endParaRPr lang="de-DE" altLang="de-DE" sz="5600" dirty="0"/>
          </a:p>
          <a:p>
            <a:pPr marL="457200" lvl="1" indent="0">
              <a:buNone/>
            </a:pPr>
            <a:endParaRPr lang="en-US" altLang="de-DE" sz="5600" b="1" dirty="0">
              <a:solidFill>
                <a:srgbClr val="3366FF"/>
              </a:solidFill>
            </a:endParaRPr>
          </a:p>
          <a:p>
            <a:endParaRPr lang="de-DE" sz="9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700" dirty="0"/>
              <a:t>     </a:t>
            </a:r>
          </a:p>
          <a:p>
            <a:endParaRPr lang="de-DE" sz="2100" dirty="0"/>
          </a:p>
          <a:p>
            <a:endParaRPr lang="de-DE" dirty="0"/>
          </a:p>
        </p:txBody>
      </p:sp>
      <p:sp>
        <p:nvSpPr>
          <p:cNvPr id="262" name="Freeform 2">
            <a:extLst>
              <a:ext uri="{FF2B5EF4-FFF2-40B4-BE49-F238E27FC236}">
                <a16:creationId xmlns:a16="http://schemas.microsoft.com/office/drawing/2014/main" id="{84118955-FA65-4346-B18E-4DBE6EDCA40D}"/>
              </a:ext>
            </a:extLst>
          </p:cNvPr>
          <p:cNvSpPr>
            <a:spLocks/>
          </p:cNvSpPr>
          <p:nvPr/>
        </p:nvSpPr>
        <p:spPr bwMode="auto">
          <a:xfrm>
            <a:off x="1286570" y="3954387"/>
            <a:ext cx="4027487" cy="939800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93B6B963-8C6B-4B2E-91E8-83FE46C12274}"/>
              </a:ext>
            </a:extLst>
          </p:cNvPr>
          <p:cNvCxnSpPr/>
          <p:nvPr/>
        </p:nvCxnSpPr>
        <p:spPr>
          <a:xfrm flipV="1">
            <a:off x="1916807" y="4106787"/>
            <a:ext cx="1316038" cy="13176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0DD959C6-1D5D-4CFD-87C3-F9903833DB83}"/>
              </a:ext>
            </a:extLst>
          </p:cNvPr>
          <p:cNvCxnSpPr/>
          <p:nvPr/>
        </p:nvCxnSpPr>
        <p:spPr>
          <a:xfrm>
            <a:off x="1805682" y="4292524"/>
            <a:ext cx="2259013" cy="30003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91B479D0-6027-4156-A08B-4B8F7E90B98D}"/>
              </a:ext>
            </a:extLst>
          </p:cNvPr>
          <p:cNvCxnSpPr/>
          <p:nvPr/>
        </p:nvCxnSpPr>
        <p:spPr>
          <a:xfrm>
            <a:off x="1818382" y="4398887"/>
            <a:ext cx="714375" cy="2746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D2D72337-CA35-4B5B-85DE-E53EB132166E}"/>
              </a:ext>
            </a:extLst>
          </p:cNvPr>
          <p:cNvCxnSpPr/>
          <p:nvPr/>
        </p:nvCxnSpPr>
        <p:spPr>
          <a:xfrm flipV="1">
            <a:off x="2835970" y="4592562"/>
            <a:ext cx="1247775" cy="8096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BDC9A36C-6B70-4B64-B390-263BE6BEAE6B}"/>
              </a:ext>
            </a:extLst>
          </p:cNvPr>
          <p:cNvCxnSpPr/>
          <p:nvPr/>
        </p:nvCxnSpPr>
        <p:spPr>
          <a:xfrm>
            <a:off x="3496370" y="4138537"/>
            <a:ext cx="1057275" cy="1238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0E267EBD-D558-4EE7-9788-3E950DA8E9FD}"/>
              </a:ext>
            </a:extLst>
          </p:cNvPr>
          <p:cNvCxnSpPr/>
          <p:nvPr/>
        </p:nvCxnSpPr>
        <p:spPr>
          <a:xfrm flipV="1">
            <a:off x="2780407" y="4292524"/>
            <a:ext cx="1790700" cy="30003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AF797BA-A9BB-4150-AEFF-E3D32EA15A5F}"/>
              </a:ext>
            </a:extLst>
          </p:cNvPr>
          <p:cNvCxnSpPr/>
          <p:nvPr/>
        </p:nvCxnSpPr>
        <p:spPr>
          <a:xfrm flipV="1">
            <a:off x="4107557" y="4321099"/>
            <a:ext cx="588963" cy="2714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56C84056-5465-43EF-8086-DD3D281AADA8}"/>
              </a:ext>
            </a:extLst>
          </p:cNvPr>
          <p:cNvCxnSpPr/>
          <p:nvPr/>
        </p:nvCxnSpPr>
        <p:spPr>
          <a:xfrm>
            <a:off x="3250307" y="4106787"/>
            <a:ext cx="814388" cy="4000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1" name="Group 7">
            <a:extLst>
              <a:ext uri="{FF2B5EF4-FFF2-40B4-BE49-F238E27FC236}">
                <a16:creationId xmlns:a16="http://schemas.microsoft.com/office/drawing/2014/main" id="{9B4EB37E-75FC-46BD-9CE6-9F47B91973DA}"/>
              </a:ext>
            </a:extLst>
          </p:cNvPr>
          <p:cNvGrpSpPr>
            <a:grpSpLocks/>
          </p:cNvGrpSpPr>
          <p:nvPr/>
        </p:nvGrpSpPr>
        <p:grpSpPr bwMode="auto">
          <a:xfrm>
            <a:off x="2375595" y="4532237"/>
            <a:ext cx="563562" cy="293687"/>
            <a:chOff x="1871277" y="1576300"/>
            <a:chExt cx="1128371" cy="437861"/>
          </a:xfrm>
        </p:grpSpPr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6DD2F8AB-3AF5-4712-9D57-4422FF007106}"/>
                </a:ext>
              </a:extLst>
            </p:cNvPr>
            <p:cNvSpPr/>
            <p:nvPr/>
          </p:nvSpPr>
          <p:spPr bwMode="auto">
            <a:xfrm flipV="1">
              <a:off x="1874455" y="1694641"/>
              <a:ext cx="1125193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2DC03F35-213E-460A-A53A-995B1B34BD5F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6C2FCEB1-250B-4B42-926A-06C418058420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193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75" name="Freeform 35">
              <a:extLst>
                <a:ext uri="{FF2B5EF4-FFF2-40B4-BE49-F238E27FC236}">
                  <a16:creationId xmlns:a16="http://schemas.microsoft.com/office/drawing/2014/main" id="{B4635D16-4038-4ECA-AFBA-497BC47C6AAE}"/>
                </a:ext>
              </a:extLst>
            </p:cNvPr>
            <p:cNvSpPr/>
            <p:nvPr/>
          </p:nvSpPr>
          <p:spPr bwMode="auto">
            <a:xfrm>
              <a:off x="2160521" y="1673339"/>
              <a:ext cx="546704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6" name="Freeform 36">
              <a:extLst>
                <a:ext uri="{FF2B5EF4-FFF2-40B4-BE49-F238E27FC236}">
                  <a16:creationId xmlns:a16="http://schemas.microsoft.com/office/drawing/2014/main" id="{7B416790-A612-484B-AC94-FEE5C0830B7D}"/>
                </a:ext>
              </a:extLst>
            </p:cNvPr>
            <p:cNvSpPr/>
            <p:nvPr/>
          </p:nvSpPr>
          <p:spPr bwMode="auto">
            <a:xfrm>
              <a:off x="2103307" y="1633104"/>
              <a:ext cx="661131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7" name="Freeform 37">
              <a:extLst>
                <a:ext uri="{FF2B5EF4-FFF2-40B4-BE49-F238E27FC236}">
                  <a16:creationId xmlns:a16="http://schemas.microsoft.com/office/drawing/2014/main" id="{AC43F6AE-6DAB-4B4B-807D-65A5AEF11235}"/>
                </a:ext>
              </a:extLst>
            </p:cNvPr>
            <p:cNvSpPr/>
            <p:nvPr/>
          </p:nvSpPr>
          <p:spPr bwMode="auto">
            <a:xfrm>
              <a:off x="2538765" y="1727776"/>
              <a:ext cx="241567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8" name="Freeform 38">
              <a:extLst>
                <a:ext uri="{FF2B5EF4-FFF2-40B4-BE49-F238E27FC236}">
                  <a16:creationId xmlns:a16="http://schemas.microsoft.com/office/drawing/2014/main" id="{8B8DE5F6-17B7-4B97-A4EA-F8E70B562A4D}"/>
                </a:ext>
              </a:extLst>
            </p:cNvPr>
            <p:cNvSpPr/>
            <p:nvPr/>
          </p:nvSpPr>
          <p:spPr bwMode="auto">
            <a:xfrm>
              <a:off x="2090593" y="1730143"/>
              <a:ext cx="238389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E8665C26-437A-4350-9254-FA3EDB49A21F}"/>
                </a:ext>
              </a:extLst>
            </p:cNvPr>
            <p:cNvCxnSpPr>
              <a:endCxn id="274" idx="2"/>
            </p:cNvCxnSpPr>
            <p:nvPr/>
          </p:nvCxnSpPr>
          <p:spPr bwMode="auto">
            <a:xfrm flipH="1" flipV="1">
              <a:off x="1871277" y="1737244"/>
              <a:ext cx="3178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66025F92-37E3-4637-8B6D-0898F23D2FAC}"/>
                </a:ext>
              </a:extLst>
            </p:cNvPr>
            <p:cNvCxnSpPr/>
            <p:nvPr/>
          </p:nvCxnSpPr>
          <p:spPr bwMode="auto">
            <a:xfrm flipH="1" flipV="1">
              <a:off x="2996470" y="1734876"/>
              <a:ext cx="3178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327">
            <a:extLst>
              <a:ext uri="{FF2B5EF4-FFF2-40B4-BE49-F238E27FC236}">
                <a16:creationId xmlns:a16="http://schemas.microsoft.com/office/drawing/2014/main" id="{3A6A0155-78C8-49E0-B46A-51CC74EE4F52}"/>
              </a:ext>
            </a:extLst>
          </p:cNvPr>
          <p:cNvGrpSpPr>
            <a:grpSpLocks/>
          </p:cNvGrpSpPr>
          <p:nvPr/>
        </p:nvGrpSpPr>
        <p:grpSpPr bwMode="auto">
          <a:xfrm>
            <a:off x="3070920" y="3990899"/>
            <a:ext cx="565150" cy="292100"/>
            <a:chOff x="1871277" y="1576300"/>
            <a:chExt cx="1128371" cy="437861"/>
          </a:xfrm>
        </p:grpSpPr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AD7A7AE0-45BE-44C9-84B8-4DA8EE67EE25}"/>
                </a:ext>
              </a:extLst>
            </p:cNvPr>
            <p:cNvSpPr/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63D1C6DB-BFFC-4890-89FD-4918A15D189E}"/>
                </a:ext>
              </a:extLst>
            </p:cNvPr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FE31D780-0A25-490B-AE7E-8B0F214F2A92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5" name="Freeform 45">
              <a:extLst>
                <a:ext uri="{FF2B5EF4-FFF2-40B4-BE49-F238E27FC236}">
                  <a16:creationId xmlns:a16="http://schemas.microsoft.com/office/drawing/2014/main" id="{FEE53FEB-D43D-4A2E-84DD-CC51CA1C7F7B}"/>
                </a:ext>
              </a:extLst>
            </p:cNvPr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6" name="Freeform 46">
              <a:extLst>
                <a:ext uri="{FF2B5EF4-FFF2-40B4-BE49-F238E27FC236}">
                  <a16:creationId xmlns:a16="http://schemas.microsoft.com/office/drawing/2014/main" id="{2F9C33ED-DC79-4ED8-A30C-868267B43F93}"/>
                </a:ext>
              </a:extLst>
            </p:cNvPr>
            <p:cNvSpPr/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7" name="Freeform 47">
              <a:extLst>
                <a:ext uri="{FF2B5EF4-FFF2-40B4-BE49-F238E27FC236}">
                  <a16:creationId xmlns:a16="http://schemas.microsoft.com/office/drawing/2014/main" id="{ECA9E450-DB83-404F-9DBA-50CBEC976FFB}"/>
                </a:ext>
              </a:extLst>
            </p:cNvPr>
            <p:cNvSpPr/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8" name="Freeform 48">
              <a:extLst>
                <a:ext uri="{FF2B5EF4-FFF2-40B4-BE49-F238E27FC236}">
                  <a16:creationId xmlns:a16="http://schemas.microsoft.com/office/drawing/2014/main" id="{2406BC04-02C2-4699-88E2-FA662F737437}"/>
                </a:ext>
              </a:extLst>
            </p:cNvPr>
            <p:cNvSpPr/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8A05059-C23E-4626-BB90-00EEC7A9D885}"/>
                </a:ext>
              </a:extLst>
            </p:cNvPr>
            <p:cNvCxnSpPr>
              <a:endCxn id="284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E1F6394-68EC-4B47-9367-FF73851D3CC7}"/>
                </a:ext>
              </a:extLst>
            </p:cNvPr>
            <p:cNvCxnSpPr/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1" name="Group 337">
            <a:extLst>
              <a:ext uri="{FF2B5EF4-FFF2-40B4-BE49-F238E27FC236}">
                <a16:creationId xmlns:a16="http://schemas.microsoft.com/office/drawing/2014/main" id="{C93FC232-9C94-4DC6-BCA7-598944ED267B}"/>
              </a:ext>
            </a:extLst>
          </p:cNvPr>
          <p:cNvGrpSpPr>
            <a:grpSpLocks/>
          </p:cNvGrpSpPr>
          <p:nvPr/>
        </p:nvGrpSpPr>
        <p:grpSpPr bwMode="auto">
          <a:xfrm>
            <a:off x="3713857" y="4444924"/>
            <a:ext cx="563563" cy="293688"/>
            <a:chOff x="1871277" y="1576300"/>
            <a:chExt cx="1128371" cy="437861"/>
          </a:xfrm>
        </p:grpSpPr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AB354F06-1CDD-4954-98D2-20E9A6CEE7D3}"/>
                </a:ext>
              </a:extLst>
            </p:cNvPr>
            <p:cNvSpPr/>
            <p:nvPr/>
          </p:nvSpPr>
          <p:spPr bwMode="auto">
            <a:xfrm flipV="1">
              <a:off x="1874457" y="1694641"/>
              <a:ext cx="1125191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6AFFE9C8-FA0A-4D53-9802-CA8BC80BA079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46A1FED-08E6-4638-9E0E-92F3A950E230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191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5" name="Freeform 55">
              <a:extLst>
                <a:ext uri="{FF2B5EF4-FFF2-40B4-BE49-F238E27FC236}">
                  <a16:creationId xmlns:a16="http://schemas.microsoft.com/office/drawing/2014/main" id="{EC0E528C-4C6B-4709-9B8D-4D0213F976EF}"/>
                </a:ext>
              </a:extLst>
            </p:cNvPr>
            <p:cNvSpPr/>
            <p:nvPr/>
          </p:nvSpPr>
          <p:spPr bwMode="auto">
            <a:xfrm>
              <a:off x="2160522" y="1673340"/>
              <a:ext cx="546703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6" name="Freeform 56">
              <a:extLst>
                <a:ext uri="{FF2B5EF4-FFF2-40B4-BE49-F238E27FC236}">
                  <a16:creationId xmlns:a16="http://schemas.microsoft.com/office/drawing/2014/main" id="{6AA5ED7E-11F6-4623-86DD-2476999127E4}"/>
                </a:ext>
              </a:extLst>
            </p:cNvPr>
            <p:cNvSpPr/>
            <p:nvPr/>
          </p:nvSpPr>
          <p:spPr bwMode="auto">
            <a:xfrm>
              <a:off x="2103309" y="1633103"/>
              <a:ext cx="661129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7" name="Freeform 57">
              <a:extLst>
                <a:ext uri="{FF2B5EF4-FFF2-40B4-BE49-F238E27FC236}">
                  <a16:creationId xmlns:a16="http://schemas.microsoft.com/office/drawing/2014/main" id="{0863B269-F1A7-43AA-B8F6-50487BAE1A0F}"/>
                </a:ext>
              </a:extLst>
            </p:cNvPr>
            <p:cNvSpPr/>
            <p:nvPr/>
          </p:nvSpPr>
          <p:spPr bwMode="auto">
            <a:xfrm>
              <a:off x="2538763" y="1727776"/>
              <a:ext cx="24156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8" name="Freeform 59">
              <a:extLst>
                <a:ext uri="{FF2B5EF4-FFF2-40B4-BE49-F238E27FC236}">
                  <a16:creationId xmlns:a16="http://schemas.microsoft.com/office/drawing/2014/main" id="{E2DE4239-87F1-4901-8692-4107E9D05472}"/>
                </a:ext>
              </a:extLst>
            </p:cNvPr>
            <p:cNvSpPr/>
            <p:nvPr/>
          </p:nvSpPr>
          <p:spPr bwMode="auto">
            <a:xfrm>
              <a:off x="2090595" y="1730144"/>
              <a:ext cx="238387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2213944F-D2D0-452A-BFE8-2502D108F247}"/>
                </a:ext>
              </a:extLst>
            </p:cNvPr>
            <p:cNvCxnSpPr>
              <a:endCxn id="294" idx="2"/>
            </p:cNvCxnSpPr>
            <p:nvPr/>
          </p:nvCxnSpPr>
          <p:spPr bwMode="auto">
            <a:xfrm flipH="1" flipV="1">
              <a:off x="1871277" y="1737243"/>
              <a:ext cx="3180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7643876-77B4-4E51-A6C5-D6694582847A}"/>
                </a:ext>
              </a:extLst>
            </p:cNvPr>
            <p:cNvCxnSpPr/>
            <p:nvPr/>
          </p:nvCxnSpPr>
          <p:spPr bwMode="auto">
            <a:xfrm flipH="1" flipV="1">
              <a:off x="2996468" y="1734877"/>
              <a:ext cx="3180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47">
            <a:extLst>
              <a:ext uri="{FF2B5EF4-FFF2-40B4-BE49-F238E27FC236}">
                <a16:creationId xmlns:a16="http://schemas.microsoft.com/office/drawing/2014/main" id="{B0867A0B-1AE0-4667-8B1E-7F21A7C7575E}"/>
              </a:ext>
            </a:extLst>
          </p:cNvPr>
          <p:cNvGrpSpPr>
            <a:grpSpLocks/>
          </p:cNvGrpSpPr>
          <p:nvPr/>
        </p:nvGrpSpPr>
        <p:grpSpPr bwMode="auto">
          <a:xfrm>
            <a:off x="4436170" y="4130599"/>
            <a:ext cx="565150" cy="293688"/>
            <a:chOff x="1871277" y="1576300"/>
            <a:chExt cx="1128371" cy="437861"/>
          </a:xfrm>
        </p:grpSpPr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0A4842F-94D9-4EBA-8A06-31DB0D911CA6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0D3C7CCA-8F87-4660-ADF7-C3ED09DBAEAB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8DAFABA7-7CE3-4527-8263-E4A7EC8606EC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5" name="Freeform 66">
              <a:extLst>
                <a:ext uri="{FF2B5EF4-FFF2-40B4-BE49-F238E27FC236}">
                  <a16:creationId xmlns:a16="http://schemas.microsoft.com/office/drawing/2014/main" id="{6096C056-9A67-4226-945A-9AEFADE781C6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6" name="Freeform 67">
              <a:extLst>
                <a:ext uri="{FF2B5EF4-FFF2-40B4-BE49-F238E27FC236}">
                  <a16:creationId xmlns:a16="http://schemas.microsoft.com/office/drawing/2014/main" id="{AA2FDFAC-71C3-4054-AD11-88EBCF8B38A9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7" name="Freeform 68">
              <a:extLst>
                <a:ext uri="{FF2B5EF4-FFF2-40B4-BE49-F238E27FC236}">
                  <a16:creationId xmlns:a16="http://schemas.microsoft.com/office/drawing/2014/main" id="{A795BAEA-2C67-4FCB-834A-082BCCBE2A65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8" name="Freeform 69">
              <a:extLst>
                <a:ext uri="{FF2B5EF4-FFF2-40B4-BE49-F238E27FC236}">
                  <a16:creationId xmlns:a16="http://schemas.microsoft.com/office/drawing/2014/main" id="{2532EF76-A6B4-4FF0-AF6E-CF513A635375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1EEA3750-9A31-4C42-8209-B2D079C0C44B}"/>
                </a:ext>
              </a:extLst>
            </p:cNvPr>
            <p:cNvCxnSpPr>
              <a:endCxn id="30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C3F2EFE-FA7F-4771-8B1A-A6FA386EC927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Group 357">
            <a:extLst>
              <a:ext uri="{FF2B5EF4-FFF2-40B4-BE49-F238E27FC236}">
                <a16:creationId xmlns:a16="http://schemas.microsoft.com/office/drawing/2014/main" id="{F45568C7-1CDA-44BE-868A-2068BDF581DE}"/>
              </a:ext>
            </a:extLst>
          </p:cNvPr>
          <p:cNvGrpSpPr>
            <a:grpSpLocks/>
          </p:cNvGrpSpPr>
          <p:nvPr/>
        </p:nvGrpSpPr>
        <p:grpSpPr bwMode="auto">
          <a:xfrm>
            <a:off x="1408807" y="4176637"/>
            <a:ext cx="565150" cy="293687"/>
            <a:chOff x="1871277" y="1576300"/>
            <a:chExt cx="1128371" cy="437861"/>
          </a:xfrm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21B6656F-2B0E-4408-BA92-AD3ACD9AB05D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4CAA98D3-EC86-4DCB-B061-D256AB0CBCA7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35F72F03-84E5-440E-AC70-EA3AC4BBA5A0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5" name="Freeform 90">
              <a:extLst>
                <a:ext uri="{FF2B5EF4-FFF2-40B4-BE49-F238E27FC236}">
                  <a16:creationId xmlns:a16="http://schemas.microsoft.com/office/drawing/2014/main" id="{2AF51C44-D518-4B74-94B0-8A0D1BCAC416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6" name="Freeform 91">
              <a:extLst>
                <a:ext uri="{FF2B5EF4-FFF2-40B4-BE49-F238E27FC236}">
                  <a16:creationId xmlns:a16="http://schemas.microsoft.com/office/drawing/2014/main" id="{68139EC9-C8D6-456E-A924-CAD5C9EE2130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7" name="Freeform 92">
              <a:extLst>
                <a:ext uri="{FF2B5EF4-FFF2-40B4-BE49-F238E27FC236}">
                  <a16:creationId xmlns:a16="http://schemas.microsoft.com/office/drawing/2014/main" id="{17B6A5BC-CB56-41B8-BF70-F69EEF8A92D9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8" name="Freeform 98">
              <a:extLst>
                <a:ext uri="{FF2B5EF4-FFF2-40B4-BE49-F238E27FC236}">
                  <a16:creationId xmlns:a16="http://schemas.microsoft.com/office/drawing/2014/main" id="{4324BD6C-B319-43B0-ACD2-8C193AF96B8F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814CB140-5565-46E8-97E8-C92B6ADB5332}"/>
                </a:ext>
              </a:extLst>
            </p:cNvPr>
            <p:cNvCxnSpPr>
              <a:endCxn id="314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39F0C927-D274-492C-826B-3D824EA4F8B2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81ABC76C-2735-40F8-B739-DEB6FB769C8C}"/>
              </a:ext>
            </a:extLst>
          </p:cNvPr>
          <p:cNvGrpSpPr/>
          <p:nvPr/>
        </p:nvGrpSpPr>
        <p:grpSpPr>
          <a:xfrm>
            <a:off x="451987" y="848253"/>
            <a:ext cx="5270058" cy="3804634"/>
            <a:chOff x="1757805" y="2331054"/>
            <a:chExt cx="5270058" cy="3804634"/>
          </a:xfrm>
        </p:grpSpPr>
        <p:sp>
          <p:nvSpPr>
            <p:cNvPr id="322" name="Freeform 102">
              <a:extLst>
                <a:ext uri="{FF2B5EF4-FFF2-40B4-BE49-F238E27FC236}">
                  <a16:creationId xmlns:a16="http://schemas.microsoft.com/office/drawing/2014/main" id="{7E7327FD-1816-4F74-85C8-C473502AB15F}"/>
                </a:ext>
              </a:extLst>
            </p:cNvPr>
            <p:cNvSpPr/>
            <p:nvPr/>
          </p:nvSpPr>
          <p:spPr>
            <a:xfrm>
              <a:off x="1776413" y="4829175"/>
              <a:ext cx="1220787" cy="920750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510" h="921649">
                  <a:moveTo>
                    <a:pt x="1060159" y="921649"/>
                  </a:moveTo>
                  <a:cubicBezTo>
                    <a:pt x="166591" y="183345"/>
                    <a:pt x="908943" y="790884"/>
                    <a:pt x="0" y="51716"/>
                  </a:cubicBezTo>
                  <a:cubicBezTo>
                    <a:pt x="346878" y="57311"/>
                    <a:pt x="712340" y="-5240"/>
                    <a:pt x="1059218" y="355"/>
                  </a:cubicBezTo>
                  <a:cubicBezTo>
                    <a:pt x="1192967" y="751903"/>
                    <a:pt x="1090859" y="157699"/>
                    <a:pt x="1220510" y="849923"/>
                  </a:cubicBezTo>
                  <a:cubicBezTo>
                    <a:pt x="1126090" y="855456"/>
                    <a:pt x="1222187" y="863235"/>
                    <a:pt x="1060159" y="92164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3" name="Freeform 103">
              <a:extLst>
                <a:ext uri="{FF2B5EF4-FFF2-40B4-BE49-F238E27FC236}">
                  <a16:creationId xmlns:a16="http://schemas.microsoft.com/office/drawing/2014/main" id="{630C1858-ABFD-441E-BF72-4BDA37A691DD}"/>
                </a:ext>
              </a:extLst>
            </p:cNvPr>
            <p:cNvSpPr/>
            <p:nvPr/>
          </p:nvSpPr>
          <p:spPr>
            <a:xfrm>
              <a:off x="6102350" y="4916488"/>
              <a:ext cx="925513" cy="75723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304" h="758185">
                  <a:moveTo>
                    <a:pt x="0" y="735614"/>
                  </a:moveTo>
                  <a:cubicBezTo>
                    <a:pt x="309918" y="169731"/>
                    <a:pt x="59088" y="622691"/>
                    <a:pt x="405840" y="13939"/>
                  </a:cubicBezTo>
                  <a:cubicBezTo>
                    <a:pt x="580581" y="18247"/>
                    <a:pt x="751563" y="-3745"/>
                    <a:pt x="926304" y="563"/>
                  </a:cubicBezTo>
                  <a:cubicBezTo>
                    <a:pt x="312762" y="607705"/>
                    <a:pt x="474902" y="459041"/>
                    <a:pt x="183705" y="758185"/>
                  </a:cubicBezTo>
                  <a:cubicBezTo>
                    <a:pt x="49420" y="729549"/>
                    <a:pt x="196198" y="734148"/>
                    <a:pt x="0" y="73561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4" name="Freeform 104">
              <a:extLst>
                <a:ext uri="{FF2B5EF4-FFF2-40B4-BE49-F238E27FC236}">
                  <a16:creationId xmlns:a16="http://schemas.microsoft.com/office/drawing/2014/main" id="{F4D2D7C6-5319-4CDD-AB5C-E93A9F59C1C1}"/>
                </a:ext>
              </a:extLst>
            </p:cNvPr>
            <p:cNvSpPr/>
            <p:nvPr/>
          </p:nvSpPr>
          <p:spPr>
            <a:xfrm>
              <a:off x="5287963" y="4937125"/>
              <a:ext cx="725487" cy="110013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009" h="1101479">
                  <a:moveTo>
                    <a:pt x="0" y="1073986"/>
                  </a:moveTo>
                  <a:cubicBezTo>
                    <a:pt x="95638" y="589814"/>
                    <a:pt x="96800" y="618448"/>
                    <a:pt x="206612" y="1724"/>
                  </a:cubicBezTo>
                  <a:cubicBezTo>
                    <a:pt x="451440" y="14348"/>
                    <a:pt x="499346" y="35256"/>
                    <a:pt x="725009" y="0"/>
                  </a:cubicBezTo>
                  <a:cubicBezTo>
                    <a:pt x="326141" y="749497"/>
                    <a:pt x="642687" y="159790"/>
                    <a:pt x="159092" y="1101479"/>
                  </a:cubicBezTo>
                  <a:cubicBezTo>
                    <a:pt x="24807" y="1072843"/>
                    <a:pt x="92525" y="1088071"/>
                    <a:pt x="0" y="1073986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5" name="Freeform 105">
              <a:extLst>
                <a:ext uri="{FF2B5EF4-FFF2-40B4-BE49-F238E27FC236}">
                  <a16:creationId xmlns:a16="http://schemas.microsoft.com/office/drawing/2014/main" id="{E3352D3B-CD59-4176-8598-7AC2790F8864}"/>
                </a:ext>
              </a:extLst>
            </p:cNvPr>
            <p:cNvSpPr/>
            <p:nvPr/>
          </p:nvSpPr>
          <p:spPr>
            <a:xfrm>
              <a:off x="4300538" y="4956175"/>
              <a:ext cx="514350" cy="577850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578353">
                  <a:moveTo>
                    <a:pt x="135770" y="577341"/>
                  </a:moveTo>
                  <a:cubicBezTo>
                    <a:pt x="50587" y="214237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26658" y="280104"/>
                    <a:pt x="339280" y="576561"/>
                  </a:cubicBezTo>
                  <a:cubicBezTo>
                    <a:pt x="292835" y="580865"/>
                    <a:pt x="203869" y="575875"/>
                    <a:pt x="135770" y="57734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6" name="Freeform 106">
              <a:extLst>
                <a:ext uri="{FF2B5EF4-FFF2-40B4-BE49-F238E27FC236}">
                  <a16:creationId xmlns:a16="http://schemas.microsoft.com/office/drawing/2014/main" id="{5E07EDC0-6DC3-4119-86D8-B89BDE0195F0}"/>
                </a:ext>
              </a:extLst>
            </p:cNvPr>
            <p:cNvSpPr/>
            <p:nvPr/>
          </p:nvSpPr>
          <p:spPr>
            <a:xfrm>
              <a:off x="3521075" y="4919663"/>
              <a:ext cx="593725" cy="1216025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13" h="1215612">
                  <a:moveTo>
                    <a:pt x="403236" y="1215612"/>
                  </a:moveTo>
                  <a:cubicBezTo>
                    <a:pt x="223947" y="663007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57486" y="515061"/>
                    <a:pt x="594113" y="1179818"/>
                  </a:cubicBezTo>
                  <a:cubicBezTo>
                    <a:pt x="496428" y="1184123"/>
                    <a:pt x="599434" y="1214146"/>
                    <a:pt x="403236" y="1215612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598F5A5-2CBA-4E03-8743-8B0CA482DFFC}"/>
                </a:ext>
              </a:extLst>
            </p:cNvPr>
            <p:cNvGrpSpPr/>
            <p:nvPr/>
          </p:nvGrpSpPr>
          <p:grpSpPr>
            <a:xfrm>
              <a:off x="1757805" y="2331054"/>
              <a:ext cx="1079500" cy="2674334"/>
              <a:chOff x="1757805" y="2331054"/>
              <a:chExt cx="1079500" cy="2674334"/>
            </a:xfrm>
          </p:grpSpPr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761A3188-A766-4592-A805-9B81D3D3AA22}"/>
                  </a:ext>
                </a:extLst>
              </p:cNvPr>
              <p:cNvSpPr/>
              <p:nvPr/>
            </p:nvSpPr>
            <p:spPr bwMode="auto">
              <a:xfrm rot="10800000">
                <a:off x="1789113" y="2580876"/>
                <a:ext cx="1027112" cy="108307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415" name="Group 104">
                <a:extLst>
                  <a:ext uri="{FF2B5EF4-FFF2-40B4-BE49-F238E27FC236}">
                    <a16:creationId xmlns:a16="http://schemas.microsoft.com/office/drawing/2014/main" id="{13A39888-6E4B-4F86-A15D-88EF1E0C26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2739" y="4616206"/>
                <a:ext cx="1034710" cy="389182"/>
                <a:chOff x="4128636" y="3606589"/>
                <a:chExt cx="568145" cy="338667"/>
              </a:xfrm>
            </p:grpSpPr>
            <p:sp>
              <p:nvSpPr>
                <p:cNvPr id="429" name="Oval 428">
                  <a:extLst>
                    <a:ext uri="{FF2B5EF4-FFF2-40B4-BE49-F238E27FC236}">
                      <a16:creationId xmlns:a16="http://schemas.microsoft.com/office/drawing/2014/main" id="{96E0371E-7E53-4210-88E5-C206183EBE15}"/>
                    </a:ext>
                  </a:extLst>
                </p:cNvPr>
                <p:cNvSpPr/>
                <p:nvPr/>
              </p:nvSpPr>
              <p:spPr>
                <a:xfrm>
                  <a:off x="4128649" y="3720080"/>
                  <a:ext cx="568332" cy="22517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D3B184D3-AA71-46F9-AA2E-24358243D83C}"/>
                    </a:ext>
                  </a:extLst>
                </p:cNvPr>
                <p:cNvSpPr/>
                <p:nvPr/>
              </p:nvSpPr>
              <p:spPr>
                <a:xfrm>
                  <a:off x="4128649" y="3720080"/>
                  <a:ext cx="568332" cy="11189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845BEAD5-6311-49EB-B53F-85B0D230D44E}"/>
                    </a:ext>
                  </a:extLst>
                </p:cNvPr>
                <p:cNvSpPr/>
                <p:nvPr/>
              </p:nvSpPr>
              <p:spPr>
                <a:xfrm>
                  <a:off x="4128649" y="3606801"/>
                  <a:ext cx="568332" cy="225176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11FD1F92-A14D-4301-AF78-891AC957CB3B}"/>
                    </a:ext>
                  </a:extLst>
                </p:cNvPr>
                <p:cNvCxnSpPr/>
                <p:nvPr/>
              </p:nvCxnSpPr>
              <p:spPr>
                <a:xfrm>
                  <a:off x="4696981" y="3720080"/>
                  <a:ext cx="0" cy="11189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BC27EDF7-B21E-4895-9F5D-B828CBBC44F0}"/>
                    </a:ext>
                  </a:extLst>
                </p:cNvPr>
                <p:cNvCxnSpPr/>
                <p:nvPr/>
              </p:nvCxnSpPr>
              <p:spPr>
                <a:xfrm>
                  <a:off x="4128649" y="3720080"/>
                  <a:ext cx="0" cy="11189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EC822037-878D-4513-881E-1D1BB9FE1A74}"/>
                  </a:ext>
                </a:extLst>
              </p:cNvPr>
              <p:cNvSpPr/>
              <p:nvPr/>
            </p:nvSpPr>
            <p:spPr bwMode="auto">
              <a:xfrm>
                <a:off x="1801813" y="3602038"/>
                <a:ext cx="1027112" cy="116363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62000"/>
                    </a:schemeClr>
                  </a:gs>
                  <a:gs pos="54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BDE96C8C-3157-45C0-BED5-6DC581FE2E51}"/>
                  </a:ext>
                </a:extLst>
              </p:cNvPr>
              <p:cNvCxnSpPr/>
              <p:nvPr/>
            </p:nvCxnSpPr>
            <p:spPr bwMode="auto">
              <a:xfrm>
                <a:off x="1781175" y="2805113"/>
                <a:ext cx="20638" cy="202088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AE7A8355-3757-4A69-9F3B-D677E71AC2D8}"/>
                  </a:ext>
                </a:extLst>
              </p:cNvPr>
              <p:cNvCxnSpPr/>
              <p:nvPr/>
            </p:nvCxnSpPr>
            <p:spPr bwMode="auto">
              <a:xfrm flipH="1">
                <a:off x="2817813" y="2805113"/>
                <a:ext cx="4762" cy="197643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9" name="Group 9">
                <a:extLst>
                  <a:ext uri="{FF2B5EF4-FFF2-40B4-BE49-F238E27FC236}">
                    <a16:creationId xmlns:a16="http://schemas.microsoft.com/office/drawing/2014/main" id="{161771BB-E06A-4753-AA84-C92296FB08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7805" y="2331054"/>
                <a:ext cx="1079500" cy="430213"/>
                <a:chOff x="2183302" y="1574638"/>
                <a:chExt cx="1200154" cy="430181"/>
              </a:xfrm>
            </p:grpSpPr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C5DE9F9A-68D3-4846-9FBA-9BD7065ADDAF}"/>
                    </a:ext>
                  </a:extLst>
                </p:cNvPr>
                <p:cNvSpPr/>
                <p:nvPr/>
              </p:nvSpPr>
              <p:spPr bwMode="auto">
                <a:xfrm flipV="1">
                  <a:off x="2186832" y="1690517"/>
                  <a:ext cx="1194859" cy="3143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614F6C3B-DE5C-45D2-9D19-5DEBFAB1A10E}"/>
                    </a:ext>
                  </a:extLst>
                </p:cNvPr>
                <p:cNvSpPr/>
                <p:nvPr/>
              </p:nvSpPr>
              <p:spPr bwMode="auto">
                <a:xfrm>
                  <a:off x="2183302" y="1734964"/>
                  <a:ext cx="1198389" cy="112704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22" name="Oval 421">
                  <a:extLst>
                    <a:ext uri="{FF2B5EF4-FFF2-40B4-BE49-F238E27FC236}">
                      <a16:creationId xmlns:a16="http://schemas.microsoft.com/office/drawing/2014/main" id="{05134331-0AA6-4825-9BFA-089E3041B3DE}"/>
                    </a:ext>
                  </a:extLst>
                </p:cNvPr>
                <p:cNvSpPr/>
                <p:nvPr/>
              </p:nvSpPr>
              <p:spPr bwMode="auto">
                <a:xfrm flipV="1">
                  <a:off x="2183302" y="1574638"/>
                  <a:ext cx="1196624" cy="3143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23" name="Freeform 203">
                  <a:extLst>
                    <a:ext uri="{FF2B5EF4-FFF2-40B4-BE49-F238E27FC236}">
                      <a16:creationId xmlns:a16="http://schemas.microsoft.com/office/drawing/2014/main" id="{F9601FDE-0935-4C89-B297-0577E4C9CF44}"/>
                    </a:ext>
                  </a:extLst>
                </p:cNvPr>
                <p:cNvSpPr/>
                <p:nvPr/>
              </p:nvSpPr>
              <p:spPr bwMode="auto">
                <a:xfrm>
                  <a:off x="2490400" y="1671469"/>
                  <a:ext cx="582428" cy="15715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24" name="Freeform 204">
                  <a:extLst>
                    <a:ext uri="{FF2B5EF4-FFF2-40B4-BE49-F238E27FC236}">
                      <a16:creationId xmlns:a16="http://schemas.microsoft.com/office/drawing/2014/main" id="{9A221EE6-1B0A-4EA4-9E96-B567ED61E76C}"/>
                    </a:ext>
                  </a:extLst>
                </p:cNvPr>
                <p:cNvSpPr/>
                <p:nvPr/>
              </p:nvSpPr>
              <p:spPr bwMode="auto">
                <a:xfrm>
                  <a:off x="2430393" y="1630197"/>
                  <a:ext cx="702443" cy="10952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25" name="Freeform 205">
                  <a:extLst>
                    <a:ext uri="{FF2B5EF4-FFF2-40B4-BE49-F238E27FC236}">
                      <a16:creationId xmlns:a16="http://schemas.microsoft.com/office/drawing/2014/main" id="{C147B699-AFD2-48D2-BCF8-FA2098687913}"/>
                    </a:ext>
                  </a:extLst>
                </p:cNvPr>
                <p:cNvSpPr/>
                <p:nvPr/>
              </p:nvSpPr>
              <p:spPr bwMode="auto">
                <a:xfrm>
                  <a:off x="2892805" y="1723852"/>
                  <a:ext cx="257680" cy="95243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26" name="Freeform 206">
                  <a:extLst>
                    <a:ext uri="{FF2B5EF4-FFF2-40B4-BE49-F238E27FC236}">
                      <a16:creationId xmlns:a16="http://schemas.microsoft.com/office/drawing/2014/main" id="{BB5E6DC5-981E-4BA5-A66E-535E209C31BF}"/>
                    </a:ext>
                  </a:extLst>
                </p:cNvPr>
                <p:cNvSpPr/>
                <p:nvPr/>
              </p:nvSpPr>
              <p:spPr bwMode="auto">
                <a:xfrm>
                  <a:off x="2418037" y="1725440"/>
                  <a:ext cx="254150" cy="9524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64ADEBD2-75CF-4651-890E-D6FD4BA0FF42}"/>
                    </a:ext>
                  </a:extLst>
                </p:cNvPr>
                <p:cNvCxnSpPr>
                  <a:endCxn id="422" idx="2"/>
                </p:cNvCxnSpPr>
                <p:nvPr/>
              </p:nvCxnSpPr>
              <p:spPr bwMode="auto">
                <a:xfrm flipH="1" flipV="1">
                  <a:off x="2183302" y="1731787"/>
                  <a:ext cx="3530" cy="12222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A50D3BA9-B7E1-418D-A022-1D431DBC82EA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926" y="1728615"/>
                  <a:ext cx="3530" cy="12222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1D005924-9EF0-4E06-926E-6CE8664F36E7}"/>
                </a:ext>
              </a:extLst>
            </p:cNvPr>
            <p:cNvGrpSpPr/>
            <p:nvPr/>
          </p:nvGrpSpPr>
          <p:grpSpPr>
            <a:xfrm>
              <a:off x="3500438" y="3174091"/>
              <a:ext cx="522287" cy="1831297"/>
              <a:chOff x="3500438" y="3174091"/>
              <a:chExt cx="522287" cy="1831297"/>
            </a:xfrm>
          </p:grpSpPr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6D04B553-2D23-4AD5-B9FE-070540527375}"/>
                  </a:ext>
                </a:extLst>
              </p:cNvPr>
              <p:cNvSpPr/>
              <p:nvPr/>
            </p:nvSpPr>
            <p:spPr bwMode="auto">
              <a:xfrm rot="10800000">
                <a:off x="3507320" y="3287221"/>
                <a:ext cx="498349" cy="306623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E4901BA0-8CCF-472C-893C-57806202437E}"/>
                  </a:ext>
                </a:extLst>
              </p:cNvPr>
              <p:cNvCxnSpPr/>
              <p:nvPr/>
            </p:nvCxnSpPr>
            <p:spPr bwMode="auto">
              <a:xfrm flipH="1">
                <a:off x="4019550" y="3321180"/>
                <a:ext cx="1059" cy="153657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5" name="Picture 86" descr="router_top.png">
                <a:extLst>
                  <a:ext uri="{FF2B5EF4-FFF2-40B4-BE49-F238E27FC236}">
                    <a16:creationId xmlns:a16="http://schemas.microsoft.com/office/drawing/2014/main" id="{7D71A5AF-BC08-4EC2-9E28-5C8496237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438" y="3194292"/>
                <a:ext cx="522287" cy="220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96" name="Group 82">
                <a:extLst>
                  <a:ext uri="{FF2B5EF4-FFF2-40B4-BE49-F238E27FC236}">
                    <a16:creationId xmlns:a16="http://schemas.microsoft.com/office/drawing/2014/main" id="{F3ED87FE-9859-40FC-B5A3-8CDED05967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442" y="4783543"/>
                <a:ext cx="507858" cy="221845"/>
                <a:chOff x="4128636" y="3606589"/>
                <a:chExt cx="568145" cy="338667"/>
              </a:xfrm>
            </p:grpSpPr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1222DB8C-335F-465A-BE04-BF953EC9122F}"/>
                    </a:ext>
                  </a:extLst>
                </p:cNvPr>
                <p:cNvSpPr/>
                <p:nvPr/>
              </p:nvSpPr>
              <p:spPr>
                <a:xfrm>
                  <a:off x="4128757" y="3719873"/>
                  <a:ext cx="568304" cy="225383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F00081C2-6AD9-46CD-903D-03033478BCC2}"/>
                    </a:ext>
                  </a:extLst>
                </p:cNvPr>
                <p:cNvSpPr/>
                <p:nvPr/>
              </p:nvSpPr>
              <p:spPr>
                <a:xfrm>
                  <a:off x="4128757" y="3719873"/>
                  <a:ext cx="568304" cy="11147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A75963FA-1674-46DF-B731-412ACAA60026}"/>
                    </a:ext>
                  </a:extLst>
                </p:cNvPr>
                <p:cNvSpPr/>
                <p:nvPr/>
              </p:nvSpPr>
              <p:spPr>
                <a:xfrm>
                  <a:off x="4128757" y="3605971"/>
                  <a:ext cx="568304" cy="22538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353E37CE-A1D2-4E5C-AA64-A7F9629E3A5F}"/>
                    </a:ext>
                  </a:extLst>
                </p:cNvPr>
                <p:cNvCxnSpPr/>
                <p:nvPr/>
              </p:nvCxnSpPr>
              <p:spPr>
                <a:xfrm>
                  <a:off x="4697061" y="3719873"/>
                  <a:ext cx="0" cy="11147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7B4F8FEF-7F67-4865-8F06-9DB4315E5708}"/>
                    </a:ext>
                  </a:extLst>
                </p:cNvPr>
                <p:cNvCxnSpPr/>
                <p:nvPr/>
              </p:nvCxnSpPr>
              <p:spPr>
                <a:xfrm>
                  <a:off x="4128757" y="3719873"/>
                  <a:ext cx="0" cy="11147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7" name="Rectangle 396">
                <a:extLst>
                  <a:ext uri="{FF2B5EF4-FFF2-40B4-BE49-F238E27FC236}">
                    <a16:creationId xmlns:a16="http://schemas.microsoft.com/office/drawing/2014/main" id="{D6EDAF37-A2DD-4417-96B2-F97FB87D7688}"/>
                  </a:ext>
                </a:extLst>
              </p:cNvPr>
              <p:cNvSpPr/>
              <p:nvPr/>
            </p:nvSpPr>
            <p:spPr bwMode="auto">
              <a:xfrm>
                <a:off x="3516313" y="3697288"/>
                <a:ext cx="498475" cy="116363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25ECB77B-843F-4666-8226-9046CC28AE75}"/>
                  </a:ext>
                </a:extLst>
              </p:cNvPr>
              <p:cNvCxnSpPr>
                <a:stCxn id="402" idx="2"/>
              </p:cNvCxnSpPr>
              <p:nvPr/>
            </p:nvCxnSpPr>
            <p:spPr bwMode="auto">
              <a:xfrm flipH="1">
                <a:off x="3506788" y="3262991"/>
                <a:ext cx="4762" cy="168842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9" name="Group 377">
                <a:extLst>
                  <a:ext uri="{FF2B5EF4-FFF2-40B4-BE49-F238E27FC236}">
                    <a16:creationId xmlns:a16="http://schemas.microsoft.com/office/drawing/2014/main" id="{5CE7A2CA-AC75-4248-A087-DC2FCE9193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057" y="3174091"/>
                <a:ext cx="504096" cy="242719"/>
                <a:chOff x="2183302" y="1574638"/>
                <a:chExt cx="1200154" cy="430218"/>
              </a:xfrm>
            </p:grpSpPr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AB1E8D18-00A1-493A-B624-F65FD0528025}"/>
                    </a:ext>
                  </a:extLst>
                </p:cNvPr>
                <p:cNvSpPr/>
                <p:nvPr/>
              </p:nvSpPr>
              <p:spPr bwMode="auto">
                <a:xfrm flipV="1">
                  <a:off x="2188256" y="1690004"/>
                  <a:ext cx="1194331" cy="31514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155FB131-38CD-44B6-BD3B-6CCDDACC69B6}"/>
                    </a:ext>
                  </a:extLst>
                </p:cNvPr>
                <p:cNvSpPr/>
                <p:nvPr/>
              </p:nvSpPr>
              <p:spPr bwMode="auto">
                <a:xfrm>
                  <a:off x="2184476" y="1735026"/>
                  <a:ext cx="1198111" cy="11255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02" name="Oval 401">
                  <a:extLst>
                    <a:ext uri="{FF2B5EF4-FFF2-40B4-BE49-F238E27FC236}">
                      <a16:creationId xmlns:a16="http://schemas.microsoft.com/office/drawing/2014/main" id="{B2B4293A-AECC-4A53-ADDE-8B474D787E55}"/>
                    </a:ext>
                  </a:extLst>
                </p:cNvPr>
                <p:cNvSpPr/>
                <p:nvPr/>
              </p:nvSpPr>
              <p:spPr bwMode="auto">
                <a:xfrm flipV="1">
                  <a:off x="2184476" y="1574638"/>
                  <a:ext cx="1194331" cy="31514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03" name="Freeform 183">
                  <a:extLst>
                    <a:ext uri="{FF2B5EF4-FFF2-40B4-BE49-F238E27FC236}">
                      <a16:creationId xmlns:a16="http://schemas.microsoft.com/office/drawing/2014/main" id="{35F721DB-C99C-40E4-A68B-8880C7C5260C}"/>
                    </a:ext>
                  </a:extLst>
                </p:cNvPr>
                <p:cNvSpPr/>
                <p:nvPr/>
              </p:nvSpPr>
              <p:spPr bwMode="auto">
                <a:xfrm>
                  <a:off x="2490619" y="1670308"/>
                  <a:ext cx="582047" cy="15757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04" name="Freeform 184">
                  <a:extLst>
                    <a:ext uri="{FF2B5EF4-FFF2-40B4-BE49-F238E27FC236}">
                      <a16:creationId xmlns:a16="http://schemas.microsoft.com/office/drawing/2014/main" id="{E9818F2C-9150-4FB9-806B-44F484C67519}"/>
                    </a:ext>
                  </a:extLst>
                </p:cNvPr>
                <p:cNvSpPr/>
                <p:nvPr/>
              </p:nvSpPr>
              <p:spPr bwMode="auto">
                <a:xfrm>
                  <a:off x="2430146" y="1630915"/>
                  <a:ext cx="702992" cy="10973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05" name="Freeform 185">
                  <a:extLst>
                    <a:ext uri="{FF2B5EF4-FFF2-40B4-BE49-F238E27FC236}">
                      <a16:creationId xmlns:a16="http://schemas.microsoft.com/office/drawing/2014/main" id="{F74D45BC-0041-48BC-9840-CA0EF3571582}"/>
                    </a:ext>
                  </a:extLst>
                </p:cNvPr>
                <p:cNvSpPr/>
                <p:nvPr/>
              </p:nvSpPr>
              <p:spPr bwMode="auto">
                <a:xfrm>
                  <a:off x="2891248" y="1723770"/>
                  <a:ext cx="260786" cy="9567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06" name="Freeform 186">
                  <a:extLst>
                    <a:ext uri="{FF2B5EF4-FFF2-40B4-BE49-F238E27FC236}">
                      <a16:creationId xmlns:a16="http://schemas.microsoft.com/office/drawing/2014/main" id="{81A3D754-F29D-4D56-B062-8CE3CC2E774C}"/>
                    </a:ext>
                  </a:extLst>
                </p:cNvPr>
                <p:cNvSpPr/>
                <p:nvPr/>
              </p:nvSpPr>
              <p:spPr bwMode="auto">
                <a:xfrm>
                  <a:off x="2418806" y="1726585"/>
                  <a:ext cx="253230" cy="92856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5E47A090-76BE-40D3-802C-E0B2101CC64D}"/>
                    </a:ext>
                  </a:extLst>
                </p:cNvPr>
                <p:cNvCxnSpPr>
                  <a:endCxn id="402" idx="2"/>
                </p:cNvCxnSpPr>
                <p:nvPr/>
              </p:nvCxnSpPr>
              <p:spPr bwMode="auto">
                <a:xfrm flipH="1" flipV="1">
                  <a:off x="2184476" y="1732213"/>
                  <a:ext cx="3781" cy="12099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F2A9974C-E482-467B-80F1-58040ECCB0A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8806" y="1729398"/>
                  <a:ext cx="3781" cy="12099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96A8F4F4-F162-42CF-A4C7-A8DAAB375171}"/>
                </a:ext>
              </a:extLst>
            </p:cNvPr>
            <p:cNvGrpSpPr/>
            <p:nvPr/>
          </p:nvGrpSpPr>
          <p:grpSpPr>
            <a:xfrm>
              <a:off x="4299212" y="2486508"/>
              <a:ext cx="528376" cy="2517292"/>
              <a:chOff x="4299212" y="2486508"/>
              <a:chExt cx="528376" cy="2517292"/>
            </a:xfrm>
          </p:grpSpPr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4B659C40-1741-48C6-8AA2-FE4626C4FE52}"/>
                  </a:ext>
                </a:extLst>
              </p:cNvPr>
              <p:cNvSpPr/>
              <p:nvPr/>
            </p:nvSpPr>
            <p:spPr bwMode="auto">
              <a:xfrm rot="10800000">
                <a:off x="4315358" y="2675960"/>
                <a:ext cx="498350" cy="916575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4C7ECA8A-7D8A-4970-A476-6145EFE9358A}"/>
                  </a:ext>
                </a:extLst>
              </p:cNvPr>
              <p:cNvCxnSpPr/>
              <p:nvPr/>
            </p:nvCxnSpPr>
            <p:spPr bwMode="auto">
              <a:xfrm>
                <a:off x="4822015" y="2642002"/>
                <a:ext cx="5573" cy="221416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5" name="Group 442">
                <a:extLst>
                  <a:ext uri="{FF2B5EF4-FFF2-40B4-BE49-F238E27FC236}">
                    <a16:creationId xmlns:a16="http://schemas.microsoft.com/office/drawing/2014/main" id="{D3EB0C41-957E-4095-B16B-D4A68BD280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19479" y="4781999"/>
                <a:ext cx="507859" cy="221801"/>
                <a:chOff x="4128636" y="3606589"/>
                <a:chExt cx="568145" cy="338667"/>
              </a:xfrm>
            </p:grpSpPr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322FD999-CE45-4EEA-ABBE-F1005CB37DF1}"/>
                    </a:ext>
                  </a:extLst>
                </p:cNvPr>
                <p:cNvSpPr/>
                <p:nvPr/>
              </p:nvSpPr>
              <p:spPr>
                <a:xfrm>
                  <a:off x="4128758" y="3719830"/>
                  <a:ext cx="568303" cy="22542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8623BDB1-E68E-44AE-9D34-73E7D7A661A9}"/>
                    </a:ext>
                  </a:extLst>
                </p:cNvPr>
                <p:cNvSpPr/>
                <p:nvPr/>
              </p:nvSpPr>
              <p:spPr>
                <a:xfrm>
                  <a:off x="4128758" y="3719830"/>
                  <a:ext cx="568303" cy="11150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8D77F2FD-D2B5-451A-AB2C-040F3FD282AB}"/>
                    </a:ext>
                  </a:extLst>
                </p:cNvPr>
                <p:cNvSpPr/>
                <p:nvPr/>
              </p:nvSpPr>
              <p:spPr>
                <a:xfrm>
                  <a:off x="4128758" y="3605903"/>
                  <a:ext cx="568303" cy="22542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DE4E8ED5-817A-43CF-921D-D3A1DA8E6AFE}"/>
                    </a:ext>
                  </a:extLst>
                </p:cNvPr>
                <p:cNvCxnSpPr/>
                <p:nvPr/>
              </p:nvCxnSpPr>
              <p:spPr>
                <a:xfrm>
                  <a:off x="4697061" y="3719830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D23014E1-7F3E-4EA8-A19D-54AA63C77358}"/>
                    </a:ext>
                  </a:extLst>
                </p:cNvPr>
                <p:cNvCxnSpPr/>
                <p:nvPr/>
              </p:nvCxnSpPr>
              <p:spPr>
                <a:xfrm>
                  <a:off x="4128758" y="3719830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2BC0310A-9C13-4B01-8BD8-C3BAABFD2CCD}"/>
                  </a:ext>
                </a:extLst>
              </p:cNvPr>
              <p:cNvSpPr/>
              <p:nvPr/>
            </p:nvSpPr>
            <p:spPr bwMode="auto">
              <a:xfrm>
                <a:off x="4324350" y="3695700"/>
                <a:ext cx="498475" cy="11636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68C83BA8-E74D-4F6E-A51B-B1471BA88C5C}"/>
                  </a:ext>
                </a:extLst>
              </p:cNvPr>
              <p:cNvCxnSpPr>
                <a:stCxn id="379" idx="2"/>
              </p:cNvCxnSpPr>
              <p:nvPr/>
            </p:nvCxnSpPr>
            <p:spPr bwMode="auto">
              <a:xfrm>
                <a:off x="4300799" y="2640496"/>
                <a:ext cx="14026" cy="230932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456">
                <a:extLst>
                  <a:ext uri="{FF2B5EF4-FFF2-40B4-BE49-F238E27FC236}">
                    <a16:creationId xmlns:a16="http://schemas.microsoft.com/office/drawing/2014/main" id="{88D50ADE-23EA-49EA-9AA5-A242CBE07D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9212" y="2486508"/>
                <a:ext cx="504825" cy="242888"/>
                <a:chOff x="2183302" y="1574638"/>
                <a:chExt cx="1200154" cy="430218"/>
              </a:xfrm>
            </p:grpSpPr>
            <p:sp>
              <p:nvSpPr>
                <p:cNvPr id="379" name="Oval 378">
                  <a:extLst>
                    <a:ext uri="{FF2B5EF4-FFF2-40B4-BE49-F238E27FC236}">
                      <a16:creationId xmlns:a16="http://schemas.microsoft.com/office/drawing/2014/main" id="{31982CAC-6431-4CCE-A1DC-4E27AE9BE408}"/>
                    </a:ext>
                  </a:extLst>
                </p:cNvPr>
                <p:cNvSpPr/>
                <p:nvPr/>
              </p:nvSpPr>
              <p:spPr bwMode="auto">
                <a:xfrm flipV="1">
                  <a:off x="2187075" y="1689926"/>
                  <a:ext cx="1196381" cy="3149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36DD9CC8-A02A-4973-8212-54A92473B2B6}"/>
                    </a:ext>
                  </a:extLst>
                </p:cNvPr>
                <p:cNvSpPr/>
                <p:nvPr/>
              </p:nvSpPr>
              <p:spPr bwMode="auto">
                <a:xfrm>
                  <a:off x="2183302" y="1734916"/>
                  <a:ext cx="1200154" cy="11247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D5E048EF-360A-4B03-B7EE-B150011BDE67}"/>
                    </a:ext>
                  </a:extLst>
                </p:cNvPr>
                <p:cNvSpPr/>
                <p:nvPr/>
              </p:nvSpPr>
              <p:spPr bwMode="auto">
                <a:xfrm flipV="1">
                  <a:off x="2183302" y="1574638"/>
                  <a:ext cx="1196379" cy="3149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82" name="Freeform 162">
                  <a:extLst>
                    <a:ext uri="{FF2B5EF4-FFF2-40B4-BE49-F238E27FC236}">
                      <a16:creationId xmlns:a16="http://schemas.microsoft.com/office/drawing/2014/main" id="{52EA2766-3801-4F72-AE19-D7DBF646932E}"/>
                    </a:ext>
                  </a:extLst>
                </p:cNvPr>
                <p:cNvSpPr/>
                <p:nvPr/>
              </p:nvSpPr>
              <p:spPr bwMode="auto">
                <a:xfrm>
                  <a:off x="2489000" y="1670242"/>
                  <a:ext cx="584982" cy="15746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3" name="Freeform 163">
                  <a:extLst>
                    <a:ext uri="{FF2B5EF4-FFF2-40B4-BE49-F238E27FC236}">
                      <a16:creationId xmlns:a16="http://schemas.microsoft.com/office/drawing/2014/main" id="{2F1C767C-721E-4F02-8AD4-41CEA185C7E8}"/>
                    </a:ext>
                  </a:extLst>
                </p:cNvPr>
                <p:cNvSpPr/>
                <p:nvPr/>
              </p:nvSpPr>
              <p:spPr bwMode="auto">
                <a:xfrm>
                  <a:off x="2428615" y="1630876"/>
                  <a:ext cx="705752" cy="10966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4" name="Freeform 164">
                  <a:extLst>
                    <a:ext uri="{FF2B5EF4-FFF2-40B4-BE49-F238E27FC236}">
                      <a16:creationId xmlns:a16="http://schemas.microsoft.com/office/drawing/2014/main" id="{745F656C-9633-4AEC-867A-7A6A4117A783}"/>
                    </a:ext>
                  </a:extLst>
                </p:cNvPr>
                <p:cNvSpPr/>
                <p:nvPr/>
              </p:nvSpPr>
              <p:spPr bwMode="auto">
                <a:xfrm>
                  <a:off x="2892827" y="1723668"/>
                  <a:ext cx="256637" cy="9560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5" name="Freeform 165">
                  <a:extLst>
                    <a:ext uri="{FF2B5EF4-FFF2-40B4-BE49-F238E27FC236}">
                      <a16:creationId xmlns:a16="http://schemas.microsoft.com/office/drawing/2014/main" id="{31F3863F-DF62-4CBA-BA55-CA61008A5C43}"/>
                    </a:ext>
                  </a:extLst>
                </p:cNvPr>
                <p:cNvSpPr/>
                <p:nvPr/>
              </p:nvSpPr>
              <p:spPr bwMode="auto">
                <a:xfrm>
                  <a:off x="2417294" y="1726479"/>
                  <a:ext cx="252861" cy="9279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66AF1B70-0735-43F6-A54C-1DA80A7D6774}"/>
                    </a:ext>
                  </a:extLst>
                </p:cNvPr>
                <p:cNvCxnSpPr>
                  <a:endCxn id="381" idx="2"/>
                </p:cNvCxnSpPr>
                <p:nvPr/>
              </p:nvCxnSpPr>
              <p:spPr bwMode="auto">
                <a:xfrm flipH="1" flipV="1">
                  <a:off x="2183302" y="1732103"/>
                  <a:ext cx="3773" cy="12091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4F540F90-E938-4A7C-BA78-A7D43610BBD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681" y="1729292"/>
                  <a:ext cx="3775" cy="12091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CD1886E7-A784-4C6C-809D-A5EC77E0E4C4}"/>
                </a:ext>
              </a:extLst>
            </p:cNvPr>
            <p:cNvGrpSpPr/>
            <p:nvPr/>
          </p:nvGrpSpPr>
          <p:grpSpPr>
            <a:xfrm>
              <a:off x="5491163" y="3179295"/>
              <a:ext cx="522287" cy="1824505"/>
              <a:chOff x="5491163" y="3179295"/>
              <a:chExt cx="522287" cy="1824505"/>
            </a:xfrm>
          </p:grpSpPr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D4C3C9E0-C65B-4143-B5AC-820EE93A8CAE}"/>
                  </a:ext>
                </a:extLst>
              </p:cNvPr>
              <p:cNvSpPr/>
              <p:nvPr/>
            </p:nvSpPr>
            <p:spPr bwMode="auto">
              <a:xfrm rot="10800000">
                <a:off x="5498044" y="3266845"/>
                <a:ext cx="498349" cy="325689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BC933C08-CD29-45A2-BDE9-96CDB6908C37}"/>
                  </a:ext>
                </a:extLst>
              </p:cNvPr>
              <p:cNvCxnSpPr>
                <a:stCxn id="361" idx="6"/>
              </p:cNvCxnSpPr>
              <p:nvPr/>
            </p:nvCxnSpPr>
            <p:spPr bwMode="auto">
              <a:xfrm>
                <a:off x="6003925" y="3268195"/>
                <a:ext cx="6350" cy="158117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54" name="Picture 469" descr="router_top.png">
                <a:extLst>
                  <a:ext uri="{FF2B5EF4-FFF2-40B4-BE49-F238E27FC236}">
                    <a16:creationId xmlns:a16="http://schemas.microsoft.com/office/drawing/2014/main" id="{3EABBCE8-4C1B-4B8D-B280-8947C3AC4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1163" y="3206725"/>
                <a:ext cx="522287" cy="220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55" name="Group 471">
                <a:extLst>
                  <a:ext uri="{FF2B5EF4-FFF2-40B4-BE49-F238E27FC236}">
                    <a16:creationId xmlns:a16="http://schemas.microsoft.com/office/drawing/2014/main" id="{F28FAD94-C90B-4418-AB48-66015810C4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2167" y="4781999"/>
                <a:ext cx="507858" cy="221801"/>
                <a:chOff x="4128636" y="3606589"/>
                <a:chExt cx="568145" cy="338667"/>
              </a:xfrm>
            </p:grpSpPr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66937389-B8CD-41C4-ABF0-AA8493AF73CA}"/>
                    </a:ext>
                  </a:extLst>
                </p:cNvPr>
                <p:cNvSpPr/>
                <p:nvPr/>
              </p:nvSpPr>
              <p:spPr>
                <a:xfrm>
                  <a:off x="4128757" y="3719830"/>
                  <a:ext cx="568304" cy="22542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69" name="Rectangle 368">
                  <a:extLst>
                    <a:ext uri="{FF2B5EF4-FFF2-40B4-BE49-F238E27FC236}">
                      <a16:creationId xmlns:a16="http://schemas.microsoft.com/office/drawing/2014/main" id="{BC7278B1-A16F-452C-ADE3-B9203F4C43BF}"/>
                    </a:ext>
                  </a:extLst>
                </p:cNvPr>
                <p:cNvSpPr/>
                <p:nvPr/>
              </p:nvSpPr>
              <p:spPr>
                <a:xfrm>
                  <a:off x="4128757" y="3719830"/>
                  <a:ext cx="568304" cy="11150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89A6E190-C045-4F58-8261-3D760CDC7AD2}"/>
                    </a:ext>
                  </a:extLst>
                </p:cNvPr>
                <p:cNvSpPr/>
                <p:nvPr/>
              </p:nvSpPr>
              <p:spPr>
                <a:xfrm>
                  <a:off x="4128757" y="3605903"/>
                  <a:ext cx="568304" cy="22542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BAADC78F-7631-4ED3-BFF4-89A6F94C1102}"/>
                    </a:ext>
                  </a:extLst>
                </p:cNvPr>
                <p:cNvCxnSpPr/>
                <p:nvPr/>
              </p:nvCxnSpPr>
              <p:spPr>
                <a:xfrm>
                  <a:off x="4697061" y="3719830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CD0EEB11-939E-48AD-AFCC-0C9E77D946B0}"/>
                    </a:ext>
                  </a:extLst>
                </p:cNvPr>
                <p:cNvCxnSpPr/>
                <p:nvPr/>
              </p:nvCxnSpPr>
              <p:spPr>
                <a:xfrm>
                  <a:off x="4128757" y="3719830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8C36CA93-82DA-4C43-8714-63F296CBD83A}"/>
                  </a:ext>
                </a:extLst>
              </p:cNvPr>
              <p:cNvSpPr/>
              <p:nvPr/>
            </p:nvSpPr>
            <p:spPr bwMode="auto">
              <a:xfrm>
                <a:off x="5507038" y="3695700"/>
                <a:ext cx="498475" cy="11636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25061DA4-57EF-4DA2-8211-0F7C6DCCFEA2}"/>
                  </a:ext>
                </a:extLst>
              </p:cNvPr>
              <p:cNvCxnSpPr>
                <a:stCxn id="354" idx="1"/>
              </p:cNvCxnSpPr>
              <p:nvPr/>
            </p:nvCxnSpPr>
            <p:spPr bwMode="auto">
              <a:xfrm>
                <a:off x="5491163" y="3316941"/>
                <a:ext cx="6350" cy="1632884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8" name="Group 485">
                <a:extLst>
                  <a:ext uri="{FF2B5EF4-FFF2-40B4-BE49-F238E27FC236}">
                    <a16:creationId xmlns:a16="http://schemas.microsoft.com/office/drawing/2014/main" id="{48DE87F5-A80D-4C91-9A18-ADBECDC90B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0688" y="3179295"/>
                <a:ext cx="504825" cy="242888"/>
                <a:chOff x="2183302" y="1574638"/>
                <a:chExt cx="1200154" cy="430218"/>
              </a:xfrm>
            </p:grpSpPr>
            <p:sp>
              <p:nvSpPr>
                <p:cNvPr id="359" name="Oval 358">
                  <a:extLst>
                    <a:ext uri="{FF2B5EF4-FFF2-40B4-BE49-F238E27FC236}">
                      <a16:creationId xmlns:a16="http://schemas.microsoft.com/office/drawing/2014/main" id="{47451B50-CD23-45E4-8537-427A9B394093}"/>
                    </a:ext>
                  </a:extLst>
                </p:cNvPr>
                <p:cNvSpPr/>
                <p:nvPr/>
              </p:nvSpPr>
              <p:spPr bwMode="auto">
                <a:xfrm flipV="1">
                  <a:off x="2187075" y="1689926"/>
                  <a:ext cx="1196381" cy="3149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DCA19A7B-675E-47E2-913C-C90290BB0F36}"/>
                    </a:ext>
                  </a:extLst>
                </p:cNvPr>
                <p:cNvSpPr/>
                <p:nvPr/>
              </p:nvSpPr>
              <p:spPr bwMode="auto">
                <a:xfrm>
                  <a:off x="2183302" y="1734916"/>
                  <a:ext cx="1200154" cy="11247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352FAE17-76BA-4F2C-9C7B-6368D899F983}"/>
                    </a:ext>
                  </a:extLst>
                </p:cNvPr>
                <p:cNvSpPr/>
                <p:nvPr/>
              </p:nvSpPr>
              <p:spPr bwMode="auto">
                <a:xfrm flipV="1">
                  <a:off x="2183302" y="1574638"/>
                  <a:ext cx="1196379" cy="3149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62" name="Freeform 142">
                  <a:extLst>
                    <a:ext uri="{FF2B5EF4-FFF2-40B4-BE49-F238E27FC236}">
                      <a16:creationId xmlns:a16="http://schemas.microsoft.com/office/drawing/2014/main" id="{3EF3C5F8-0147-4DF2-B325-E380172E3160}"/>
                    </a:ext>
                  </a:extLst>
                </p:cNvPr>
                <p:cNvSpPr/>
                <p:nvPr/>
              </p:nvSpPr>
              <p:spPr bwMode="auto">
                <a:xfrm>
                  <a:off x="2489000" y="1670242"/>
                  <a:ext cx="584982" cy="15746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63" name="Freeform 143">
                  <a:extLst>
                    <a:ext uri="{FF2B5EF4-FFF2-40B4-BE49-F238E27FC236}">
                      <a16:creationId xmlns:a16="http://schemas.microsoft.com/office/drawing/2014/main" id="{7CBE413B-1474-4947-A521-63B7BA024D21}"/>
                    </a:ext>
                  </a:extLst>
                </p:cNvPr>
                <p:cNvSpPr/>
                <p:nvPr/>
              </p:nvSpPr>
              <p:spPr bwMode="auto">
                <a:xfrm>
                  <a:off x="2428615" y="1630876"/>
                  <a:ext cx="705752" cy="10966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64" name="Freeform 144">
                  <a:extLst>
                    <a:ext uri="{FF2B5EF4-FFF2-40B4-BE49-F238E27FC236}">
                      <a16:creationId xmlns:a16="http://schemas.microsoft.com/office/drawing/2014/main" id="{0DD881E5-1C12-4C08-B8E9-8A8C20589E98}"/>
                    </a:ext>
                  </a:extLst>
                </p:cNvPr>
                <p:cNvSpPr/>
                <p:nvPr/>
              </p:nvSpPr>
              <p:spPr bwMode="auto">
                <a:xfrm>
                  <a:off x="2892827" y="1723668"/>
                  <a:ext cx="256637" cy="9560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65" name="Freeform 145">
                  <a:extLst>
                    <a:ext uri="{FF2B5EF4-FFF2-40B4-BE49-F238E27FC236}">
                      <a16:creationId xmlns:a16="http://schemas.microsoft.com/office/drawing/2014/main" id="{CBA4B851-BF62-4DDB-ABFD-751D293DDD2A}"/>
                    </a:ext>
                  </a:extLst>
                </p:cNvPr>
                <p:cNvSpPr/>
                <p:nvPr/>
              </p:nvSpPr>
              <p:spPr bwMode="auto">
                <a:xfrm>
                  <a:off x="2417294" y="1726479"/>
                  <a:ext cx="252861" cy="9279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0150CC40-04CE-44F0-AF2F-B1427B264F2F}"/>
                    </a:ext>
                  </a:extLst>
                </p:cNvPr>
                <p:cNvCxnSpPr>
                  <a:endCxn id="361" idx="2"/>
                </p:cNvCxnSpPr>
                <p:nvPr/>
              </p:nvCxnSpPr>
              <p:spPr bwMode="auto">
                <a:xfrm flipH="1" flipV="1">
                  <a:off x="2183302" y="1732103"/>
                  <a:ext cx="3773" cy="12091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9A7C1F78-1069-40C5-BE70-15CAA745761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681" y="1729292"/>
                  <a:ext cx="3775" cy="12091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A588C544-F74A-49D8-803B-D2226278E504}"/>
                </a:ext>
              </a:extLst>
            </p:cNvPr>
            <p:cNvGrpSpPr/>
            <p:nvPr/>
          </p:nvGrpSpPr>
          <p:grpSpPr>
            <a:xfrm>
              <a:off x="6472366" y="2647932"/>
              <a:ext cx="522159" cy="2354282"/>
              <a:chOff x="6472366" y="2647932"/>
              <a:chExt cx="522159" cy="2354282"/>
            </a:xfrm>
          </p:grpSpPr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C438E3F4-B15F-48E0-86AA-80B8AE132110}"/>
                  </a:ext>
                </a:extLst>
              </p:cNvPr>
              <p:cNvSpPr/>
              <p:nvPr/>
            </p:nvSpPr>
            <p:spPr bwMode="auto">
              <a:xfrm rot="10800000">
                <a:off x="6482296" y="2777838"/>
                <a:ext cx="498349" cy="72203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72CFAEB4-4D31-4639-A8BE-B64BF24F8385}"/>
                  </a:ext>
                </a:extLst>
              </p:cNvPr>
              <p:cNvCxnSpPr/>
              <p:nvPr/>
            </p:nvCxnSpPr>
            <p:spPr bwMode="auto">
              <a:xfrm>
                <a:off x="6994525" y="2845840"/>
                <a:ext cx="0" cy="1999208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4" name="Group 500">
                <a:extLst>
                  <a:ext uri="{FF2B5EF4-FFF2-40B4-BE49-F238E27FC236}">
                    <a16:creationId xmlns:a16="http://schemas.microsoft.com/office/drawing/2014/main" id="{59515D9F-BFBA-46D9-AC99-D79FCD8294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6417" y="4766099"/>
                <a:ext cx="507858" cy="236115"/>
                <a:chOff x="4128636" y="3606589"/>
                <a:chExt cx="568145" cy="338667"/>
              </a:xfrm>
            </p:grpSpPr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02D051C6-1CB5-4598-A096-E9A7E5D984BD}"/>
                    </a:ext>
                  </a:extLst>
                </p:cNvPr>
                <p:cNvSpPr/>
                <p:nvPr/>
              </p:nvSpPr>
              <p:spPr>
                <a:xfrm>
                  <a:off x="4128757" y="3719828"/>
                  <a:ext cx="568304" cy="2254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E249CB36-CF3F-40BD-B83D-011FACB45D2F}"/>
                    </a:ext>
                  </a:extLst>
                </p:cNvPr>
                <p:cNvSpPr/>
                <p:nvPr/>
              </p:nvSpPr>
              <p:spPr>
                <a:xfrm>
                  <a:off x="4128757" y="3719828"/>
                  <a:ext cx="568304" cy="11150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51C1B0E7-E29E-40C8-AC44-F428A4E52001}"/>
                    </a:ext>
                  </a:extLst>
                </p:cNvPr>
                <p:cNvSpPr/>
                <p:nvPr/>
              </p:nvSpPr>
              <p:spPr>
                <a:xfrm>
                  <a:off x="4128757" y="3605903"/>
                  <a:ext cx="568304" cy="225426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F576AFF7-A8A4-44EA-89AB-5CB568829B93}"/>
                    </a:ext>
                  </a:extLst>
                </p:cNvPr>
                <p:cNvCxnSpPr/>
                <p:nvPr/>
              </p:nvCxnSpPr>
              <p:spPr>
                <a:xfrm>
                  <a:off x="4697061" y="3719828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FB9030FF-AF0B-406F-86C1-7846F26009BD}"/>
                    </a:ext>
                  </a:extLst>
                </p:cNvPr>
                <p:cNvCxnSpPr/>
                <p:nvPr/>
              </p:nvCxnSpPr>
              <p:spPr>
                <a:xfrm>
                  <a:off x="4128757" y="3719828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9AD71E3F-5312-4BD6-BC20-997662EEEDD6}"/>
                  </a:ext>
                </a:extLst>
              </p:cNvPr>
              <p:cNvSpPr/>
              <p:nvPr/>
            </p:nvSpPr>
            <p:spPr bwMode="auto">
              <a:xfrm>
                <a:off x="6491288" y="3609696"/>
                <a:ext cx="498475" cy="12387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33D3BBC6-C8B5-4344-A2CE-BD3CE0C0BE40}"/>
                  </a:ext>
                </a:extLst>
              </p:cNvPr>
              <p:cNvCxnSpPr/>
              <p:nvPr/>
            </p:nvCxnSpPr>
            <p:spPr bwMode="auto">
              <a:xfrm>
                <a:off x="6472366" y="2818589"/>
                <a:ext cx="9397" cy="21261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7" name="Group 514">
                <a:extLst>
                  <a:ext uri="{FF2B5EF4-FFF2-40B4-BE49-F238E27FC236}">
                    <a16:creationId xmlns:a16="http://schemas.microsoft.com/office/drawing/2014/main" id="{CA0F3C85-2E3C-4A02-B0A5-0722513359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8146" y="2647932"/>
                <a:ext cx="504825" cy="242887"/>
                <a:chOff x="2183302" y="1574638"/>
                <a:chExt cx="1200154" cy="430218"/>
              </a:xfrm>
            </p:grpSpPr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06ACACB5-96E4-405D-A4DD-025D841B7396}"/>
                    </a:ext>
                  </a:extLst>
                </p:cNvPr>
                <p:cNvSpPr/>
                <p:nvPr/>
              </p:nvSpPr>
              <p:spPr bwMode="auto">
                <a:xfrm flipV="1">
                  <a:off x="2187075" y="1689925"/>
                  <a:ext cx="1196381" cy="31493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60E572FD-C203-407E-8E68-EF659ED0C34E}"/>
                    </a:ext>
                  </a:extLst>
                </p:cNvPr>
                <p:cNvSpPr/>
                <p:nvPr/>
              </p:nvSpPr>
              <p:spPr bwMode="auto">
                <a:xfrm>
                  <a:off x="2183302" y="1734915"/>
                  <a:ext cx="1200154" cy="112476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A3517682-B1FC-4A01-BB61-735C9E45CBD9}"/>
                    </a:ext>
                  </a:extLst>
                </p:cNvPr>
                <p:cNvSpPr/>
                <p:nvPr/>
              </p:nvSpPr>
              <p:spPr bwMode="auto">
                <a:xfrm flipV="1">
                  <a:off x="2183302" y="1574638"/>
                  <a:ext cx="1196379" cy="31493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41" name="Freeform 121">
                  <a:extLst>
                    <a:ext uri="{FF2B5EF4-FFF2-40B4-BE49-F238E27FC236}">
                      <a16:creationId xmlns:a16="http://schemas.microsoft.com/office/drawing/2014/main" id="{64214AC5-9309-4608-A699-30F28B7B058A}"/>
                    </a:ext>
                  </a:extLst>
                </p:cNvPr>
                <p:cNvSpPr/>
                <p:nvPr/>
              </p:nvSpPr>
              <p:spPr bwMode="auto">
                <a:xfrm>
                  <a:off x="2489000" y="1670242"/>
                  <a:ext cx="584982" cy="157466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42" name="Freeform 122">
                  <a:extLst>
                    <a:ext uri="{FF2B5EF4-FFF2-40B4-BE49-F238E27FC236}">
                      <a16:creationId xmlns:a16="http://schemas.microsoft.com/office/drawing/2014/main" id="{40C7EB3C-1AFF-4CD8-B696-214F7AF227E8}"/>
                    </a:ext>
                  </a:extLst>
                </p:cNvPr>
                <p:cNvSpPr/>
                <p:nvPr/>
              </p:nvSpPr>
              <p:spPr bwMode="auto">
                <a:xfrm>
                  <a:off x="2428615" y="1630876"/>
                  <a:ext cx="705752" cy="109663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43" name="Freeform 123">
                  <a:extLst>
                    <a:ext uri="{FF2B5EF4-FFF2-40B4-BE49-F238E27FC236}">
                      <a16:creationId xmlns:a16="http://schemas.microsoft.com/office/drawing/2014/main" id="{82800E72-FE58-483B-ABA9-2A06C0FCC8A3}"/>
                    </a:ext>
                  </a:extLst>
                </p:cNvPr>
                <p:cNvSpPr/>
                <p:nvPr/>
              </p:nvSpPr>
              <p:spPr bwMode="auto">
                <a:xfrm>
                  <a:off x="2892827" y="1723667"/>
                  <a:ext cx="256637" cy="9560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44" name="Freeform 124">
                  <a:extLst>
                    <a:ext uri="{FF2B5EF4-FFF2-40B4-BE49-F238E27FC236}">
                      <a16:creationId xmlns:a16="http://schemas.microsoft.com/office/drawing/2014/main" id="{2D38BEFC-0316-4B7B-84BF-00E890E3B3BA}"/>
                    </a:ext>
                  </a:extLst>
                </p:cNvPr>
                <p:cNvSpPr/>
                <p:nvPr/>
              </p:nvSpPr>
              <p:spPr bwMode="auto">
                <a:xfrm>
                  <a:off x="2417294" y="1726480"/>
                  <a:ext cx="252861" cy="92791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63B044A6-C4F3-4116-93E0-1E23C3EF7F7C}"/>
                    </a:ext>
                  </a:extLst>
                </p:cNvPr>
                <p:cNvCxnSpPr>
                  <a:endCxn id="340" idx="2"/>
                </p:cNvCxnSpPr>
                <p:nvPr/>
              </p:nvCxnSpPr>
              <p:spPr bwMode="auto">
                <a:xfrm flipH="1" flipV="1">
                  <a:off x="2183302" y="1732104"/>
                  <a:ext cx="3773" cy="12091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04E312E1-9BC4-44EE-A68D-7D924F1F354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681" y="1729291"/>
                  <a:ext cx="3775" cy="12091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15EA271B-21B3-496F-8719-420A4D9E223F}"/>
              </a:ext>
            </a:extLst>
          </p:cNvPr>
          <p:cNvGrpSpPr/>
          <p:nvPr/>
        </p:nvGrpSpPr>
        <p:grpSpPr>
          <a:xfrm>
            <a:off x="522415" y="1203972"/>
            <a:ext cx="5112820" cy="879389"/>
            <a:chOff x="1866825" y="707349"/>
            <a:chExt cx="5112820" cy="879389"/>
          </a:xfrm>
        </p:grpSpPr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04CE6620-77FF-429A-9170-83AA90715E05}"/>
                </a:ext>
              </a:extLst>
            </p:cNvPr>
            <p:cNvSpPr/>
            <p:nvPr/>
          </p:nvSpPr>
          <p:spPr>
            <a:xfrm>
              <a:off x="1866825" y="785347"/>
              <a:ext cx="954705" cy="491476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9AB44396-13E4-4F20-9AE4-8FB585EA84DA}"/>
                </a:ext>
              </a:extLst>
            </p:cNvPr>
            <p:cNvSpPr txBox="1"/>
            <p:nvPr/>
          </p:nvSpPr>
          <p:spPr>
            <a:xfrm>
              <a:off x="1891781" y="783191"/>
              <a:ext cx="910613" cy="476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480"/>
                </a:lnSpc>
              </a:pPr>
              <a:r>
                <a:rPr lang="en-US" sz="1400" dirty="0"/>
                <a:t>Routing</a:t>
              </a:r>
            </a:p>
            <a:p>
              <a:pPr algn="ctr">
                <a:lnSpc>
                  <a:spcPts val="1480"/>
                </a:lnSpc>
              </a:pPr>
              <a:r>
                <a:rPr lang="en-US" sz="1400" dirty="0"/>
                <a:t>Algorithm</a:t>
              </a:r>
            </a:p>
          </p:txBody>
        </p:sp>
        <p:cxnSp>
          <p:nvCxnSpPr>
            <p:cNvPr id="437" name="Straight Arrow Connector 436">
              <a:extLst>
                <a:ext uri="{FF2B5EF4-FFF2-40B4-BE49-F238E27FC236}">
                  <a16:creationId xmlns:a16="http://schemas.microsoft.com/office/drawing/2014/main" id="{689F937D-1E2D-430F-9610-FF5A463F6BFC}"/>
                </a:ext>
              </a:extLst>
            </p:cNvPr>
            <p:cNvCxnSpPr/>
            <p:nvPr/>
          </p:nvCxnSpPr>
          <p:spPr>
            <a:xfrm flipV="1">
              <a:off x="2833714" y="807908"/>
              <a:ext cx="1517851" cy="213379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Arrow Connector 437">
              <a:extLst>
                <a:ext uri="{FF2B5EF4-FFF2-40B4-BE49-F238E27FC236}">
                  <a16:creationId xmlns:a16="http://schemas.microsoft.com/office/drawing/2014/main" id="{54C7E348-B83B-4017-A87E-59A0E7E140C9}"/>
                </a:ext>
              </a:extLst>
            </p:cNvPr>
            <p:cNvCxnSpPr/>
            <p:nvPr/>
          </p:nvCxnSpPr>
          <p:spPr>
            <a:xfrm>
              <a:off x="2750618" y="1201670"/>
              <a:ext cx="797027" cy="279264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42AFD5F5-0B89-45A7-9D0C-70BA0F6CACAA}"/>
                </a:ext>
              </a:extLst>
            </p:cNvPr>
            <p:cNvCxnSpPr/>
            <p:nvPr/>
          </p:nvCxnSpPr>
          <p:spPr>
            <a:xfrm>
              <a:off x="4684666" y="894080"/>
              <a:ext cx="893541" cy="510629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0508398E-4542-44F5-AA12-2B0535584A8E}"/>
                </a:ext>
              </a:extLst>
            </p:cNvPr>
            <p:cNvCxnSpPr/>
            <p:nvPr/>
          </p:nvCxnSpPr>
          <p:spPr>
            <a:xfrm>
              <a:off x="4800837" y="800746"/>
              <a:ext cx="1695897" cy="130795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3D320DA8-4F4A-40D4-9167-3AE29A07A365}"/>
                </a:ext>
              </a:extLst>
            </p:cNvPr>
            <p:cNvSpPr/>
            <p:nvPr/>
          </p:nvSpPr>
          <p:spPr>
            <a:xfrm>
              <a:off x="6558622" y="894080"/>
              <a:ext cx="421023" cy="182029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92CC17A-072B-4A36-9DA7-02C14AC05F90}"/>
                </a:ext>
              </a:extLst>
            </p:cNvPr>
            <p:cNvSpPr/>
            <p:nvPr/>
          </p:nvSpPr>
          <p:spPr>
            <a:xfrm>
              <a:off x="5572329" y="1404709"/>
              <a:ext cx="421023" cy="182029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B09812A7-B874-4A7E-8A23-24D06ACAA101}"/>
                </a:ext>
              </a:extLst>
            </p:cNvPr>
            <p:cNvSpPr/>
            <p:nvPr/>
          </p:nvSpPr>
          <p:spPr>
            <a:xfrm>
              <a:off x="4367082" y="707349"/>
              <a:ext cx="421023" cy="182029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2A6B7A8C-A2A7-4215-B0A3-D8EFB7B806DB}"/>
                </a:ext>
              </a:extLst>
            </p:cNvPr>
            <p:cNvSpPr/>
            <p:nvPr/>
          </p:nvSpPr>
          <p:spPr>
            <a:xfrm>
              <a:off x="3571953" y="1402071"/>
              <a:ext cx="421023" cy="182029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1BD027B4-67CB-46F8-ACA3-B78E2A538F45}"/>
                </a:ext>
              </a:extLst>
            </p:cNvPr>
            <p:cNvCxnSpPr/>
            <p:nvPr/>
          </p:nvCxnSpPr>
          <p:spPr>
            <a:xfrm>
              <a:off x="2821560" y="1106261"/>
              <a:ext cx="2738615" cy="338776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C6594C28-2149-40B7-8F75-F18DBDA2882C}"/>
                </a:ext>
              </a:extLst>
            </p:cNvPr>
            <p:cNvCxnSpPr>
              <a:endCxn id="441" idx="2"/>
            </p:cNvCxnSpPr>
            <p:nvPr/>
          </p:nvCxnSpPr>
          <p:spPr>
            <a:xfrm flipV="1">
              <a:off x="3997124" y="985095"/>
              <a:ext cx="2561498" cy="469120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Arrow Connector 446">
              <a:extLst>
                <a:ext uri="{FF2B5EF4-FFF2-40B4-BE49-F238E27FC236}">
                  <a16:creationId xmlns:a16="http://schemas.microsoft.com/office/drawing/2014/main" id="{8167346E-A729-444E-9DEC-B17316D2F0C9}"/>
                </a:ext>
              </a:extLst>
            </p:cNvPr>
            <p:cNvCxnSpPr/>
            <p:nvPr/>
          </p:nvCxnSpPr>
          <p:spPr>
            <a:xfrm flipV="1">
              <a:off x="3992124" y="1509221"/>
              <a:ext cx="1580205" cy="2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C0C1EDC5-CD88-4D61-B3B4-B45846C64150}"/>
                </a:ext>
              </a:extLst>
            </p:cNvPr>
            <p:cNvCxnSpPr/>
            <p:nvPr/>
          </p:nvCxnSpPr>
          <p:spPr>
            <a:xfrm flipV="1">
              <a:off x="5997500" y="1083737"/>
              <a:ext cx="751103" cy="397197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5F38031B-E09D-41AD-8832-F1C4F81DAEBE}"/>
              </a:ext>
            </a:extLst>
          </p:cNvPr>
          <p:cNvGrpSpPr/>
          <p:nvPr/>
        </p:nvGrpSpPr>
        <p:grpSpPr>
          <a:xfrm>
            <a:off x="251520" y="1592187"/>
            <a:ext cx="6375400" cy="1047750"/>
            <a:chOff x="1557338" y="3074988"/>
            <a:chExt cx="6375400" cy="1047750"/>
          </a:xfrm>
        </p:grpSpPr>
        <p:sp>
          <p:nvSpPr>
            <p:cNvPr id="450" name="TextBox 232">
              <a:extLst>
                <a:ext uri="{FF2B5EF4-FFF2-40B4-BE49-F238E27FC236}">
                  <a16:creationId xmlns:a16="http://schemas.microsoft.com/office/drawing/2014/main" id="{0F6B076B-E951-429E-A661-81BC835BA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2975" y="3651250"/>
              <a:ext cx="595313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sz="1400"/>
                <a:t>data</a:t>
              </a:r>
            </a:p>
            <a:p>
              <a:pPr algn="ctr">
                <a:lnSpc>
                  <a:spcPts val="1463"/>
                </a:lnSpc>
              </a:pPr>
              <a:r>
                <a:rPr lang="en-US" sz="1400"/>
                <a:t>plane</a:t>
              </a:r>
            </a:p>
          </p:txBody>
        </p:sp>
        <p:sp>
          <p:nvSpPr>
            <p:cNvPr id="451" name="TextBox 233">
              <a:extLst>
                <a:ext uri="{FF2B5EF4-FFF2-40B4-BE49-F238E27FC236}">
                  <a16:creationId xmlns:a16="http://schemas.microsoft.com/office/drawing/2014/main" id="{124D7E93-04D9-434D-93FA-0ED470D8EF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4713" y="3074988"/>
              <a:ext cx="708025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sz="1400"/>
                <a:t>control</a:t>
              </a:r>
            </a:p>
            <a:p>
              <a:pPr algn="ctr">
                <a:lnSpc>
                  <a:spcPts val="1463"/>
                </a:lnSpc>
              </a:pPr>
              <a:r>
                <a:rPr lang="en-US" sz="1400"/>
                <a:t>plane</a:t>
              </a:r>
            </a:p>
          </p:txBody>
        </p: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E49E8BB5-56F9-4D8B-A82B-2EDDB3392607}"/>
                </a:ext>
              </a:extLst>
            </p:cNvPr>
            <p:cNvCxnSpPr/>
            <p:nvPr/>
          </p:nvCxnSpPr>
          <p:spPr>
            <a:xfrm>
              <a:off x="1557338" y="3613150"/>
              <a:ext cx="6207125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1AF12B6-9ED6-480E-8558-AA4788DFF9F9}"/>
              </a:ext>
            </a:extLst>
          </p:cNvPr>
          <p:cNvGrpSpPr/>
          <p:nvPr/>
        </p:nvGrpSpPr>
        <p:grpSpPr>
          <a:xfrm>
            <a:off x="523538" y="2219945"/>
            <a:ext cx="5126173" cy="1120753"/>
            <a:chOff x="-4746102" y="4471477"/>
            <a:chExt cx="5126173" cy="1120753"/>
          </a:xfrm>
        </p:grpSpPr>
        <p:pic>
          <p:nvPicPr>
            <p:cNvPr id="454" name="Picture 10" descr="fig42_table.pdf">
              <a:extLst>
                <a:ext uri="{FF2B5EF4-FFF2-40B4-BE49-F238E27FC236}">
                  <a16:creationId xmlns:a16="http://schemas.microsoft.com/office/drawing/2014/main" id="{8966FD62-AABE-40E2-BFE5-513535340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46102" y="4471477"/>
              <a:ext cx="966463" cy="966962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375D2DD7-768C-42E3-82F5-26C91A708D72}"/>
                </a:ext>
              </a:extLst>
            </p:cNvPr>
            <p:cNvGrpSpPr/>
            <p:nvPr/>
          </p:nvGrpSpPr>
          <p:grpSpPr>
            <a:xfrm>
              <a:off x="-3025264" y="5228984"/>
              <a:ext cx="3405335" cy="363246"/>
              <a:chOff x="-3025264" y="5228984"/>
              <a:chExt cx="3405335" cy="363246"/>
            </a:xfrm>
          </p:grpSpPr>
          <p:grpSp>
            <p:nvGrpSpPr>
              <p:cNvPr id="456" name="Group 241">
                <a:extLst>
                  <a:ext uri="{FF2B5EF4-FFF2-40B4-BE49-F238E27FC236}">
                    <a16:creationId xmlns:a16="http://schemas.microsoft.com/office/drawing/2014/main" id="{3C221073-42C6-45D5-B501-0C3B3A0B71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025264" y="5262858"/>
                <a:ext cx="430360" cy="329372"/>
                <a:chOff x="2931664" y="3912603"/>
                <a:chExt cx="430450" cy="329314"/>
              </a:xfrm>
            </p:grpSpPr>
            <p:sp>
              <p:nvSpPr>
                <p:cNvPr id="472" name="Rectangle 471">
                  <a:extLst>
                    <a:ext uri="{FF2B5EF4-FFF2-40B4-BE49-F238E27FC236}">
                      <a16:creationId xmlns:a16="http://schemas.microsoft.com/office/drawing/2014/main" id="{56EDBFB6-E74A-4FD6-AC69-6F3E8AA8017A}"/>
                    </a:ext>
                  </a:extLst>
                </p:cNvPr>
                <p:cNvSpPr/>
                <p:nvPr/>
              </p:nvSpPr>
              <p:spPr>
                <a:xfrm>
                  <a:off x="2935837" y="3912034"/>
                  <a:ext cx="425539" cy="330142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73" name="Straight Connector 472">
                  <a:extLst>
                    <a:ext uri="{FF2B5EF4-FFF2-40B4-BE49-F238E27FC236}">
                      <a16:creationId xmlns:a16="http://schemas.microsoft.com/office/drawing/2014/main" id="{614BD08E-5944-4915-9051-673208F15B94}"/>
                    </a:ext>
                  </a:extLst>
                </p:cNvPr>
                <p:cNvCxnSpPr/>
                <p:nvPr/>
              </p:nvCxnSpPr>
              <p:spPr>
                <a:xfrm>
                  <a:off x="2931074" y="4004093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FD8C5788-353B-4C0C-98CF-7550D4E7E40B}"/>
                    </a:ext>
                  </a:extLst>
                </p:cNvPr>
                <p:cNvCxnSpPr/>
                <p:nvPr/>
              </p:nvCxnSpPr>
              <p:spPr>
                <a:xfrm>
                  <a:off x="2931074" y="4067582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10768B02-A7C2-4224-B97E-C3102C72D9A5}"/>
                    </a:ext>
                  </a:extLst>
                </p:cNvPr>
                <p:cNvCxnSpPr>
                  <a:stCxn id="472" idx="2"/>
                </p:cNvCxnSpPr>
                <p:nvPr/>
              </p:nvCxnSpPr>
              <p:spPr>
                <a:xfrm flipH="1" flipV="1">
                  <a:off x="3147019" y="4004093"/>
                  <a:ext cx="1587" cy="238083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7" name="Group 444">
                <a:extLst>
                  <a:ext uri="{FF2B5EF4-FFF2-40B4-BE49-F238E27FC236}">
                    <a16:creationId xmlns:a16="http://schemas.microsoft.com/office/drawing/2014/main" id="{141569EF-4415-47E1-AA89-5811CD0DA0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17227" y="5261364"/>
                <a:ext cx="430361" cy="329307"/>
                <a:chOff x="2931664" y="3912603"/>
                <a:chExt cx="430450" cy="329314"/>
              </a:xfrm>
            </p:grpSpPr>
            <p:sp>
              <p:nvSpPr>
                <p:cNvPr id="468" name="Rectangle 467">
                  <a:extLst>
                    <a:ext uri="{FF2B5EF4-FFF2-40B4-BE49-F238E27FC236}">
                      <a16:creationId xmlns:a16="http://schemas.microsoft.com/office/drawing/2014/main" id="{653D62F0-ADEF-4FF5-A06B-C38AC55EE264}"/>
                    </a:ext>
                  </a:extLst>
                </p:cNvPr>
                <p:cNvSpPr/>
                <p:nvPr/>
              </p:nvSpPr>
              <p:spPr>
                <a:xfrm>
                  <a:off x="2935838" y="3911941"/>
                  <a:ext cx="425538" cy="33020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E09D1D95-FEB6-4860-A234-FEE688D13F80}"/>
                    </a:ext>
                  </a:extLst>
                </p:cNvPr>
                <p:cNvCxnSpPr/>
                <p:nvPr/>
              </p:nvCxnSpPr>
              <p:spPr>
                <a:xfrm>
                  <a:off x="2931074" y="4004018"/>
                  <a:ext cx="425538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B862F720-CD36-4DEC-BBC4-4FB675A39C08}"/>
                    </a:ext>
                  </a:extLst>
                </p:cNvPr>
                <p:cNvCxnSpPr/>
                <p:nvPr/>
              </p:nvCxnSpPr>
              <p:spPr>
                <a:xfrm>
                  <a:off x="2931074" y="4067519"/>
                  <a:ext cx="425538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>
                  <a:extLst>
                    <a:ext uri="{FF2B5EF4-FFF2-40B4-BE49-F238E27FC236}">
                      <a16:creationId xmlns:a16="http://schemas.microsoft.com/office/drawing/2014/main" id="{B8471FD2-B386-426C-AABC-94684E498D19}"/>
                    </a:ext>
                  </a:extLst>
                </p:cNvPr>
                <p:cNvCxnSpPr>
                  <a:stCxn id="468" idx="2"/>
                </p:cNvCxnSpPr>
                <p:nvPr/>
              </p:nvCxnSpPr>
              <p:spPr>
                <a:xfrm flipH="1" flipV="1">
                  <a:off x="3147019" y="4004018"/>
                  <a:ext cx="1588" cy="23813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8" name="Group 473">
                <a:extLst>
                  <a:ext uri="{FF2B5EF4-FFF2-40B4-BE49-F238E27FC236}">
                    <a16:creationId xmlns:a16="http://schemas.microsoft.com/office/drawing/2014/main" id="{6C344257-62B5-4AEE-B435-CE1D977E2A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034539" y="5261364"/>
                <a:ext cx="430360" cy="329307"/>
                <a:chOff x="2931664" y="3912603"/>
                <a:chExt cx="430450" cy="329314"/>
              </a:xfrm>
            </p:grpSpPr>
            <p:sp>
              <p:nvSpPr>
                <p:cNvPr id="464" name="Rectangle 463">
                  <a:extLst>
                    <a:ext uri="{FF2B5EF4-FFF2-40B4-BE49-F238E27FC236}">
                      <a16:creationId xmlns:a16="http://schemas.microsoft.com/office/drawing/2014/main" id="{F5D63EAB-379E-4B40-A3A0-924F35315708}"/>
                    </a:ext>
                  </a:extLst>
                </p:cNvPr>
                <p:cNvSpPr/>
                <p:nvPr/>
              </p:nvSpPr>
              <p:spPr>
                <a:xfrm>
                  <a:off x="2935837" y="3911941"/>
                  <a:ext cx="425539" cy="33020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353B9290-A228-4103-91C9-AB3ED3D9172A}"/>
                    </a:ext>
                  </a:extLst>
                </p:cNvPr>
                <p:cNvCxnSpPr/>
                <p:nvPr/>
              </p:nvCxnSpPr>
              <p:spPr>
                <a:xfrm>
                  <a:off x="2931074" y="4004018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0ACB891D-4BF6-4497-A9B0-82F001F2F21D}"/>
                    </a:ext>
                  </a:extLst>
                </p:cNvPr>
                <p:cNvCxnSpPr/>
                <p:nvPr/>
              </p:nvCxnSpPr>
              <p:spPr>
                <a:xfrm>
                  <a:off x="2931074" y="4067519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212D9B01-B52D-47A8-A47A-06A1F56A05A0}"/>
                    </a:ext>
                  </a:extLst>
                </p:cNvPr>
                <p:cNvCxnSpPr>
                  <a:stCxn id="464" idx="2"/>
                </p:cNvCxnSpPr>
                <p:nvPr/>
              </p:nvCxnSpPr>
              <p:spPr>
                <a:xfrm flipH="1" flipV="1">
                  <a:off x="3147019" y="4004018"/>
                  <a:ext cx="1587" cy="23813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9" name="Group 502">
                <a:extLst>
                  <a:ext uri="{FF2B5EF4-FFF2-40B4-BE49-F238E27FC236}">
                    <a16:creationId xmlns:a16="http://schemas.microsoft.com/office/drawing/2014/main" id="{BFFFD319-62CD-424C-8D8B-1A2BA310D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0289" y="5228984"/>
                <a:ext cx="430360" cy="350559"/>
                <a:chOff x="2931664" y="3912603"/>
                <a:chExt cx="430450" cy="329314"/>
              </a:xfrm>
            </p:grpSpPr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C82EB142-7A2E-4D66-B1B9-631A2F343C04}"/>
                    </a:ext>
                  </a:extLst>
                </p:cNvPr>
                <p:cNvSpPr/>
                <p:nvPr/>
              </p:nvSpPr>
              <p:spPr>
                <a:xfrm>
                  <a:off x="2935837" y="3911940"/>
                  <a:ext cx="425539" cy="33020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331DC148-150E-4634-9232-5C2439A4FCF4}"/>
                    </a:ext>
                  </a:extLst>
                </p:cNvPr>
                <p:cNvCxnSpPr/>
                <p:nvPr/>
              </p:nvCxnSpPr>
              <p:spPr>
                <a:xfrm>
                  <a:off x="2931074" y="4004017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F2954C7E-29CB-473F-9136-0CE00FAE2023}"/>
                    </a:ext>
                  </a:extLst>
                </p:cNvPr>
                <p:cNvCxnSpPr/>
                <p:nvPr/>
              </p:nvCxnSpPr>
              <p:spPr>
                <a:xfrm>
                  <a:off x="2931074" y="4067518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620C6766-639B-42F2-BF46-FEE7B4D79EAE}"/>
                    </a:ext>
                  </a:extLst>
                </p:cNvPr>
                <p:cNvCxnSpPr>
                  <a:stCxn id="460" idx="2"/>
                </p:cNvCxnSpPr>
                <p:nvPr/>
              </p:nvCxnSpPr>
              <p:spPr>
                <a:xfrm flipH="1" flipV="1">
                  <a:off x="3147019" y="4004017"/>
                  <a:ext cx="1587" cy="23813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76" name="Text Placeholder 3">
            <a:extLst>
              <a:ext uri="{FF2B5EF4-FFF2-40B4-BE49-F238E27FC236}">
                <a16:creationId xmlns:a16="http://schemas.microsoft.com/office/drawing/2014/main" id="{24AB5921-6B99-4DC8-B5EC-4096E50E3A15}"/>
              </a:ext>
            </a:extLst>
          </p:cNvPr>
          <p:cNvSpPr txBox="1">
            <a:spLocks/>
          </p:cNvSpPr>
          <p:nvPr/>
        </p:nvSpPr>
        <p:spPr>
          <a:xfrm>
            <a:off x="5685569" y="3907875"/>
            <a:ext cx="3314451" cy="1097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3366FF"/>
                </a:solidFill>
                <a:cs typeface="Calibri" panose="020F0502020204030204" pitchFamily="34" charset="0"/>
              </a:rPr>
              <a:t>Distributed algorithms</a:t>
            </a:r>
            <a:r>
              <a:rPr lang="de-DE" sz="2100" dirty="0"/>
              <a:t>: upon link </a:t>
            </a:r>
            <a:r>
              <a:rPr lang="de-DE" sz="2100" dirty="0" err="1"/>
              <a:t>failure</a:t>
            </a:r>
            <a:r>
              <a:rPr lang="de-DE" sz="2100" dirty="0"/>
              <a:t>, </a:t>
            </a:r>
            <a:r>
              <a:rPr lang="en-US" sz="2100" b="1" i="1" dirty="0" err="1">
                <a:solidFill>
                  <a:srgbClr val="C00000"/>
                </a:solidFill>
              </a:rPr>
              <a:t>reconverge</a:t>
            </a:r>
            <a:r>
              <a:rPr lang="de-DE" sz="2100" dirty="0"/>
              <a:t> </a:t>
            </a:r>
            <a:r>
              <a:rPr lang="de-DE" sz="2100" dirty="0" err="1"/>
              <a:t>to</a:t>
            </a:r>
            <a:r>
              <a:rPr lang="de-DE" sz="2100" dirty="0"/>
              <a:t> </a:t>
            </a:r>
            <a:r>
              <a:rPr lang="de-DE" sz="2100" dirty="0" err="1"/>
              <a:t>shortest</a:t>
            </a:r>
            <a:r>
              <a:rPr lang="de-DE" sz="2100" dirty="0"/>
              <a:t> </a:t>
            </a:r>
            <a:r>
              <a:rPr lang="de-DE" sz="2100" dirty="0" err="1"/>
              <a:t>paths</a:t>
            </a:r>
            <a:r>
              <a:rPr lang="de-DE" sz="2100" dirty="0"/>
              <a:t> </a:t>
            </a:r>
          </a:p>
        </p:txBody>
      </p:sp>
      <p:sp>
        <p:nvSpPr>
          <p:cNvPr id="220" name="Rectangle 21">
            <a:extLst>
              <a:ext uri="{FF2B5EF4-FFF2-40B4-BE49-F238E27FC236}">
                <a16:creationId xmlns:a16="http://schemas.microsoft.com/office/drawing/2014/main" id="{A3EAE17B-3B66-4E03-97F5-C69C0C88647A}"/>
              </a:ext>
            </a:extLst>
          </p:cNvPr>
          <p:cNvSpPr/>
          <p:nvPr/>
        </p:nvSpPr>
        <p:spPr>
          <a:xfrm>
            <a:off x="8664152" y="474339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8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26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 fontScale="90000"/>
          </a:bodyPr>
          <a:lstStyle/>
          <a:p>
            <a:r>
              <a:rPr lang="en-US" sz="3400" dirty="0"/>
              <a:t>A k-connected network contains </a:t>
            </a:r>
            <a:br>
              <a:rPr lang="en-US" sz="3400" dirty="0"/>
            </a:br>
            <a:r>
              <a:rPr lang="en-US" sz="3400" dirty="0"/>
              <a:t>k arc-disjoint spanning </a:t>
            </a:r>
            <a:r>
              <a:rPr lang="en-US" sz="3400" dirty="0" err="1"/>
              <a:t>arborescences</a:t>
            </a:r>
            <a:r>
              <a:rPr lang="en-US" sz="3400" dirty="0"/>
              <a:t> [Edmonds, 197</a:t>
            </a:r>
            <a:r>
              <a:rPr lang="en-AT" sz="3400" dirty="0"/>
              <a:t>2</a:t>
            </a:r>
            <a:r>
              <a:rPr lang="en-US" sz="3400" dirty="0"/>
              <a:t>] </a:t>
            </a:r>
            <a:endParaRPr lang="de-DE" sz="3400" dirty="0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E57068E7-1059-465D-998B-485BF6AA6616}"/>
              </a:ext>
            </a:extLst>
          </p:cNvPr>
          <p:cNvSpPr/>
          <p:nvPr/>
        </p:nvSpPr>
        <p:spPr>
          <a:xfrm>
            <a:off x="2609603" y="1637128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791C85B7-D086-4140-B8E4-07E4A9FE8A2F}"/>
              </a:ext>
            </a:extLst>
          </p:cNvPr>
          <p:cNvSpPr/>
          <p:nvPr/>
        </p:nvSpPr>
        <p:spPr>
          <a:xfrm>
            <a:off x="2610048" y="1638773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ADF9D6E-75CD-430D-B377-1B1C9ACCB0B4}"/>
              </a:ext>
            </a:extLst>
          </p:cNvPr>
          <p:cNvCxnSpPr/>
          <p:nvPr/>
        </p:nvCxnSpPr>
        <p:spPr>
          <a:xfrm>
            <a:off x="3558837" y="4802693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0CFED7E-4C7D-4B2B-921E-FF566F50C1C2}"/>
              </a:ext>
            </a:extLst>
          </p:cNvPr>
          <p:cNvCxnSpPr>
            <a:cxnSpLocks/>
          </p:cNvCxnSpPr>
          <p:nvPr/>
        </p:nvCxnSpPr>
        <p:spPr>
          <a:xfrm>
            <a:off x="4521134" y="1637127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608ADF0-4F0D-4BAD-965F-7766F37B05D9}"/>
              </a:ext>
            </a:extLst>
          </p:cNvPr>
          <p:cNvCxnSpPr>
            <a:cxnSpLocks/>
          </p:cNvCxnSpPr>
          <p:nvPr/>
        </p:nvCxnSpPr>
        <p:spPr>
          <a:xfrm>
            <a:off x="3558837" y="3099503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F1ADFA8-E0BB-4A61-9D9D-ECF5CE007EA7}"/>
              </a:ext>
            </a:extLst>
          </p:cNvPr>
          <p:cNvCxnSpPr>
            <a:cxnSpLocks/>
          </p:cNvCxnSpPr>
          <p:nvPr/>
        </p:nvCxnSpPr>
        <p:spPr>
          <a:xfrm flipH="1">
            <a:off x="3558836" y="1637127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58929B8-D837-49AA-A290-D4A4F8388E95}"/>
              </a:ext>
            </a:extLst>
          </p:cNvPr>
          <p:cNvCxnSpPr>
            <a:cxnSpLocks/>
          </p:cNvCxnSpPr>
          <p:nvPr/>
        </p:nvCxnSpPr>
        <p:spPr>
          <a:xfrm>
            <a:off x="5484666" y="3061533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5E493C7-E11D-4442-9E0A-2E7B0D8E01EF}"/>
              </a:ext>
            </a:extLst>
          </p:cNvPr>
          <p:cNvCxnSpPr>
            <a:cxnSpLocks/>
          </p:cNvCxnSpPr>
          <p:nvPr/>
        </p:nvCxnSpPr>
        <p:spPr>
          <a:xfrm flipH="1">
            <a:off x="3555133" y="3049363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375D749E-E1D9-42B6-B5A7-01EFB7EFA120}"/>
              </a:ext>
            </a:extLst>
          </p:cNvPr>
          <p:cNvSpPr/>
          <p:nvPr/>
        </p:nvSpPr>
        <p:spPr>
          <a:xfrm>
            <a:off x="4262245" y="1378425"/>
            <a:ext cx="516153" cy="480238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783592-828E-44DC-9879-D338AD23A0F5}"/>
              </a:ext>
            </a:extLst>
          </p:cNvPr>
          <p:cNvCxnSpPr/>
          <p:nvPr/>
        </p:nvCxnSpPr>
        <p:spPr>
          <a:xfrm>
            <a:off x="3814063" y="2939056"/>
            <a:ext cx="134715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7AAA962-AC48-4182-8C66-340CEEB71916}"/>
              </a:ext>
            </a:extLst>
          </p:cNvPr>
          <p:cNvCxnSpPr/>
          <p:nvPr/>
        </p:nvCxnSpPr>
        <p:spPr>
          <a:xfrm>
            <a:off x="3854485" y="4937672"/>
            <a:ext cx="1347152" cy="0"/>
          </a:xfrm>
          <a:prstGeom prst="straightConnector1">
            <a:avLst/>
          </a:prstGeom>
          <a:ln w="254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39DCEB7-EC75-4763-BC3D-EF31227996B2}"/>
              </a:ext>
            </a:extLst>
          </p:cNvPr>
          <p:cNvCxnSpPr>
            <a:cxnSpLocks/>
          </p:cNvCxnSpPr>
          <p:nvPr/>
        </p:nvCxnSpPr>
        <p:spPr>
          <a:xfrm>
            <a:off x="3436916" y="3418030"/>
            <a:ext cx="0" cy="1075503"/>
          </a:xfrm>
          <a:prstGeom prst="straightConnector1">
            <a:avLst/>
          </a:prstGeom>
          <a:ln w="254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671CB7B-B6D5-4F4A-907A-07F4B447ADF7}"/>
              </a:ext>
            </a:extLst>
          </p:cNvPr>
          <p:cNvCxnSpPr>
            <a:cxnSpLocks/>
          </p:cNvCxnSpPr>
          <p:nvPr/>
        </p:nvCxnSpPr>
        <p:spPr>
          <a:xfrm flipH="1">
            <a:off x="3557601" y="3061533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6F689B-7BF5-4289-B91A-30B92205960F}"/>
              </a:ext>
            </a:extLst>
          </p:cNvPr>
          <p:cNvCxnSpPr>
            <a:cxnSpLocks/>
          </p:cNvCxnSpPr>
          <p:nvPr/>
        </p:nvCxnSpPr>
        <p:spPr>
          <a:xfrm flipV="1">
            <a:off x="3869132" y="4248070"/>
            <a:ext cx="435347" cy="375188"/>
          </a:xfrm>
          <a:prstGeom prst="straightConnector1">
            <a:avLst/>
          </a:prstGeom>
          <a:ln w="25400">
            <a:solidFill>
              <a:schemeClr val="accent2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77FF6E6-5F53-4234-8C88-9444718462CD}"/>
              </a:ext>
            </a:extLst>
          </p:cNvPr>
          <p:cNvCxnSpPr>
            <a:cxnSpLocks/>
          </p:cNvCxnSpPr>
          <p:nvPr/>
        </p:nvCxnSpPr>
        <p:spPr>
          <a:xfrm flipV="1">
            <a:off x="4818808" y="3421193"/>
            <a:ext cx="435347" cy="375188"/>
          </a:xfrm>
          <a:prstGeom prst="straightConnector1">
            <a:avLst/>
          </a:prstGeom>
          <a:ln w="25400">
            <a:solidFill>
              <a:schemeClr val="accent2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A75B645-73DB-4277-B040-D1344EE99142}"/>
              </a:ext>
            </a:extLst>
          </p:cNvPr>
          <p:cNvCxnSpPr>
            <a:cxnSpLocks/>
          </p:cNvCxnSpPr>
          <p:nvPr/>
        </p:nvCxnSpPr>
        <p:spPr>
          <a:xfrm rot="5048587" flipH="1">
            <a:off x="3575636" y="3115444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51B03B6-F83A-4E2F-A64A-015D5BAF6AF7}"/>
              </a:ext>
            </a:extLst>
          </p:cNvPr>
          <p:cNvCxnSpPr>
            <a:cxnSpLocks/>
          </p:cNvCxnSpPr>
          <p:nvPr/>
        </p:nvCxnSpPr>
        <p:spPr>
          <a:xfrm rot="5048587" flipV="1">
            <a:off x="3775429" y="3418126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0DE54DD-F246-4214-8D77-BF3DF66A7349}"/>
              </a:ext>
            </a:extLst>
          </p:cNvPr>
          <p:cNvCxnSpPr>
            <a:cxnSpLocks/>
          </p:cNvCxnSpPr>
          <p:nvPr/>
        </p:nvCxnSpPr>
        <p:spPr>
          <a:xfrm rot="5048587" flipV="1">
            <a:off x="4694899" y="4278467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69FB530C-B78D-4DA0-A17B-A480DB32A74E}"/>
              </a:ext>
            </a:extLst>
          </p:cNvPr>
          <p:cNvSpPr/>
          <p:nvPr/>
        </p:nvSpPr>
        <p:spPr>
          <a:xfrm>
            <a:off x="3280492" y="2841091"/>
            <a:ext cx="516153" cy="480238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7838C7F-1C53-4AA7-A7BF-44940EE3E5C9}"/>
              </a:ext>
            </a:extLst>
          </p:cNvPr>
          <p:cNvSpPr/>
          <p:nvPr/>
        </p:nvSpPr>
        <p:spPr>
          <a:xfrm>
            <a:off x="3280493" y="4562169"/>
            <a:ext cx="516153" cy="480238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B624766-A891-40EB-97B3-0477B1FEE3C5}"/>
              </a:ext>
            </a:extLst>
          </p:cNvPr>
          <p:cNvSpPr/>
          <p:nvPr/>
        </p:nvSpPr>
        <p:spPr>
          <a:xfrm>
            <a:off x="5210346" y="4562169"/>
            <a:ext cx="516153" cy="480238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846E10F-0B24-4A9A-8199-C76C023DD236}"/>
              </a:ext>
            </a:extLst>
          </p:cNvPr>
          <p:cNvSpPr/>
          <p:nvPr/>
        </p:nvSpPr>
        <p:spPr>
          <a:xfrm>
            <a:off x="5210346" y="2841091"/>
            <a:ext cx="516153" cy="480238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9EA3582-5E71-4106-BFA8-2BFC849116B6}"/>
              </a:ext>
            </a:extLst>
          </p:cNvPr>
          <p:cNvSpPr/>
          <p:nvPr/>
        </p:nvSpPr>
        <p:spPr>
          <a:xfrm>
            <a:off x="4256973" y="3710709"/>
            <a:ext cx="516153" cy="480238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4A55C0A-754A-4C6F-BE4E-412F335AE970}"/>
              </a:ext>
            </a:extLst>
          </p:cNvPr>
          <p:cNvCxnSpPr>
            <a:cxnSpLocks/>
          </p:cNvCxnSpPr>
          <p:nvPr/>
        </p:nvCxnSpPr>
        <p:spPr>
          <a:xfrm flipH="1" flipV="1">
            <a:off x="4812871" y="1780820"/>
            <a:ext cx="655551" cy="940782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5E56A62A-8C5B-4F6E-8D89-C9995DE45B85}"/>
              </a:ext>
            </a:extLst>
          </p:cNvPr>
          <p:cNvSpPr/>
          <p:nvPr/>
        </p:nvSpPr>
        <p:spPr>
          <a:xfrm>
            <a:off x="2862151" y="1546738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accent2"/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EBB2964-9937-4ED9-9F0D-A71FF70DCCC3}"/>
              </a:ext>
            </a:extLst>
          </p:cNvPr>
          <p:cNvCxnSpPr>
            <a:cxnSpLocks/>
          </p:cNvCxnSpPr>
          <p:nvPr/>
        </p:nvCxnSpPr>
        <p:spPr>
          <a:xfrm flipH="1" flipV="1">
            <a:off x="3661557" y="3385016"/>
            <a:ext cx="4354" cy="105064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4DA67BB-6112-4F76-958A-D87CB2167E23}"/>
              </a:ext>
            </a:extLst>
          </p:cNvPr>
          <p:cNvSpPr txBox="1"/>
          <p:nvPr/>
        </p:nvSpPr>
        <p:spPr>
          <a:xfrm>
            <a:off x="4368720" y="1335444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b="1" dirty="0">
                <a:solidFill>
                  <a:schemeClr val="bg1"/>
                </a:solidFill>
              </a:rPr>
              <a:t>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62808461-3E63-4D47-9574-5AC651F73DEB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C35355-6FC6-4343-AF99-0B665066C348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29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068612"/>
      </p:ext>
    </p:extLst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 fontScale="90000"/>
          </a:bodyPr>
          <a:lstStyle/>
          <a:p>
            <a:r>
              <a:rPr lang="en-US" sz="3400" dirty="0"/>
              <a:t>A k-connected network contains </a:t>
            </a:r>
            <a:br>
              <a:rPr lang="en-US" sz="3400" dirty="0"/>
            </a:br>
            <a:r>
              <a:rPr lang="en-US" sz="3400" dirty="0"/>
              <a:t>k arc-disjoint spanning </a:t>
            </a:r>
            <a:r>
              <a:rPr lang="en-US" sz="3400" dirty="0" err="1"/>
              <a:t>arborescences</a:t>
            </a:r>
            <a:r>
              <a:rPr lang="en-US" sz="3400" dirty="0"/>
              <a:t> [Edmonds, 197</a:t>
            </a:r>
            <a:r>
              <a:rPr lang="en-AT" sz="3400" dirty="0"/>
              <a:t>2</a:t>
            </a:r>
            <a:r>
              <a:rPr lang="en-US" sz="3400" dirty="0"/>
              <a:t>] </a:t>
            </a:r>
            <a:endParaRPr lang="de-DE" sz="3400" dirty="0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8059895C-6525-4059-BCB6-EF1A4D63F6E5}"/>
              </a:ext>
            </a:extLst>
          </p:cNvPr>
          <p:cNvSpPr/>
          <p:nvPr/>
        </p:nvSpPr>
        <p:spPr>
          <a:xfrm>
            <a:off x="2609603" y="1637128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C6848916-1F36-4A7D-B502-B4D97AB14D88}"/>
              </a:ext>
            </a:extLst>
          </p:cNvPr>
          <p:cNvSpPr/>
          <p:nvPr/>
        </p:nvSpPr>
        <p:spPr>
          <a:xfrm>
            <a:off x="2610048" y="1638773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5B52E4C-E728-4EC5-959F-FC8DB6DBCF3F}"/>
              </a:ext>
            </a:extLst>
          </p:cNvPr>
          <p:cNvCxnSpPr/>
          <p:nvPr/>
        </p:nvCxnSpPr>
        <p:spPr>
          <a:xfrm>
            <a:off x="3558837" y="4802693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5CD72B4-C502-4DD4-BC05-E88A155154CC}"/>
              </a:ext>
            </a:extLst>
          </p:cNvPr>
          <p:cNvCxnSpPr>
            <a:cxnSpLocks/>
          </p:cNvCxnSpPr>
          <p:nvPr/>
        </p:nvCxnSpPr>
        <p:spPr>
          <a:xfrm>
            <a:off x="4521134" y="1637127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B3FAB01-75CD-4765-8D24-1146990D34F2}"/>
              </a:ext>
            </a:extLst>
          </p:cNvPr>
          <p:cNvCxnSpPr>
            <a:cxnSpLocks/>
          </p:cNvCxnSpPr>
          <p:nvPr/>
        </p:nvCxnSpPr>
        <p:spPr>
          <a:xfrm>
            <a:off x="3558837" y="3099503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CE59B8F-384B-4FC4-8778-0AB6A50AD312}"/>
              </a:ext>
            </a:extLst>
          </p:cNvPr>
          <p:cNvCxnSpPr>
            <a:cxnSpLocks/>
          </p:cNvCxnSpPr>
          <p:nvPr/>
        </p:nvCxnSpPr>
        <p:spPr>
          <a:xfrm flipH="1">
            <a:off x="3558836" y="1637127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E7A95B-8F1A-41B0-A677-CB460DEEEDD6}"/>
              </a:ext>
            </a:extLst>
          </p:cNvPr>
          <p:cNvCxnSpPr>
            <a:cxnSpLocks/>
          </p:cNvCxnSpPr>
          <p:nvPr/>
        </p:nvCxnSpPr>
        <p:spPr>
          <a:xfrm>
            <a:off x="5484666" y="3061533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AA144ED-6DC2-4B63-A183-0192BE10EDB5}"/>
              </a:ext>
            </a:extLst>
          </p:cNvPr>
          <p:cNvCxnSpPr>
            <a:cxnSpLocks/>
          </p:cNvCxnSpPr>
          <p:nvPr/>
        </p:nvCxnSpPr>
        <p:spPr>
          <a:xfrm flipH="1">
            <a:off x="3555133" y="3049363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0D1FB27-F3EC-4462-AFC5-5E5B89D94E78}"/>
              </a:ext>
            </a:extLst>
          </p:cNvPr>
          <p:cNvSpPr/>
          <p:nvPr/>
        </p:nvSpPr>
        <p:spPr>
          <a:xfrm>
            <a:off x="4262245" y="1378425"/>
            <a:ext cx="516153" cy="480238"/>
          </a:xfrm>
          <a:prstGeom prst="ellipse">
            <a:avLst/>
          </a:prstGeom>
          <a:solidFill>
            <a:schemeClr val="accent3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2CDDFDF-2A08-46D0-90D1-62C3DBBEB97B}"/>
              </a:ext>
            </a:extLst>
          </p:cNvPr>
          <p:cNvCxnSpPr/>
          <p:nvPr/>
        </p:nvCxnSpPr>
        <p:spPr>
          <a:xfrm>
            <a:off x="3814063" y="2939056"/>
            <a:ext cx="134715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6B3017-0CE2-4848-957B-4753699FFC0F}"/>
              </a:ext>
            </a:extLst>
          </p:cNvPr>
          <p:cNvCxnSpPr/>
          <p:nvPr/>
        </p:nvCxnSpPr>
        <p:spPr>
          <a:xfrm>
            <a:off x="3854485" y="4937672"/>
            <a:ext cx="1347152" cy="0"/>
          </a:xfrm>
          <a:prstGeom prst="straightConnector1">
            <a:avLst/>
          </a:prstGeom>
          <a:ln w="254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9E6569C-0233-4392-883F-85083B1DE38D}"/>
              </a:ext>
            </a:extLst>
          </p:cNvPr>
          <p:cNvCxnSpPr/>
          <p:nvPr/>
        </p:nvCxnSpPr>
        <p:spPr>
          <a:xfrm>
            <a:off x="3830140" y="3182895"/>
            <a:ext cx="1347152" cy="0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5C2E5D-D9E0-4022-95F1-73F10F764DB5}"/>
              </a:ext>
            </a:extLst>
          </p:cNvPr>
          <p:cNvCxnSpPr>
            <a:cxnSpLocks/>
          </p:cNvCxnSpPr>
          <p:nvPr/>
        </p:nvCxnSpPr>
        <p:spPr>
          <a:xfrm>
            <a:off x="3436916" y="3418030"/>
            <a:ext cx="0" cy="1075503"/>
          </a:xfrm>
          <a:prstGeom prst="straightConnector1">
            <a:avLst/>
          </a:prstGeom>
          <a:ln w="254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B912D76-30C3-4C34-963F-41276682C8DE}"/>
              </a:ext>
            </a:extLst>
          </p:cNvPr>
          <p:cNvCxnSpPr>
            <a:cxnSpLocks/>
          </p:cNvCxnSpPr>
          <p:nvPr/>
        </p:nvCxnSpPr>
        <p:spPr>
          <a:xfrm flipH="1">
            <a:off x="3557601" y="3061533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7418E0C-0E91-4147-93AF-2A4B86B5ABCC}"/>
              </a:ext>
            </a:extLst>
          </p:cNvPr>
          <p:cNvCxnSpPr>
            <a:cxnSpLocks/>
          </p:cNvCxnSpPr>
          <p:nvPr/>
        </p:nvCxnSpPr>
        <p:spPr>
          <a:xfrm flipH="1">
            <a:off x="3714025" y="4075519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76EC20-7B8E-42DC-8B57-EBEFA9191F9C}"/>
              </a:ext>
            </a:extLst>
          </p:cNvPr>
          <p:cNvCxnSpPr>
            <a:cxnSpLocks/>
          </p:cNvCxnSpPr>
          <p:nvPr/>
        </p:nvCxnSpPr>
        <p:spPr>
          <a:xfrm flipH="1">
            <a:off x="4626866" y="3247442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8FC95A3-C140-47C7-943A-F2792A219F97}"/>
              </a:ext>
            </a:extLst>
          </p:cNvPr>
          <p:cNvCxnSpPr>
            <a:cxnSpLocks/>
          </p:cNvCxnSpPr>
          <p:nvPr/>
        </p:nvCxnSpPr>
        <p:spPr>
          <a:xfrm flipV="1">
            <a:off x="3869132" y="4248070"/>
            <a:ext cx="435347" cy="375188"/>
          </a:xfrm>
          <a:prstGeom prst="straightConnector1">
            <a:avLst/>
          </a:prstGeom>
          <a:ln w="25400">
            <a:solidFill>
              <a:schemeClr val="accent2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68764DC-6565-4710-971D-608BAECC8006}"/>
              </a:ext>
            </a:extLst>
          </p:cNvPr>
          <p:cNvCxnSpPr>
            <a:cxnSpLocks/>
          </p:cNvCxnSpPr>
          <p:nvPr/>
        </p:nvCxnSpPr>
        <p:spPr>
          <a:xfrm flipV="1">
            <a:off x="4818808" y="3421193"/>
            <a:ext cx="435347" cy="375188"/>
          </a:xfrm>
          <a:prstGeom prst="straightConnector1">
            <a:avLst/>
          </a:prstGeom>
          <a:ln w="25400">
            <a:solidFill>
              <a:schemeClr val="accent2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0263920-E74A-4F4A-84F5-C49341A52090}"/>
              </a:ext>
            </a:extLst>
          </p:cNvPr>
          <p:cNvCxnSpPr>
            <a:cxnSpLocks/>
          </p:cNvCxnSpPr>
          <p:nvPr/>
        </p:nvCxnSpPr>
        <p:spPr>
          <a:xfrm rot="5048587" flipH="1">
            <a:off x="3575636" y="3115444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838C6EC-5319-42F3-9921-5BF53450C4A5}"/>
              </a:ext>
            </a:extLst>
          </p:cNvPr>
          <p:cNvCxnSpPr>
            <a:cxnSpLocks/>
          </p:cNvCxnSpPr>
          <p:nvPr/>
        </p:nvCxnSpPr>
        <p:spPr>
          <a:xfrm rot="5048587" flipV="1">
            <a:off x="3775429" y="3418126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DB06F16-7B6A-414C-82BF-6E606EADD12D}"/>
              </a:ext>
            </a:extLst>
          </p:cNvPr>
          <p:cNvCxnSpPr>
            <a:cxnSpLocks/>
          </p:cNvCxnSpPr>
          <p:nvPr/>
        </p:nvCxnSpPr>
        <p:spPr>
          <a:xfrm rot="5048587" flipV="1">
            <a:off x="4694899" y="4278467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7D6AA0AB-D2A2-4053-9CDF-919909B8C2B8}"/>
              </a:ext>
            </a:extLst>
          </p:cNvPr>
          <p:cNvSpPr/>
          <p:nvPr/>
        </p:nvSpPr>
        <p:spPr>
          <a:xfrm>
            <a:off x="3280492" y="2841091"/>
            <a:ext cx="516153" cy="480238"/>
          </a:xfrm>
          <a:prstGeom prst="ellipse">
            <a:avLst/>
          </a:prstGeom>
          <a:solidFill>
            <a:schemeClr val="accent3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B9E8572-D236-42EE-9040-F551FCF60457}"/>
              </a:ext>
            </a:extLst>
          </p:cNvPr>
          <p:cNvSpPr/>
          <p:nvPr/>
        </p:nvSpPr>
        <p:spPr>
          <a:xfrm>
            <a:off x="3280493" y="4562169"/>
            <a:ext cx="516153" cy="480238"/>
          </a:xfrm>
          <a:prstGeom prst="ellipse">
            <a:avLst/>
          </a:prstGeom>
          <a:solidFill>
            <a:schemeClr val="accent3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A7D481-0712-4A7B-999F-C5E5DEDD7CAB}"/>
              </a:ext>
            </a:extLst>
          </p:cNvPr>
          <p:cNvSpPr/>
          <p:nvPr/>
        </p:nvSpPr>
        <p:spPr>
          <a:xfrm>
            <a:off x="5210346" y="4562169"/>
            <a:ext cx="516153" cy="480238"/>
          </a:xfrm>
          <a:prstGeom prst="ellipse">
            <a:avLst/>
          </a:prstGeom>
          <a:solidFill>
            <a:schemeClr val="accent3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3037D8E-4116-49F1-A767-03E94C47DB16}"/>
              </a:ext>
            </a:extLst>
          </p:cNvPr>
          <p:cNvSpPr/>
          <p:nvPr/>
        </p:nvSpPr>
        <p:spPr>
          <a:xfrm>
            <a:off x="5210346" y="2841091"/>
            <a:ext cx="516153" cy="480238"/>
          </a:xfrm>
          <a:prstGeom prst="ellipse">
            <a:avLst/>
          </a:prstGeom>
          <a:solidFill>
            <a:schemeClr val="accent3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492B60B-E618-4151-8A9F-88426882BA64}"/>
              </a:ext>
            </a:extLst>
          </p:cNvPr>
          <p:cNvSpPr/>
          <p:nvPr/>
        </p:nvSpPr>
        <p:spPr>
          <a:xfrm>
            <a:off x="4256973" y="3710709"/>
            <a:ext cx="516153" cy="480238"/>
          </a:xfrm>
          <a:prstGeom prst="ellipse">
            <a:avLst/>
          </a:prstGeom>
          <a:solidFill>
            <a:schemeClr val="accent3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2CE0443-B066-4378-94C1-179D364135FE}"/>
              </a:ext>
            </a:extLst>
          </p:cNvPr>
          <p:cNvCxnSpPr>
            <a:cxnSpLocks/>
          </p:cNvCxnSpPr>
          <p:nvPr/>
        </p:nvCxnSpPr>
        <p:spPr>
          <a:xfrm flipH="1" flipV="1">
            <a:off x="4812871" y="1780820"/>
            <a:ext cx="655551" cy="940782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c 85">
            <a:extLst>
              <a:ext uri="{FF2B5EF4-FFF2-40B4-BE49-F238E27FC236}">
                <a16:creationId xmlns:a16="http://schemas.microsoft.com/office/drawing/2014/main" id="{246CB080-DFAC-4135-BB25-5E8DD50CA33C}"/>
              </a:ext>
            </a:extLst>
          </p:cNvPr>
          <p:cNvSpPr/>
          <p:nvPr/>
        </p:nvSpPr>
        <p:spPr>
          <a:xfrm>
            <a:off x="2862151" y="1546738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accent2"/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7CF12EC-C605-4594-9B14-CDF3FDF5B1D3}"/>
              </a:ext>
            </a:extLst>
          </p:cNvPr>
          <p:cNvCxnSpPr>
            <a:cxnSpLocks/>
          </p:cNvCxnSpPr>
          <p:nvPr/>
        </p:nvCxnSpPr>
        <p:spPr>
          <a:xfrm flipV="1">
            <a:off x="3644139" y="1827629"/>
            <a:ext cx="591084" cy="887274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4721960-7A5D-40A7-A848-3EA433E6C6C2}"/>
              </a:ext>
            </a:extLst>
          </p:cNvPr>
          <p:cNvCxnSpPr>
            <a:cxnSpLocks/>
          </p:cNvCxnSpPr>
          <p:nvPr/>
        </p:nvCxnSpPr>
        <p:spPr>
          <a:xfrm flipH="1" flipV="1">
            <a:off x="3661557" y="3385016"/>
            <a:ext cx="4354" cy="105064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72BF529-7107-4117-B3C3-EBF238F9E10D}"/>
              </a:ext>
            </a:extLst>
          </p:cNvPr>
          <p:cNvCxnSpPr>
            <a:cxnSpLocks/>
          </p:cNvCxnSpPr>
          <p:nvPr/>
        </p:nvCxnSpPr>
        <p:spPr>
          <a:xfrm flipH="1" flipV="1">
            <a:off x="5381945" y="3365960"/>
            <a:ext cx="4354" cy="1050648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23ED4B0-6F73-4383-B53A-340BED185930}"/>
              </a:ext>
            </a:extLst>
          </p:cNvPr>
          <p:cNvSpPr txBox="1"/>
          <p:nvPr/>
        </p:nvSpPr>
        <p:spPr>
          <a:xfrm>
            <a:off x="4368720" y="1335444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b="1" dirty="0">
                <a:solidFill>
                  <a:schemeClr val="bg1"/>
                </a:solidFill>
              </a:rPr>
              <a:t>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0" name="Title 2">
            <a:extLst>
              <a:ext uri="{FF2B5EF4-FFF2-40B4-BE49-F238E27FC236}">
                <a16:creationId xmlns:a16="http://schemas.microsoft.com/office/drawing/2014/main" id="{CC25A3A9-6E6E-49FF-A4E5-7584CFF9D68E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E6E6AA8-B9C5-496A-8964-197F7D0B616B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29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830533"/>
      </p:ext>
    </p:extLst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 fontScale="90000"/>
          </a:bodyPr>
          <a:lstStyle/>
          <a:p>
            <a:r>
              <a:rPr lang="en-US" sz="3400" dirty="0"/>
              <a:t>A k-connected network contains </a:t>
            </a:r>
            <a:br>
              <a:rPr lang="en-US" sz="3400" dirty="0"/>
            </a:br>
            <a:r>
              <a:rPr lang="en-US" sz="3400" dirty="0"/>
              <a:t>k arc-disjoint spanning </a:t>
            </a:r>
            <a:r>
              <a:rPr lang="en-US" sz="3400" dirty="0" err="1"/>
              <a:t>arborescences</a:t>
            </a:r>
            <a:r>
              <a:rPr lang="en-US" sz="3400" dirty="0"/>
              <a:t> [Edmonds, 197</a:t>
            </a:r>
            <a:r>
              <a:rPr lang="en-AT" sz="3400" dirty="0"/>
              <a:t>2</a:t>
            </a:r>
            <a:r>
              <a:rPr lang="en-US" sz="3400" dirty="0"/>
              <a:t>] </a:t>
            </a:r>
            <a:endParaRPr lang="de-DE" sz="3400" dirty="0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2CD85274-B7F5-4AB1-B8CA-C74B452EF773}"/>
              </a:ext>
            </a:extLst>
          </p:cNvPr>
          <p:cNvSpPr/>
          <p:nvPr/>
        </p:nvSpPr>
        <p:spPr>
          <a:xfrm>
            <a:off x="2609603" y="1637128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DFD8E19F-BAB0-4B9B-8625-A6191BA470E2}"/>
              </a:ext>
            </a:extLst>
          </p:cNvPr>
          <p:cNvSpPr/>
          <p:nvPr/>
        </p:nvSpPr>
        <p:spPr>
          <a:xfrm>
            <a:off x="2610048" y="1638773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109D6E-6C16-4AB7-BBA9-F0A0B2D6CB49}"/>
              </a:ext>
            </a:extLst>
          </p:cNvPr>
          <p:cNvCxnSpPr/>
          <p:nvPr/>
        </p:nvCxnSpPr>
        <p:spPr>
          <a:xfrm>
            <a:off x="3558837" y="4802693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8AE587-42A5-4385-BAF3-975655C1258F}"/>
              </a:ext>
            </a:extLst>
          </p:cNvPr>
          <p:cNvCxnSpPr>
            <a:cxnSpLocks/>
          </p:cNvCxnSpPr>
          <p:nvPr/>
        </p:nvCxnSpPr>
        <p:spPr>
          <a:xfrm>
            <a:off x="4521134" y="1637127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EECC8C8-A6C7-4D65-96FE-C364F0BF24FA}"/>
              </a:ext>
            </a:extLst>
          </p:cNvPr>
          <p:cNvCxnSpPr>
            <a:cxnSpLocks/>
          </p:cNvCxnSpPr>
          <p:nvPr/>
        </p:nvCxnSpPr>
        <p:spPr>
          <a:xfrm>
            <a:off x="3558837" y="3099503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D43251E-B1EE-4182-8E42-5C17BED4FFF4}"/>
              </a:ext>
            </a:extLst>
          </p:cNvPr>
          <p:cNvCxnSpPr>
            <a:cxnSpLocks/>
          </p:cNvCxnSpPr>
          <p:nvPr/>
        </p:nvCxnSpPr>
        <p:spPr>
          <a:xfrm flipH="1">
            <a:off x="3558836" y="1637127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9FA60A-B5ED-4967-93D2-D16C9A05940A}"/>
              </a:ext>
            </a:extLst>
          </p:cNvPr>
          <p:cNvCxnSpPr>
            <a:cxnSpLocks/>
          </p:cNvCxnSpPr>
          <p:nvPr/>
        </p:nvCxnSpPr>
        <p:spPr>
          <a:xfrm>
            <a:off x="5484666" y="3061533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357D9F5-F5A7-4ECC-9207-35CDA12ACC12}"/>
              </a:ext>
            </a:extLst>
          </p:cNvPr>
          <p:cNvCxnSpPr>
            <a:cxnSpLocks/>
          </p:cNvCxnSpPr>
          <p:nvPr/>
        </p:nvCxnSpPr>
        <p:spPr>
          <a:xfrm flipH="1">
            <a:off x="3555133" y="3049363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DF7EDB37-46E9-4C6A-8D5E-F8FC6FFFA159}"/>
              </a:ext>
            </a:extLst>
          </p:cNvPr>
          <p:cNvSpPr/>
          <p:nvPr/>
        </p:nvSpPr>
        <p:spPr>
          <a:xfrm>
            <a:off x="4262245" y="1378425"/>
            <a:ext cx="516153" cy="480238"/>
          </a:xfrm>
          <a:prstGeom prst="ellipse">
            <a:avLst/>
          </a:prstGeom>
          <a:solidFill>
            <a:srgbClr val="FFC000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96C3B22-25F2-49AA-83B8-5E3FDC19A04B}"/>
              </a:ext>
            </a:extLst>
          </p:cNvPr>
          <p:cNvCxnSpPr/>
          <p:nvPr/>
        </p:nvCxnSpPr>
        <p:spPr>
          <a:xfrm>
            <a:off x="3814063" y="2939056"/>
            <a:ext cx="134715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1B7734E-3FB2-4065-8F34-6557687FC74F}"/>
              </a:ext>
            </a:extLst>
          </p:cNvPr>
          <p:cNvCxnSpPr/>
          <p:nvPr/>
        </p:nvCxnSpPr>
        <p:spPr>
          <a:xfrm>
            <a:off x="3854485" y="4937672"/>
            <a:ext cx="1347152" cy="0"/>
          </a:xfrm>
          <a:prstGeom prst="straightConnector1">
            <a:avLst/>
          </a:prstGeom>
          <a:ln w="254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B539014-6B5D-425D-8C0D-836C288DB5E5}"/>
              </a:ext>
            </a:extLst>
          </p:cNvPr>
          <p:cNvCxnSpPr/>
          <p:nvPr/>
        </p:nvCxnSpPr>
        <p:spPr>
          <a:xfrm>
            <a:off x="3830140" y="3182895"/>
            <a:ext cx="1347152" cy="0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E16818C-A909-4728-98A3-A20B9640EBFA}"/>
              </a:ext>
            </a:extLst>
          </p:cNvPr>
          <p:cNvCxnSpPr/>
          <p:nvPr/>
        </p:nvCxnSpPr>
        <p:spPr>
          <a:xfrm>
            <a:off x="3854485" y="4719960"/>
            <a:ext cx="1347152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931E2D0-1EAE-4820-93EE-96FCC555BB54}"/>
              </a:ext>
            </a:extLst>
          </p:cNvPr>
          <p:cNvCxnSpPr>
            <a:cxnSpLocks/>
          </p:cNvCxnSpPr>
          <p:nvPr/>
        </p:nvCxnSpPr>
        <p:spPr>
          <a:xfrm>
            <a:off x="3436916" y="3418030"/>
            <a:ext cx="0" cy="1075503"/>
          </a:xfrm>
          <a:prstGeom prst="straightConnector1">
            <a:avLst/>
          </a:prstGeom>
          <a:ln w="254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80D95E-1EFA-4E7D-85EB-E18F177FEB59}"/>
              </a:ext>
            </a:extLst>
          </p:cNvPr>
          <p:cNvCxnSpPr>
            <a:cxnSpLocks/>
          </p:cNvCxnSpPr>
          <p:nvPr/>
        </p:nvCxnSpPr>
        <p:spPr>
          <a:xfrm flipV="1">
            <a:off x="5602675" y="3385016"/>
            <a:ext cx="0" cy="1108517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356D071-7935-4825-A135-21BBB27191E4}"/>
              </a:ext>
            </a:extLst>
          </p:cNvPr>
          <p:cNvCxnSpPr>
            <a:cxnSpLocks/>
          </p:cNvCxnSpPr>
          <p:nvPr/>
        </p:nvCxnSpPr>
        <p:spPr>
          <a:xfrm flipH="1">
            <a:off x="3557601" y="3061533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6A0B0AE-E81B-4B84-983D-0FC10EBC7233}"/>
              </a:ext>
            </a:extLst>
          </p:cNvPr>
          <p:cNvCxnSpPr>
            <a:cxnSpLocks/>
          </p:cNvCxnSpPr>
          <p:nvPr/>
        </p:nvCxnSpPr>
        <p:spPr>
          <a:xfrm flipH="1">
            <a:off x="3714025" y="4075519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B1826A5-6B7E-4A90-97E8-36988C7C74F5}"/>
              </a:ext>
            </a:extLst>
          </p:cNvPr>
          <p:cNvCxnSpPr>
            <a:cxnSpLocks/>
          </p:cNvCxnSpPr>
          <p:nvPr/>
        </p:nvCxnSpPr>
        <p:spPr>
          <a:xfrm flipH="1">
            <a:off x="4626866" y="3247442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ECA00B6-58AC-42BD-B40B-86FCEC63C31E}"/>
              </a:ext>
            </a:extLst>
          </p:cNvPr>
          <p:cNvCxnSpPr>
            <a:cxnSpLocks/>
          </p:cNvCxnSpPr>
          <p:nvPr/>
        </p:nvCxnSpPr>
        <p:spPr>
          <a:xfrm flipV="1">
            <a:off x="3869132" y="4248070"/>
            <a:ext cx="435347" cy="375188"/>
          </a:xfrm>
          <a:prstGeom prst="straightConnector1">
            <a:avLst/>
          </a:prstGeom>
          <a:ln w="25400">
            <a:solidFill>
              <a:schemeClr val="accent2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EA651FA-BC25-4D71-9920-E466A11C79CF}"/>
              </a:ext>
            </a:extLst>
          </p:cNvPr>
          <p:cNvCxnSpPr>
            <a:cxnSpLocks/>
          </p:cNvCxnSpPr>
          <p:nvPr/>
        </p:nvCxnSpPr>
        <p:spPr>
          <a:xfrm flipV="1">
            <a:off x="4818808" y="3421193"/>
            <a:ext cx="435347" cy="375188"/>
          </a:xfrm>
          <a:prstGeom prst="straightConnector1">
            <a:avLst/>
          </a:prstGeom>
          <a:ln w="25400">
            <a:solidFill>
              <a:schemeClr val="accent2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0657802-DFF8-45D7-876B-52BABFCA8EEC}"/>
              </a:ext>
            </a:extLst>
          </p:cNvPr>
          <p:cNvCxnSpPr>
            <a:cxnSpLocks/>
          </p:cNvCxnSpPr>
          <p:nvPr/>
        </p:nvCxnSpPr>
        <p:spPr>
          <a:xfrm rot="5048587" flipH="1">
            <a:off x="3575636" y="3115444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8FD2CBC-F06D-4593-A84C-F7B848805687}"/>
              </a:ext>
            </a:extLst>
          </p:cNvPr>
          <p:cNvCxnSpPr>
            <a:cxnSpLocks/>
          </p:cNvCxnSpPr>
          <p:nvPr/>
        </p:nvCxnSpPr>
        <p:spPr>
          <a:xfrm rot="5048587" flipH="1">
            <a:off x="3895288" y="3255107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B6D1968-9C24-40BD-8C4C-D21129BC9CFA}"/>
              </a:ext>
            </a:extLst>
          </p:cNvPr>
          <p:cNvCxnSpPr>
            <a:cxnSpLocks/>
          </p:cNvCxnSpPr>
          <p:nvPr/>
        </p:nvCxnSpPr>
        <p:spPr>
          <a:xfrm rot="5048587" flipH="1">
            <a:off x="4812192" y="4078682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64F6379-5B73-4936-8C3A-875D66FCF587}"/>
              </a:ext>
            </a:extLst>
          </p:cNvPr>
          <p:cNvCxnSpPr>
            <a:cxnSpLocks/>
          </p:cNvCxnSpPr>
          <p:nvPr/>
        </p:nvCxnSpPr>
        <p:spPr>
          <a:xfrm rot="5048587" flipV="1">
            <a:off x="3775429" y="3418126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CA9C53-F112-445E-8502-38E3EEC577F4}"/>
              </a:ext>
            </a:extLst>
          </p:cNvPr>
          <p:cNvCxnSpPr>
            <a:cxnSpLocks/>
          </p:cNvCxnSpPr>
          <p:nvPr/>
        </p:nvCxnSpPr>
        <p:spPr>
          <a:xfrm rot="5048587" flipV="1">
            <a:off x="4694899" y="4278467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A71BBBE-AC27-4745-875F-8AAF837B4F8C}"/>
              </a:ext>
            </a:extLst>
          </p:cNvPr>
          <p:cNvSpPr/>
          <p:nvPr/>
        </p:nvSpPr>
        <p:spPr>
          <a:xfrm>
            <a:off x="3280492" y="2841091"/>
            <a:ext cx="516153" cy="480238"/>
          </a:xfrm>
          <a:prstGeom prst="ellipse">
            <a:avLst/>
          </a:prstGeom>
          <a:solidFill>
            <a:srgbClr val="FFC000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530A0AA-05CB-4E77-A79B-937C217A3983}"/>
              </a:ext>
            </a:extLst>
          </p:cNvPr>
          <p:cNvSpPr/>
          <p:nvPr/>
        </p:nvSpPr>
        <p:spPr>
          <a:xfrm>
            <a:off x="3280493" y="4562169"/>
            <a:ext cx="516153" cy="480238"/>
          </a:xfrm>
          <a:prstGeom prst="ellipse">
            <a:avLst/>
          </a:prstGeom>
          <a:solidFill>
            <a:srgbClr val="FFC000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26708B1-6D14-481E-BA28-F4B05EC0CB26}"/>
              </a:ext>
            </a:extLst>
          </p:cNvPr>
          <p:cNvSpPr/>
          <p:nvPr/>
        </p:nvSpPr>
        <p:spPr>
          <a:xfrm>
            <a:off x="5210346" y="4562169"/>
            <a:ext cx="516153" cy="480238"/>
          </a:xfrm>
          <a:prstGeom prst="ellipse">
            <a:avLst/>
          </a:prstGeom>
          <a:solidFill>
            <a:srgbClr val="FFC000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3FFBB51-0627-4402-98AF-88BE1850C0AC}"/>
              </a:ext>
            </a:extLst>
          </p:cNvPr>
          <p:cNvSpPr/>
          <p:nvPr/>
        </p:nvSpPr>
        <p:spPr>
          <a:xfrm>
            <a:off x="5210346" y="2841091"/>
            <a:ext cx="516153" cy="480238"/>
          </a:xfrm>
          <a:prstGeom prst="ellipse">
            <a:avLst/>
          </a:prstGeom>
          <a:solidFill>
            <a:srgbClr val="FFC000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1E2647A-BC5C-4FA4-9F32-9D2DA804D7E2}"/>
              </a:ext>
            </a:extLst>
          </p:cNvPr>
          <p:cNvSpPr/>
          <p:nvPr/>
        </p:nvSpPr>
        <p:spPr>
          <a:xfrm>
            <a:off x="4256973" y="3710709"/>
            <a:ext cx="516153" cy="480238"/>
          </a:xfrm>
          <a:prstGeom prst="ellipse">
            <a:avLst/>
          </a:prstGeom>
          <a:solidFill>
            <a:srgbClr val="FFC000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37A833F-D66B-49F2-BC95-D31962091637}"/>
              </a:ext>
            </a:extLst>
          </p:cNvPr>
          <p:cNvCxnSpPr>
            <a:cxnSpLocks/>
          </p:cNvCxnSpPr>
          <p:nvPr/>
        </p:nvCxnSpPr>
        <p:spPr>
          <a:xfrm flipH="1" flipV="1">
            <a:off x="4812871" y="1780820"/>
            <a:ext cx="655551" cy="940782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c 94">
            <a:extLst>
              <a:ext uri="{FF2B5EF4-FFF2-40B4-BE49-F238E27FC236}">
                <a16:creationId xmlns:a16="http://schemas.microsoft.com/office/drawing/2014/main" id="{72C9C75A-D956-46F8-9A2B-A03B1B67A43D}"/>
              </a:ext>
            </a:extLst>
          </p:cNvPr>
          <p:cNvSpPr/>
          <p:nvPr/>
        </p:nvSpPr>
        <p:spPr>
          <a:xfrm>
            <a:off x="2470265" y="1556800"/>
            <a:ext cx="3933260" cy="3660083"/>
          </a:xfrm>
          <a:prstGeom prst="arc">
            <a:avLst>
              <a:gd name="adj1" fmla="val 7856646"/>
              <a:gd name="adj2" fmla="val 15717858"/>
            </a:avLst>
          </a:prstGeom>
          <a:ln w="22225">
            <a:solidFill>
              <a:srgbClr val="FFC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24403107-64B9-4BAD-930B-5709F171BEA2}"/>
              </a:ext>
            </a:extLst>
          </p:cNvPr>
          <p:cNvSpPr/>
          <p:nvPr/>
        </p:nvSpPr>
        <p:spPr>
          <a:xfrm>
            <a:off x="2862151" y="1546738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accent2"/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22168A9-03B8-4C93-849A-96D97F01B352}"/>
              </a:ext>
            </a:extLst>
          </p:cNvPr>
          <p:cNvCxnSpPr>
            <a:cxnSpLocks/>
          </p:cNvCxnSpPr>
          <p:nvPr/>
        </p:nvCxnSpPr>
        <p:spPr>
          <a:xfrm flipV="1">
            <a:off x="3644139" y="1827629"/>
            <a:ext cx="591084" cy="887274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C64C8F6-A4BE-45B7-A66F-89D6E94077BF}"/>
              </a:ext>
            </a:extLst>
          </p:cNvPr>
          <p:cNvCxnSpPr>
            <a:cxnSpLocks/>
          </p:cNvCxnSpPr>
          <p:nvPr/>
        </p:nvCxnSpPr>
        <p:spPr>
          <a:xfrm flipH="1" flipV="1">
            <a:off x="3661557" y="3385016"/>
            <a:ext cx="4354" cy="105064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61D0274-CB30-4B46-A69F-82534995B23F}"/>
              </a:ext>
            </a:extLst>
          </p:cNvPr>
          <p:cNvCxnSpPr>
            <a:cxnSpLocks/>
          </p:cNvCxnSpPr>
          <p:nvPr/>
        </p:nvCxnSpPr>
        <p:spPr>
          <a:xfrm flipH="1" flipV="1">
            <a:off x="5381945" y="3365960"/>
            <a:ext cx="4354" cy="1050648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88108D5-1369-4CFD-BFA4-0E1343C0B2B4}"/>
              </a:ext>
            </a:extLst>
          </p:cNvPr>
          <p:cNvSpPr txBox="1"/>
          <p:nvPr/>
        </p:nvSpPr>
        <p:spPr>
          <a:xfrm>
            <a:off x="4368720" y="1335444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b="1" dirty="0">
                <a:solidFill>
                  <a:schemeClr val="bg1"/>
                </a:solidFill>
              </a:rPr>
              <a:t>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DC0176F8-373A-4B67-ADA0-3DB81950689D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A16FD0-902D-43B8-B13D-9E64231F00B1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29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3774"/>
      </p:ext>
    </p:extLst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 fontScale="90000"/>
          </a:bodyPr>
          <a:lstStyle/>
          <a:p>
            <a:r>
              <a:rPr lang="en-US" sz="3400" dirty="0"/>
              <a:t>A k-connected network contains </a:t>
            </a:r>
            <a:br>
              <a:rPr lang="en-US" sz="3400" dirty="0"/>
            </a:br>
            <a:r>
              <a:rPr lang="en-US" sz="3400" dirty="0"/>
              <a:t>k arc-disjoint spanning </a:t>
            </a:r>
            <a:r>
              <a:rPr lang="en-US" sz="3400" dirty="0" err="1"/>
              <a:t>arborescences</a:t>
            </a:r>
            <a:r>
              <a:rPr lang="en-US" sz="3400" dirty="0"/>
              <a:t> [Edmonds, 197</a:t>
            </a:r>
            <a:r>
              <a:rPr lang="en-AT" sz="3400" dirty="0"/>
              <a:t>2</a:t>
            </a:r>
            <a:r>
              <a:rPr lang="en-US" sz="3400" dirty="0"/>
              <a:t>] </a:t>
            </a:r>
            <a:endParaRPr lang="de-DE" sz="3400" dirty="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39CF6338-1084-434C-A254-593ED9C9DB20}"/>
              </a:ext>
            </a:extLst>
          </p:cNvPr>
          <p:cNvSpPr/>
          <p:nvPr/>
        </p:nvSpPr>
        <p:spPr>
          <a:xfrm>
            <a:off x="2609603" y="1637128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6983B482-96FB-41F0-854D-D3D9A57AF697}"/>
              </a:ext>
            </a:extLst>
          </p:cNvPr>
          <p:cNvSpPr/>
          <p:nvPr/>
        </p:nvSpPr>
        <p:spPr>
          <a:xfrm>
            <a:off x="2610048" y="1638773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2DA8E38-6CC6-4245-8770-641BF21925B2}"/>
              </a:ext>
            </a:extLst>
          </p:cNvPr>
          <p:cNvCxnSpPr/>
          <p:nvPr/>
        </p:nvCxnSpPr>
        <p:spPr>
          <a:xfrm>
            <a:off x="3558837" y="4802693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4B11FC7-75F7-40CA-8D6A-CE481250993B}"/>
              </a:ext>
            </a:extLst>
          </p:cNvPr>
          <p:cNvCxnSpPr>
            <a:cxnSpLocks/>
          </p:cNvCxnSpPr>
          <p:nvPr/>
        </p:nvCxnSpPr>
        <p:spPr>
          <a:xfrm>
            <a:off x="4521134" y="1637127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362AF05-B141-4A78-9FBD-3813511B76F2}"/>
              </a:ext>
            </a:extLst>
          </p:cNvPr>
          <p:cNvCxnSpPr>
            <a:cxnSpLocks/>
          </p:cNvCxnSpPr>
          <p:nvPr/>
        </p:nvCxnSpPr>
        <p:spPr>
          <a:xfrm>
            <a:off x="3558837" y="3099503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FBB5917-E216-4A48-B198-B4C92D20B863}"/>
              </a:ext>
            </a:extLst>
          </p:cNvPr>
          <p:cNvCxnSpPr>
            <a:cxnSpLocks/>
          </p:cNvCxnSpPr>
          <p:nvPr/>
        </p:nvCxnSpPr>
        <p:spPr>
          <a:xfrm flipH="1">
            <a:off x="3558836" y="1637127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FDC320D-19ED-4A31-A37F-48FFE0AEE547}"/>
              </a:ext>
            </a:extLst>
          </p:cNvPr>
          <p:cNvCxnSpPr>
            <a:cxnSpLocks/>
          </p:cNvCxnSpPr>
          <p:nvPr/>
        </p:nvCxnSpPr>
        <p:spPr>
          <a:xfrm>
            <a:off x="5484666" y="3061533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5B9DA8A-D079-4BF8-B288-C4CBF113E65F}"/>
              </a:ext>
            </a:extLst>
          </p:cNvPr>
          <p:cNvCxnSpPr>
            <a:cxnSpLocks/>
          </p:cNvCxnSpPr>
          <p:nvPr/>
        </p:nvCxnSpPr>
        <p:spPr>
          <a:xfrm flipH="1">
            <a:off x="3555133" y="3049363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8034490C-6A1A-4E92-9810-E863DAFAB68F}"/>
              </a:ext>
            </a:extLst>
          </p:cNvPr>
          <p:cNvSpPr/>
          <p:nvPr/>
        </p:nvSpPr>
        <p:spPr>
          <a:xfrm>
            <a:off x="4262245" y="137842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06D9179-0194-4741-889C-DD466E822555}"/>
              </a:ext>
            </a:extLst>
          </p:cNvPr>
          <p:cNvCxnSpPr/>
          <p:nvPr/>
        </p:nvCxnSpPr>
        <p:spPr>
          <a:xfrm>
            <a:off x="3814063" y="2939056"/>
            <a:ext cx="134715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9C3F763-A139-4A4F-85FA-307D5D7C8264}"/>
              </a:ext>
            </a:extLst>
          </p:cNvPr>
          <p:cNvCxnSpPr/>
          <p:nvPr/>
        </p:nvCxnSpPr>
        <p:spPr>
          <a:xfrm>
            <a:off x="3854485" y="4937672"/>
            <a:ext cx="1347152" cy="0"/>
          </a:xfrm>
          <a:prstGeom prst="straightConnector1">
            <a:avLst/>
          </a:prstGeom>
          <a:ln w="254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E682CD7-0DFE-47BB-A06A-EE6A0122C46D}"/>
              </a:ext>
            </a:extLst>
          </p:cNvPr>
          <p:cNvCxnSpPr/>
          <p:nvPr/>
        </p:nvCxnSpPr>
        <p:spPr>
          <a:xfrm>
            <a:off x="3830140" y="3182895"/>
            <a:ext cx="1347152" cy="0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64127CB-DA5C-471A-BAEA-BACAC7352B2B}"/>
              </a:ext>
            </a:extLst>
          </p:cNvPr>
          <p:cNvCxnSpPr/>
          <p:nvPr/>
        </p:nvCxnSpPr>
        <p:spPr>
          <a:xfrm>
            <a:off x="3854485" y="4719960"/>
            <a:ext cx="1347152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6B595AD-7451-49E0-A5CC-F2C1D45B6523}"/>
              </a:ext>
            </a:extLst>
          </p:cNvPr>
          <p:cNvCxnSpPr>
            <a:cxnSpLocks/>
          </p:cNvCxnSpPr>
          <p:nvPr/>
        </p:nvCxnSpPr>
        <p:spPr>
          <a:xfrm>
            <a:off x="3436916" y="3418030"/>
            <a:ext cx="0" cy="1075503"/>
          </a:xfrm>
          <a:prstGeom prst="straightConnector1">
            <a:avLst/>
          </a:prstGeom>
          <a:ln w="25400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7C99A85-EAA3-4954-ABB4-750AC9C5A454}"/>
              </a:ext>
            </a:extLst>
          </p:cNvPr>
          <p:cNvCxnSpPr>
            <a:cxnSpLocks/>
          </p:cNvCxnSpPr>
          <p:nvPr/>
        </p:nvCxnSpPr>
        <p:spPr>
          <a:xfrm flipV="1">
            <a:off x="5602675" y="3385016"/>
            <a:ext cx="0" cy="1108517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B7B4156-6932-461B-907D-669F0A235DA5}"/>
              </a:ext>
            </a:extLst>
          </p:cNvPr>
          <p:cNvCxnSpPr>
            <a:cxnSpLocks/>
          </p:cNvCxnSpPr>
          <p:nvPr/>
        </p:nvCxnSpPr>
        <p:spPr>
          <a:xfrm flipH="1">
            <a:off x="3557601" y="3061533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BBC6CF-CDDB-451E-AAD6-32B18AB6C494}"/>
              </a:ext>
            </a:extLst>
          </p:cNvPr>
          <p:cNvCxnSpPr>
            <a:cxnSpLocks/>
          </p:cNvCxnSpPr>
          <p:nvPr/>
        </p:nvCxnSpPr>
        <p:spPr>
          <a:xfrm flipH="1">
            <a:off x="3714025" y="4075519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757E67E-3457-4E23-9CA1-83735E18FE0E}"/>
              </a:ext>
            </a:extLst>
          </p:cNvPr>
          <p:cNvCxnSpPr>
            <a:cxnSpLocks/>
          </p:cNvCxnSpPr>
          <p:nvPr/>
        </p:nvCxnSpPr>
        <p:spPr>
          <a:xfrm flipH="1">
            <a:off x="4626866" y="3247442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AE93E32-7459-4E27-88E0-4C4A5D664D5C}"/>
              </a:ext>
            </a:extLst>
          </p:cNvPr>
          <p:cNvCxnSpPr>
            <a:cxnSpLocks/>
          </p:cNvCxnSpPr>
          <p:nvPr/>
        </p:nvCxnSpPr>
        <p:spPr>
          <a:xfrm flipV="1">
            <a:off x="3869132" y="4248070"/>
            <a:ext cx="435347" cy="375188"/>
          </a:xfrm>
          <a:prstGeom prst="straightConnector1">
            <a:avLst/>
          </a:prstGeom>
          <a:ln w="25400">
            <a:solidFill>
              <a:schemeClr val="accent2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7B52BA0-006C-480B-BD25-A99D54F510B5}"/>
              </a:ext>
            </a:extLst>
          </p:cNvPr>
          <p:cNvCxnSpPr>
            <a:cxnSpLocks/>
          </p:cNvCxnSpPr>
          <p:nvPr/>
        </p:nvCxnSpPr>
        <p:spPr>
          <a:xfrm flipV="1">
            <a:off x="4818808" y="3421193"/>
            <a:ext cx="435347" cy="375188"/>
          </a:xfrm>
          <a:prstGeom prst="straightConnector1">
            <a:avLst/>
          </a:prstGeom>
          <a:ln w="25400">
            <a:solidFill>
              <a:schemeClr val="accent2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BF179CB-D25A-4996-B95C-8524F1712797}"/>
              </a:ext>
            </a:extLst>
          </p:cNvPr>
          <p:cNvCxnSpPr>
            <a:cxnSpLocks/>
          </p:cNvCxnSpPr>
          <p:nvPr/>
        </p:nvCxnSpPr>
        <p:spPr>
          <a:xfrm rot="5048587" flipH="1">
            <a:off x="3575636" y="3115444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6F78834-762A-4E10-A0FE-02F54F06507B}"/>
              </a:ext>
            </a:extLst>
          </p:cNvPr>
          <p:cNvCxnSpPr>
            <a:cxnSpLocks/>
          </p:cNvCxnSpPr>
          <p:nvPr/>
        </p:nvCxnSpPr>
        <p:spPr>
          <a:xfrm rot="5048587" flipH="1">
            <a:off x="3895288" y="3255107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B7B42B9-003A-48D2-83EA-E3418F7551B2}"/>
              </a:ext>
            </a:extLst>
          </p:cNvPr>
          <p:cNvCxnSpPr>
            <a:cxnSpLocks/>
          </p:cNvCxnSpPr>
          <p:nvPr/>
        </p:nvCxnSpPr>
        <p:spPr>
          <a:xfrm rot="5048587" flipH="1">
            <a:off x="4812192" y="4078682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1D23EF5-E9CA-4890-8701-DB9E796C7C61}"/>
              </a:ext>
            </a:extLst>
          </p:cNvPr>
          <p:cNvCxnSpPr>
            <a:cxnSpLocks/>
          </p:cNvCxnSpPr>
          <p:nvPr/>
        </p:nvCxnSpPr>
        <p:spPr>
          <a:xfrm rot="5048587" flipV="1">
            <a:off x="3775429" y="3418126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A5B2E75-D0E2-4F77-AA25-5FFB3BC3174E}"/>
              </a:ext>
            </a:extLst>
          </p:cNvPr>
          <p:cNvCxnSpPr>
            <a:cxnSpLocks/>
          </p:cNvCxnSpPr>
          <p:nvPr/>
        </p:nvCxnSpPr>
        <p:spPr>
          <a:xfrm rot="5048587" flipV="1">
            <a:off x="4694899" y="4278467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2F2D1154-3B18-4066-A086-8738135085CB}"/>
              </a:ext>
            </a:extLst>
          </p:cNvPr>
          <p:cNvSpPr/>
          <p:nvPr/>
        </p:nvSpPr>
        <p:spPr>
          <a:xfrm>
            <a:off x="3280492" y="2841091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BC7A2B0-0B71-49D0-AF8B-7DC737C32BFD}"/>
              </a:ext>
            </a:extLst>
          </p:cNvPr>
          <p:cNvSpPr/>
          <p:nvPr/>
        </p:nvSpPr>
        <p:spPr>
          <a:xfrm>
            <a:off x="3280493" y="456216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E0B3533-2955-4B10-952D-8AF8695BEB63}"/>
              </a:ext>
            </a:extLst>
          </p:cNvPr>
          <p:cNvSpPr/>
          <p:nvPr/>
        </p:nvSpPr>
        <p:spPr>
          <a:xfrm>
            <a:off x="5210346" y="456216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3F63F669-092E-4A6F-92E1-4F29146EE3E9}"/>
              </a:ext>
            </a:extLst>
          </p:cNvPr>
          <p:cNvSpPr/>
          <p:nvPr/>
        </p:nvSpPr>
        <p:spPr>
          <a:xfrm>
            <a:off x="5210346" y="2841091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B8607E28-8C12-4637-812F-DC049266059E}"/>
              </a:ext>
            </a:extLst>
          </p:cNvPr>
          <p:cNvSpPr/>
          <p:nvPr/>
        </p:nvSpPr>
        <p:spPr>
          <a:xfrm>
            <a:off x="4256973" y="371070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4DEE222-425E-46A3-8CAA-4F43DFB78FD8}"/>
              </a:ext>
            </a:extLst>
          </p:cNvPr>
          <p:cNvCxnSpPr>
            <a:cxnSpLocks/>
          </p:cNvCxnSpPr>
          <p:nvPr/>
        </p:nvCxnSpPr>
        <p:spPr>
          <a:xfrm flipH="1" flipV="1">
            <a:off x="4812871" y="1780820"/>
            <a:ext cx="655551" cy="940782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Arc 110">
            <a:extLst>
              <a:ext uri="{FF2B5EF4-FFF2-40B4-BE49-F238E27FC236}">
                <a16:creationId xmlns:a16="http://schemas.microsoft.com/office/drawing/2014/main" id="{030628D9-1A3F-41F0-9CE9-2113592BC9BA}"/>
              </a:ext>
            </a:extLst>
          </p:cNvPr>
          <p:cNvSpPr/>
          <p:nvPr/>
        </p:nvSpPr>
        <p:spPr>
          <a:xfrm>
            <a:off x="2470265" y="1556800"/>
            <a:ext cx="3933260" cy="3660083"/>
          </a:xfrm>
          <a:prstGeom prst="arc">
            <a:avLst>
              <a:gd name="adj1" fmla="val 7856646"/>
              <a:gd name="adj2" fmla="val 15717858"/>
            </a:avLst>
          </a:prstGeom>
          <a:ln w="22225">
            <a:solidFill>
              <a:srgbClr val="FFC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Arc 111">
            <a:extLst>
              <a:ext uri="{FF2B5EF4-FFF2-40B4-BE49-F238E27FC236}">
                <a16:creationId xmlns:a16="http://schemas.microsoft.com/office/drawing/2014/main" id="{4C4E4D56-9572-4698-86DA-D4397D1D504D}"/>
              </a:ext>
            </a:extLst>
          </p:cNvPr>
          <p:cNvSpPr/>
          <p:nvPr/>
        </p:nvSpPr>
        <p:spPr>
          <a:xfrm>
            <a:off x="2862151" y="1546738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accent2"/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74BDE21-1ED3-4064-884B-2C53C9AEC848}"/>
              </a:ext>
            </a:extLst>
          </p:cNvPr>
          <p:cNvCxnSpPr>
            <a:cxnSpLocks/>
          </p:cNvCxnSpPr>
          <p:nvPr/>
        </p:nvCxnSpPr>
        <p:spPr>
          <a:xfrm flipV="1">
            <a:off x="3644139" y="1827629"/>
            <a:ext cx="591084" cy="887274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A8CFBF3-EFB1-4474-9B28-A62A65A7DD9E}"/>
              </a:ext>
            </a:extLst>
          </p:cNvPr>
          <p:cNvCxnSpPr>
            <a:cxnSpLocks/>
          </p:cNvCxnSpPr>
          <p:nvPr/>
        </p:nvCxnSpPr>
        <p:spPr>
          <a:xfrm flipH="1" flipV="1">
            <a:off x="3661557" y="3385016"/>
            <a:ext cx="4354" cy="105064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C2265CE-5252-436B-A69F-29FD9A3279D2}"/>
              </a:ext>
            </a:extLst>
          </p:cNvPr>
          <p:cNvCxnSpPr>
            <a:cxnSpLocks/>
          </p:cNvCxnSpPr>
          <p:nvPr/>
        </p:nvCxnSpPr>
        <p:spPr>
          <a:xfrm flipH="1" flipV="1">
            <a:off x="5381945" y="3365960"/>
            <a:ext cx="4354" cy="1050648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078C35F4-CB04-4085-8EE2-6FD03B917E1E}"/>
              </a:ext>
            </a:extLst>
          </p:cNvPr>
          <p:cNvSpPr txBox="1"/>
          <p:nvPr/>
        </p:nvSpPr>
        <p:spPr>
          <a:xfrm>
            <a:off x="4368720" y="1335444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b="1" dirty="0">
                <a:solidFill>
                  <a:schemeClr val="bg1"/>
                </a:solidFill>
              </a:rPr>
              <a:t>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5" name="Title 2">
            <a:extLst>
              <a:ext uri="{FF2B5EF4-FFF2-40B4-BE49-F238E27FC236}">
                <a16:creationId xmlns:a16="http://schemas.microsoft.com/office/drawing/2014/main" id="{8E8599A1-F0A6-4FDD-A54F-8A5212AE848D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3A0BAA1-0D2D-42EB-BF3B-41918B7D78C1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29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74926"/>
      </p:ext>
    </p:extLst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/>
          </a:bodyPr>
          <a:lstStyle/>
          <a:p>
            <a:r>
              <a:rPr lang="en-US" sz="3400" dirty="0"/>
              <a:t>General technique: routing along the same tree</a:t>
            </a:r>
            <a:endParaRPr lang="de-DE" sz="3400" dirty="0"/>
          </a:p>
        </p:txBody>
      </p:sp>
      <p:sp>
        <p:nvSpPr>
          <p:cNvPr id="117" name="Arc 116">
            <a:extLst>
              <a:ext uri="{FF2B5EF4-FFF2-40B4-BE49-F238E27FC236}">
                <a16:creationId xmlns:a16="http://schemas.microsoft.com/office/drawing/2014/main" id="{C414169A-E4A8-4FE5-9F95-3A8CE8EE6A84}"/>
              </a:ext>
            </a:extLst>
          </p:cNvPr>
          <p:cNvSpPr/>
          <p:nvPr/>
        </p:nvSpPr>
        <p:spPr>
          <a:xfrm>
            <a:off x="2609603" y="1421104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Arc 117">
            <a:extLst>
              <a:ext uri="{FF2B5EF4-FFF2-40B4-BE49-F238E27FC236}">
                <a16:creationId xmlns:a16="http://schemas.microsoft.com/office/drawing/2014/main" id="{9AA63F2C-9947-49CD-8727-BA8C821A12B2}"/>
              </a:ext>
            </a:extLst>
          </p:cNvPr>
          <p:cNvSpPr/>
          <p:nvPr/>
        </p:nvSpPr>
        <p:spPr>
          <a:xfrm>
            <a:off x="2610048" y="1422749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91C201E-9308-4680-B346-A53587D96DA3}"/>
              </a:ext>
            </a:extLst>
          </p:cNvPr>
          <p:cNvCxnSpPr/>
          <p:nvPr/>
        </p:nvCxnSpPr>
        <p:spPr>
          <a:xfrm>
            <a:off x="3558837" y="4586669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95CFD58-C2A2-4F6D-8933-87896518E3F6}"/>
              </a:ext>
            </a:extLst>
          </p:cNvPr>
          <p:cNvCxnSpPr>
            <a:cxnSpLocks/>
          </p:cNvCxnSpPr>
          <p:nvPr/>
        </p:nvCxnSpPr>
        <p:spPr>
          <a:xfrm>
            <a:off x="4521134" y="1421103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8403BAF-9EB1-470A-B112-BFEDFC2E41FD}"/>
              </a:ext>
            </a:extLst>
          </p:cNvPr>
          <p:cNvCxnSpPr>
            <a:cxnSpLocks/>
          </p:cNvCxnSpPr>
          <p:nvPr/>
        </p:nvCxnSpPr>
        <p:spPr>
          <a:xfrm>
            <a:off x="3558837" y="2883479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980E6D6-5398-44E7-937C-BCC0A149BC1F}"/>
              </a:ext>
            </a:extLst>
          </p:cNvPr>
          <p:cNvCxnSpPr>
            <a:cxnSpLocks/>
          </p:cNvCxnSpPr>
          <p:nvPr/>
        </p:nvCxnSpPr>
        <p:spPr>
          <a:xfrm flipH="1">
            <a:off x="3558836" y="1421103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D262B73-9DF5-4088-A87D-11208E704E83}"/>
              </a:ext>
            </a:extLst>
          </p:cNvPr>
          <p:cNvCxnSpPr>
            <a:cxnSpLocks/>
          </p:cNvCxnSpPr>
          <p:nvPr/>
        </p:nvCxnSpPr>
        <p:spPr>
          <a:xfrm>
            <a:off x="5484666" y="2845509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7E29692-A8DB-4490-A98D-5EBD09621DBB}"/>
              </a:ext>
            </a:extLst>
          </p:cNvPr>
          <p:cNvCxnSpPr>
            <a:cxnSpLocks/>
          </p:cNvCxnSpPr>
          <p:nvPr/>
        </p:nvCxnSpPr>
        <p:spPr>
          <a:xfrm flipH="1">
            <a:off x="3555133" y="2833339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BB7C3D22-833A-4C3B-B0EF-EDD94A7AF3C5}"/>
              </a:ext>
            </a:extLst>
          </p:cNvPr>
          <p:cNvSpPr/>
          <p:nvPr/>
        </p:nvSpPr>
        <p:spPr>
          <a:xfrm>
            <a:off x="4262245" y="1162401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03275E00-2D52-4E59-A9A8-D1AEF74CF363}"/>
              </a:ext>
            </a:extLst>
          </p:cNvPr>
          <p:cNvCxnSpPr/>
          <p:nvPr/>
        </p:nvCxnSpPr>
        <p:spPr>
          <a:xfrm>
            <a:off x="3814063" y="2723032"/>
            <a:ext cx="1347152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35A039F7-8129-40B3-A319-0F89B855A351}"/>
              </a:ext>
            </a:extLst>
          </p:cNvPr>
          <p:cNvCxnSpPr/>
          <p:nvPr/>
        </p:nvCxnSpPr>
        <p:spPr>
          <a:xfrm>
            <a:off x="3854485" y="4721648"/>
            <a:ext cx="1347152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35B0008-8F21-4A33-AEC4-49E8201B73EA}"/>
              </a:ext>
            </a:extLst>
          </p:cNvPr>
          <p:cNvCxnSpPr/>
          <p:nvPr/>
        </p:nvCxnSpPr>
        <p:spPr>
          <a:xfrm>
            <a:off x="3830140" y="2966871"/>
            <a:ext cx="1347152" cy="0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CA510AF-2B34-481A-B13C-0D298D1887B4}"/>
              </a:ext>
            </a:extLst>
          </p:cNvPr>
          <p:cNvCxnSpPr/>
          <p:nvPr/>
        </p:nvCxnSpPr>
        <p:spPr>
          <a:xfrm>
            <a:off x="3854485" y="4503936"/>
            <a:ext cx="1347152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8D3AF88-4949-4551-9144-0BF9D2CCD382}"/>
              </a:ext>
            </a:extLst>
          </p:cNvPr>
          <p:cNvCxnSpPr>
            <a:cxnSpLocks/>
          </p:cNvCxnSpPr>
          <p:nvPr/>
        </p:nvCxnSpPr>
        <p:spPr>
          <a:xfrm>
            <a:off x="3436916" y="3202006"/>
            <a:ext cx="0" cy="1075503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071D00A-942F-4DAE-A324-824A84099A64}"/>
              </a:ext>
            </a:extLst>
          </p:cNvPr>
          <p:cNvCxnSpPr>
            <a:cxnSpLocks/>
          </p:cNvCxnSpPr>
          <p:nvPr/>
        </p:nvCxnSpPr>
        <p:spPr>
          <a:xfrm flipV="1">
            <a:off x="5602675" y="3168992"/>
            <a:ext cx="0" cy="1108517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021A4B9-13D8-43FF-B6BE-1CCAA0FAB774}"/>
              </a:ext>
            </a:extLst>
          </p:cNvPr>
          <p:cNvCxnSpPr>
            <a:cxnSpLocks/>
          </p:cNvCxnSpPr>
          <p:nvPr/>
        </p:nvCxnSpPr>
        <p:spPr>
          <a:xfrm flipH="1">
            <a:off x="3557601" y="2845509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EBE0663-E43C-42AC-9E2D-F6918F399EE0}"/>
              </a:ext>
            </a:extLst>
          </p:cNvPr>
          <p:cNvCxnSpPr>
            <a:cxnSpLocks/>
          </p:cNvCxnSpPr>
          <p:nvPr/>
        </p:nvCxnSpPr>
        <p:spPr>
          <a:xfrm flipH="1">
            <a:off x="3714025" y="3859495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29921B6-EC50-49CB-B3CC-108B7943AE64}"/>
              </a:ext>
            </a:extLst>
          </p:cNvPr>
          <p:cNvCxnSpPr>
            <a:cxnSpLocks/>
          </p:cNvCxnSpPr>
          <p:nvPr/>
        </p:nvCxnSpPr>
        <p:spPr>
          <a:xfrm flipH="1">
            <a:off x="4626866" y="3031418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27D88BA-1696-4CCF-8A96-2031A0AE9890}"/>
              </a:ext>
            </a:extLst>
          </p:cNvPr>
          <p:cNvCxnSpPr>
            <a:cxnSpLocks/>
          </p:cNvCxnSpPr>
          <p:nvPr/>
        </p:nvCxnSpPr>
        <p:spPr>
          <a:xfrm flipV="1">
            <a:off x="3869132" y="4032046"/>
            <a:ext cx="435347" cy="37518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28483A6A-B8B2-4D5B-8CF3-F3C31937ED8D}"/>
              </a:ext>
            </a:extLst>
          </p:cNvPr>
          <p:cNvCxnSpPr>
            <a:cxnSpLocks/>
          </p:cNvCxnSpPr>
          <p:nvPr/>
        </p:nvCxnSpPr>
        <p:spPr>
          <a:xfrm flipV="1">
            <a:off x="4818808" y="3205169"/>
            <a:ext cx="435347" cy="37518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2585E99-B4D5-4C47-83F6-5E73CD662514}"/>
              </a:ext>
            </a:extLst>
          </p:cNvPr>
          <p:cNvCxnSpPr>
            <a:cxnSpLocks/>
          </p:cNvCxnSpPr>
          <p:nvPr/>
        </p:nvCxnSpPr>
        <p:spPr>
          <a:xfrm rot="5048587" flipH="1">
            <a:off x="3575636" y="2899420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DD59299-ABF6-4F48-9812-DCC35DE7A40D}"/>
              </a:ext>
            </a:extLst>
          </p:cNvPr>
          <p:cNvCxnSpPr>
            <a:cxnSpLocks/>
          </p:cNvCxnSpPr>
          <p:nvPr/>
        </p:nvCxnSpPr>
        <p:spPr>
          <a:xfrm rot="5048587" flipH="1">
            <a:off x="3895288" y="3039083"/>
            <a:ext cx="481155" cy="40614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5319C8FD-83DD-4894-B384-0874E710AEE7}"/>
              </a:ext>
            </a:extLst>
          </p:cNvPr>
          <p:cNvCxnSpPr>
            <a:cxnSpLocks/>
          </p:cNvCxnSpPr>
          <p:nvPr/>
        </p:nvCxnSpPr>
        <p:spPr>
          <a:xfrm rot="5048587" flipH="1">
            <a:off x="4812192" y="3862658"/>
            <a:ext cx="481155" cy="40614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E51B18AE-8BBA-4365-BA59-BE8D83C14BEB}"/>
              </a:ext>
            </a:extLst>
          </p:cNvPr>
          <p:cNvCxnSpPr>
            <a:cxnSpLocks/>
          </p:cNvCxnSpPr>
          <p:nvPr/>
        </p:nvCxnSpPr>
        <p:spPr>
          <a:xfrm rot="5048587" flipV="1">
            <a:off x="3775429" y="3202102"/>
            <a:ext cx="435347" cy="37518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39188EA3-73D4-4B4D-8A09-E16972869851}"/>
              </a:ext>
            </a:extLst>
          </p:cNvPr>
          <p:cNvCxnSpPr>
            <a:cxnSpLocks/>
          </p:cNvCxnSpPr>
          <p:nvPr/>
        </p:nvCxnSpPr>
        <p:spPr>
          <a:xfrm rot="5048587" flipV="1">
            <a:off x="4694899" y="4062443"/>
            <a:ext cx="435347" cy="37518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F74BFEF2-1C77-4B94-A023-123B7D158491}"/>
              </a:ext>
            </a:extLst>
          </p:cNvPr>
          <p:cNvSpPr/>
          <p:nvPr/>
        </p:nvSpPr>
        <p:spPr>
          <a:xfrm>
            <a:off x="3280492" y="262506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5D5183DC-F4DC-4871-8D40-8F1F7C8BC3A3}"/>
              </a:ext>
            </a:extLst>
          </p:cNvPr>
          <p:cNvSpPr/>
          <p:nvPr/>
        </p:nvSpPr>
        <p:spPr>
          <a:xfrm>
            <a:off x="3280493" y="434614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B13D49B6-9AE1-4C56-9495-55691BE27187}"/>
              </a:ext>
            </a:extLst>
          </p:cNvPr>
          <p:cNvSpPr/>
          <p:nvPr/>
        </p:nvSpPr>
        <p:spPr>
          <a:xfrm>
            <a:off x="5210346" y="434614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75194D97-DBB5-46A4-983D-1FADEF224AA7}"/>
              </a:ext>
            </a:extLst>
          </p:cNvPr>
          <p:cNvSpPr/>
          <p:nvPr/>
        </p:nvSpPr>
        <p:spPr>
          <a:xfrm>
            <a:off x="5210346" y="262506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C70DA3F-6903-4C9C-AB55-FEB82AE8F70E}"/>
              </a:ext>
            </a:extLst>
          </p:cNvPr>
          <p:cNvSpPr/>
          <p:nvPr/>
        </p:nvSpPr>
        <p:spPr>
          <a:xfrm>
            <a:off x="4256973" y="349468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89A2158-7444-4FC7-8EBE-81EF4E0B04DF}"/>
              </a:ext>
            </a:extLst>
          </p:cNvPr>
          <p:cNvCxnSpPr>
            <a:cxnSpLocks/>
          </p:cNvCxnSpPr>
          <p:nvPr/>
        </p:nvCxnSpPr>
        <p:spPr>
          <a:xfrm flipH="1" flipV="1">
            <a:off x="4812871" y="1564796"/>
            <a:ext cx="655551" cy="940782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Arc 148">
            <a:extLst>
              <a:ext uri="{FF2B5EF4-FFF2-40B4-BE49-F238E27FC236}">
                <a16:creationId xmlns:a16="http://schemas.microsoft.com/office/drawing/2014/main" id="{14976909-18CC-4ABC-94AD-A0E437A19E71}"/>
              </a:ext>
            </a:extLst>
          </p:cNvPr>
          <p:cNvSpPr/>
          <p:nvPr/>
        </p:nvSpPr>
        <p:spPr>
          <a:xfrm>
            <a:off x="2470265" y="1340776"/>
            <a:ext cx="3933260" cy="3660083"/>
          </a:xfrm>
          <a:prstGeom prst="arc">
            <a:avLst>
              <a:gd name="adj1" fmla="val 7856646"/>
              <a:gd name="adj2" fmla="val 15717858"/>
            </a:avLst>
          </a:prstGeom>
          <a:ln w="22225">
            <a:solidFill>
              <a:schemeClr val="bg1">
                <a:lumMod val="95000"/>
              </a:schemeClr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c 149">
            <a:extLst>
              <a:ext uri="{FF2B5EF4-FFF2-40B4-BE49-F238E27FC236}">
                <a16:creationId xmlns:a16="http://schemas.microsoft.com/office/drawing/2014/main" id="{DC981A41-C01A-48F9-BA9C-613ECF4907BD}"/>
              </a:ext>
            </a:extLst>
          </p:cNvPr>
          <p:cNvSpPr/>
          <p:nvPr/>
        </p:nvSpPr>
        <p:spPr>
          <a:xfrm>
            <a:off x="2862151" y="1330714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8E593F4-AFBA-40BC-8142-04419D36BCFD}"/>
              </a:ext>
            </a:extLst>
          </p:cNvPr>
          <p:cNvCxnSpPr>
            <a:cxnSpLocks/>
          </p:cNvCxnSpPr>
          <p:nvPr/>
        </p:nvCxnSpPr>
        <p:spPr>
          <a:xfrm flipV="1">
            <a:off x="3644139" y="1611605"/>
            <a:ext cx="591084" cy="887274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A294A88F-84FB-4E43-B382-D204D758632E}"/>
              </a:ext>
            </a:extLst>
          </p:cNvPr>
          <p:cNvCxnSpPr>
            <a:cxnSpLocks/>
          </p:cNvCxnSpPr>
          <p:nvPr/>
        </p:nvCxnSpPr>
        <p:spPr>
          <a:xfrm flipH="1" flipV="1">
            <a:off x="3661557" y="3168992"/>
            <a:ext cx="4354" cy="105064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4E2C7C6E-8595-421B-8FDB-A251ABB6D9D5}"/>
              </a:ext>
            </a:extLst>
          </p:cNvPr>
          <p:cNvCxnSpPr>
            <a:cxnSpLocks/>
          </p:cNvCxnSpPr>
          <p:nvPr/>
        </p:nvCxnSpPr>
        <p:spPr>
          <a:xfrm flipH="1" flipV="1">
            <a:off x="5381945" y="3149936"/>
            <a:ext cx="4354" cy="1050648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Picture 153">
            <a:extLst>
              <a:ext uri="{FF2B5EF4-FFF2-40B4-BE49-F238E27FC236}">
                <a16:creationId xmlns:a16="http://schemas.microsoft.com/office/drawing/2014/main" id="{24150B0B-F8A5-41A4-93BA-306F8B6274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35" y="4703124"/>
            <a:ext cx="463370" cy="285514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FB60A4DF-A5ED-4A1A-B1EB-95A80A753906}"/>
              </a:ext>
            </a:extLst>
          </p:cNvPr>
          <p:cNvSpPr txBox="1"/>
          <p:nvPr/>
        </p:nvSpPr>
        <p:spPr>
          <a:xfrm>
            <a:off x="4362427" y="1121569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b="1" dirty="0">
                <a:solidFill>
                  <a:schemeClr val="bg1"/>
                </a:solidFill>
              </a:rPr>
              <a:t>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2" name="Title 2">
            <a:extLst>
              <a:ext uri="{FF2B5EF4-FFF2-40B4-BE49-F238E27FC236}">
                <a16:creationId xmlns:a16="http://schemas.microsoft.com/office/drawing/2014/main" id="{54C9277E-FAA1-4458-8548-A3277CAE160F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D7BAE0-7780-4485-A899-3597BD3E307A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30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5408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069 L 0.10711 -0.12362 " pathEditMode="relative" ptsTypes="AA">
                                      <p:cBhvr>
                                        <p:cTn id="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/>
          </a:bodyPr>
          <a:lstStyle/>
          <a:p>
            <a:r>
              <a:rPr lang="en-US" sz="3400" dirty="0"/>
              <a:t>When a failed link is hit…</a:t>
            </a:r>
            <a:endParaRPr lang="de-DE" sz="3400" dirty="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8598677D-0556-4004-91A0-241EC2B32C6B}"/>
              </a:ext>
            </a:extLst>
          </p:cNvPr>
          <p:cNvSpPr/>
          <p:nvPr/>
        </p:nvSpPr>
        <p:spPr>
          <a:xfrm>
            <a:off x="2609603" y="1421104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6C122768-93D0-451A-B3FD-D0AFF8D5D01A}"/>
              </a:ext>
            </a:extLst>
          </p:cNvPr>
          <p:cNvSpPr/>
          <p:nvPr/>
        </p:nvSpPr>
        <p:spPr>
          <a:xfrm>
            <a:off x="2610048" y="1422749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A9862FE-801C-4908-9914-831FD77FDE65}"/>
              </a:ext>
            </a:extLst>
          </p:cNvPr>
          <p:cNvCxnSpPr/>
          <p:nvPr/>
        </p:nvCxnSpPr>
        <p:spPr>
          <a:xfrm>
            <a:off x="3558837" y="4586669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1CB057-B9A0-4311-A814-DDAD411B385E}"/>
              </a:ext>
            </a:extLst>
          </p:cNvPr>
          <p:cNvCxnSpPr>
            <a:cxnSpLocks/>
          </p:cNvCxnSpPr>
          <p:nvPr/>
        </p:nvCxnSpPr>
        <p:spPr>
          <a:xfrm>
            <a:off x="4521134" y="1421103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E82A74-80C8-44E8-AD43-701428339AD0}"/>
              </a:ext>
            </a:extLst>
          </p:cNvPr>
          <p:cNvCxnSpPr>
            <a:cxnSpLocks/>
          </p:cNvCxnSpPr>
          <p:nvPr/>
        </p:nvCxnSpPr>
        <p:spPr>
          <a:xfrm>
            <a:off x="3558837" y="2883479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B4B3264-8554-40A5-A37F-29865C6D438B}"/>
              </a:ext>
            </a:extLst>
          </p:cNvPr>
          <p:cNvCxnSpPr>
            <a:cxnSpLocks/>
          </p:cNvCxnSpPr>
          <p:nvPr/>
        </p:nvCxnSpPr>
        <p:spPr>
          <a:xfrm flipH="1">
            <a:off x="3558836" y="1421103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984191B-4145-4756-AF77-AE9E21DD700C}"/>
              </a:ext>
            </a:extLst>
          </p:cNvPr>
          <p:cNvCxnSpPr>
            <a:cxnSpLocks/>
          </p:cNvCxnSpPr>
          <p:nvPr/>
        </p:nvCxnSpPr>
        <p:spPr>
          <a:xfrm>
            <a:off x="5484666" y="2845509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452E347-744B-4730-A267-6F35E05058D7}"/>
              </a:ext>
            </a:extLst>
          </p:cNvPr>
          <p:cNvCxnSpPr>
            <a:cxnSpLocks/>
          </p:cNvCxnSpPr>
          <p:nvPr/>
        </p:nvCxnSpPr>
        <p:spPr>
          <a:xfrm flipH="1">
            <a:off x="3555133" y="2833339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F85B60B-0FBD-4D49-95E1-7939FCF7FF3E}"/>
              </a:ext>
            </a:extLst>
          </p:cNvPr>
          <p:cNvSpPr/>
          <p:nvPr/>
        </p:nvSpPr>
        <p:spPr>
          <a:xfrm>
            <a:off x="4262245" y="1162401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7E9EECB-45D8-4B11-8417-B5CA948A6DC6}"/>
              </a:ext>
            </a:extLst>
          </p:cNvPr>
          <p:cNvCxnSpPr/>
          <p:nvPr/>
        </p:nvCxnSpPr>
        <p:spPr>
          <a:xfrm>
            <a:off x="3814063" y="2723032"/>
            <a:ext cx="1347152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AF04D71-6339-4521-92E2-49000FB9FC42}"/>
              </a:ext>
            </a:extLst>
          </p:cNvPr>
          <p:cNvCxnSpPr/>
          <p:nvPr/>
        </p:nvCxnSpPr>
        <p:spPr>
          <a:xfrm>
            <a:off x="3854485" y="4721648"/>
            <a:ext cx="1347152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44AF34-AEC6-48E2-B6AA-348DA8500E03}"/>
              </a:ext>
            </a:extLst>
          </p:cNvPr>
          <p:cNvCxnSpPr/>
          <p:nvPr/>
        </p:nvCxnSpPr>
        <p:spPr>
          <a:xfrm>
            <a:off x="3830140" y="2966871"/>
            <a:ext cx="1347152" cy="0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7122287-1100-4DD8-A7FF-A6C83446DFC6}"/>
              </a:ext>
            </a:extLst>
          </p:cNvPr>
          <p:cNvCxnSpPr/>
          <p:nvPr/>
        </p:nvCxnSpPr>
        <p:spPr>
          <a:xfrm>
            <a:off x="3854485" y="4503936"/>
            <a:ext cx="1347152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5C3937E-F530-4B10-AFCB-4B7EEB24F6AA}"/>
              </a:ext>
            </a:extLst>
          </p:cNvPr>
          <p:cNvCxnSpPr>
            <a:cxnSpLocks/>
          </p:cNvCxnSpPr>
          <p:nvPr/>
        </p:nvCxnSpPr>
        <p:spPr>
          <a:xfrm>
            <a:off x="3436916" y="3202006"/>
            <a:ext cx="0" cy="1075503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EC42531-6875-4827-8E95-A4A9B0A257D9}"/>
              </a:ext>
            </a:extLst>
          </p:cNvPr>
          <p:cNvCxnSpPr>
            <a:cxnSpLocks/>
          </p:cNvCxnSpPr>
          <p:nvPr/>
        </p:nvCxnSpPr>
        <p:spPr>
          <a:xfrm flipV="1">
            <a:off x="5602675" y="3168992"/>
            <a:ext cx="0" cy="1108517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F4786A1-EE33-4C87-8F84-692A2D0E08EB}"/>
              </a:ext>
            </a:extLst>
          </p:cNvPr>
          <p:cNvCxnSpPr>
            <a:cxnSpLocks/>
          </p:cNvCxnSpPr>
          <p:nvPr/>
        </p:nvCxnSpPr>
        <p:spPr>
          <a:xfrm flipH="1">
            <a:off x="3557601" y="2845509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A19B536-B40F-4F2E-9D02-F3172CB64826}"/>
              </a:ext>
            </a:extLst>
          </p:cNvPr>
          <p:cNvCxnSpPr>
            <a:cxnSpLocks/>
          </p:cNvCxnSpPr>
          <p:nvPr/>
        </p:nvCxnSpPr>
        <p:spPr>
          <a:xfrm flipH="1">
            <a:off x="3714025" y="3859495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754CB91-1FDE-4110-BD93-1008EA739DC3}"/>
              </a:ext>
            </a:extLst>
          </p:cNvPr>
          <p:cNvCxnSpPr>
            <a:cxnSpLocks/>
          </p:cNvCxnSpPr>
          <p:nvPr/>
        </p:nvCxnSpPr>
        <p:spPr>
          <a:xfrm flipH="1">
            <a:off x="4626866" y="3031418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0E3CE88-11BC-4F7D-B1E4-D6EAA9418478}"/>
              </a:ext>
            </a:extLst>
          </p:cNvPr>
          <p:cNvCxnSpPr>
            <a:cxnSpLocks/>
          </p:cNvCxnSpPr>
          <p:nvPr/>
        </p:nvCxnSpPr>
        <p:spPr>
          <a:xfrm flipV="1">
            <a:off x="3869132" y="4032046"/>
            <a:ext cx="435347" cy="37518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715C661-D1F1-4F8D-9467-BA1AD5B19C65}"/>
              </a:ext>
            </a:extLst>
          </p:cNvPr>
          <p:cNvCxnSpPr>
            <a:cxnSpLocks/>
          </p:cNvCxnSpPr>
          <p:nvPr/>
        </p:nvCxnSpPr>
        <p:spPr>
          <a:xfrm flipV="1">
            <a:off x="4818808" y="3205169"/>
            <a:ext cx="435347" cy="37518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459B131-F5AB-4216-BF26-151E16BCB87A}"/>
              </a:ext>
            </a:extLst>
          </p:cNvPr>
          <p:cNvCxnSpPr>
            <a:cxnSpLocks/>
          </p:cNvCxnSpPr>
          <p:nvPr/>
        </p:nvCxnSpPr>
        <p:spPr>
          <a:xfrm rot="5048587" flipH="1">
            <a:off x="3575636" y="2899420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3983CBF-0820-4436-9290-EBB6209803CF}"/>
              </a:ext>
            </a:extLst>
          </p:cNvPr>
          <p:cNvCxnSpPr>
            <a:cxnSpLocks/>
          </p:cNvCxnSpPr>
          <p:nvPr/>
        </p:nvCxnSpPr>
        <p:spPr>
          <a:xfrm rot="5048587" flipH="1">
            <a:off x="3895288" y="3039083"/>
            <a:ext cx="481155" cy="40614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7F55E7A-5B4B-4C3A-AA22-41708BC43C7F}"/>
              </a:ext>
            </a:extLst>
          </p:cNvPr>
          <p:cNvCxnSpPr>
            <a:cxnSpLocks/>
          </p:cNvCxnSpPr>
          <p:nvPr/>
        </p:nvCxnSpPr>
        <p:spPr>
          <a:xfrm rot="5048587" flipH="1">
            <a:off x="4812192" y="3862658"/>
            <a:ext cx="481155" cy="40614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A255012-48F6-4E45-8523-19A5CC81270A}"/>
              </a:ext>
            </a:extLst>
          </p:cNvPr>
          <p:cNvCxnSpPr>
            <a:cxnSpLocks/>
          </p:cNvCxnSpPr>
          <p:nvPr/>
        </p:nvCxnSpPr>
        <p:spPr>
          <a:xfrm rot="5048587" flipV="1">
            <a:off x="3775429" y="3202102"/>
            <a:ext cx="435347" cy="37518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33ED094-4668-4780-83EF-18CDCBA13C0E}"/>
              </a:ext>
            </a:extLst>
          </p:cNvPr>
          <p:cNvCxnSpPr>
            <a:cxnSpLocks/>
          </p:cNvCxnSpPr>
          <p:nvPr/>
        </p:nvCxnSpPr>
        <p:spPr>
          <a:xfrm rot="5048587" flipV="1">
            <a:off x="4694899" y="4062443"/>
            <a:ext cx="435347" cy="37518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132CD348-A019-4627-875C-1E578CCC3A12}"/>
              </a:ext>
            </a:extLst>
          </p:cNvPr>
          <p:cNvSpPr/>
          <p:nvPr/>
        </p:nvSpPr>
        <p:spPr>
          <a:xfrm>
            <a:off x="3280492" y="262506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2D89EDD-B2B0-46D2-A452-F15F4C61B93A}"/>
              </a:ext>
            </a:extLst>
          </p:cNvPr>
          <p:cNvSpPr/>
          <p:nvPr/>
        </p:nvSpPr>
        <p:spPr>
          <a:xfrm>
            <a:off x="3280493" y="434614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CC88CF5-8E31-469A-A7EB-C85DC18A9B10}"/>
              </a:ext>
            </a:extLst>
          </p:cNvPr>
          <p:cNvSpPr/>
          <p:nvPr/>
        </p:nvSpPr>
        <p:spPr>
          <a:xfrm>
            <a:off x="5210346" y="434614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4739532-AA26-4D5C-B0E4-A1B7C222EC09}"/>
              </a:ext>
            </a:extLst>
          </p:cNvPr>
          <p:cNvSpPr/>
          <p:nvPr/>
        </p:nvSpPr>
        <p:spPr>
          <a:xfrm>
            <a:off x="5210346" y="262506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E33A77D-C88B-4C03-871A-D93BE53799FA}"/>
              </a:ext>
            </a:extLst>
          </p:cNvPr>
          <p:cNvSpPr/>
          <p:nvPr/>
        </p:nvSpPr>
        <p:spPr>
          <a:xfrm>
            <a:off x="4256973" y="349468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DA5FDEF-9007-491B-8335-30550DF2998D}"/>
              </a:ext>
            </a:extLst>
          </p:cNvPr>
          <p:cNvCxnSpPr>
            <a:cxnSpLocks/>
          </p:cNvCxnSpPr>
          <p:nvPr/>
        </p:nvCxnSpPr>
        <p:spPr>
          <a:xfrm flipH="1" flipV="1">
            <a:off x="4812871" y="1564796"/>
            <a:ext cx="655551" cy="940782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rc 73">
            <a:extLst>
              <a:ext uri="{FF2B5EF4-FFF2-40B4-BE49-F238E27FC236}">
                <a16:creationId xmlns:a16="http://schemas.microsoft.com/office/drawing/2014/main" id="{723B4542-9F40-42D7-A891-78EE511000AA}"/>
              </a:ext>
            </a:extLst>
          </p:cNvPr>
          <p:cNvSpPr/>
          <p:nvPr/>
        </p:nvSpPr>
        <p:spPr>
          <a:xfrm>
            <a:off x="2470265" y="1340776"/>
            <a:ext cx="3933260" cy="3660083"/>
          </a:xfrm>
          <a:prstGeom prst="arc">
            <a:avLst>
              <a:gd name="adj1" fmla="val 7856646"/>
              <a:gd name="adj2" fmla="val 15717858"/>
            </a:avLst>
          </a:prstGeom>
          <a:ln w="22225">
            <a:solidFill>
              <a:schemeClr val="bg1">
                <a:lumMod val="95000"/>
              </a:schemeClr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73B2FE35-1B3E-47C6-9048-C7FDF360F59F}"/>
              </a:ext>
            </a:extLst>
          </p:cNvPr>
          <p:cNvSpPr/>
          <p:nvPr/>
        </p:nvSpPr>
        <p:spPr>
          <a:xfrm>
            <a:off x="2862151" y="1330714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44933E2-4AAD-4522-AB88-9CCC62D15D26}"/>
              </a:ext>
            </a:extLst>
          </p:cNvPr>
          <p:cNvCxnSpPr>
            <a:cxnSpLocks/>
          </p:cNvCxnSpPr>
          <p:nvPr/>
        </p:nvCxnSpPr>
        <p:spPr>
          <a:xfrm flipV="1">
            <a:off x="3644139" y="1611605"/>
            <a:ext cx="591084" cy="887274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5BC9BB8-8A2E-428F-9CB5-0EFEF0F42E66}"/>
              </a:ext>
            </a:extLst>
          </p:cNvPr>
          <p:cNvCxnSpPr>
            <a:cxnSpLocks/>
          </p:cNvCxnSpPr>
          <p:nvPr/>
        </p:nvCxnSpPr>
        <p:spPr>
          <a:xfrm flipH="1" flipV="1">
            <a:off x="3661557" y="3168992"/>
            <a:ext cx="4354" cy="105064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99F2D67-51D8-4E05-8776-A6CB1A648A69}"/>
              </a:ext>
            </a:extLst>
          </p:cNvPr>
          <p:cNvCxnSpPr>
            <a:cxnSpLocks/>
          </p:cNvCxnSpPr>
          <p:nvPr/>
        </p:nvCxnSpPr>
        <p:spPr>
          <a:xfrm flipH="1" flipV="1">
            <a:off x="5381945" y="3149936"/>
            <a:ext cx="4354" cy="1050648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D1142B5D-1784-43E0-B91C-65D1007AA8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031" y="3855096"/>
            <a:ext cx="463370" cy="28551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4508EA4-03C1-40FF-8067-19D4BD1319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30" y="3302925"/>
            <a:ext cx="252298" cy="252298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9906D27-C705-4935-A74E-1BA0DA09CD8E}"/>
              </a:ext>
            </a:extLst>
          </p:cNvPr>
          <p:cNvSpPr txBox="1"/>
          <p:nvPr/>
        </p:nvSpPr>
        <p:spPr>
          <a:xfrm>
            <a:off x="4362427" y="1121569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b="1" dirty="0">
                <a:solidFill>
                  <a:schemeClr val="bg1"/>
                </a:solidFill>
              </a:rPr>
              <a:t>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C530CED8-8A5D-42A9-9A4B-83D3A0117D1E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57A87C4-5C4F-43D9-A784-E3E70B83C5E3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30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898008"/>
      </p:ext>
    </p:extLst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/>
          </a:bodyPr>
          <a:lstStyle/>
          <a:p>
            <a:r>
              <a:rPr lang="en-US" sz="3400" dirty="0"/>
              <a:t>… how do we choose the next </a:t>
            </a:r>
            <a:r>
              <a:rPr lang="en-US" sz="3600" dirty="0"/>
              <a:t>arborescence</a:t>
            </a:r>
            <a:r>
              <a:rPr lang="en-US" sz="3400" dirty="0"/>
              <a:t>?</a:t>
            </a:r>
            <a:endParaRPr lang="de-DE" sz="3400" dirty="0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E4496610-C80C-4237-A5BA-A645871DFFEF}"/>
              </a:ext>
            </a:extLst>
          </p:cNvPr>
          <p:cNvSpPr/>
          <p:nvPr/>
        </p:nvSpPr>
        <p:spPr>
          <a:xfrm>
            <a:off x="2609603" y="1421104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D7C42E29-7CB2-4454-BD54-9CAB5D3625C8}"/>
              </a:ext>
            </a:extLst>
          </p:cNvPr>
          <p:cNvSpPr/>
          <p:nvPr/>
        </p:nvSpPr>
        <p:spPr>
          <a:xfrm>
            <a:off x="2610048" y="1422749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D5B50BB-B8C4-43BE-BEF2-537602033282}"/>
              </a:ext>
            </a:extLst>
          </p:cNvPr>
          <p:cNvCxnSpPr/>
          <p:nvPr/>
        </p:nvCxnSpPr>
        <p:spPr>
          <a:xfrm>
            <a:off x="3558837" y="4586669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CBA1040-8940-4040-9015-9B0EEF81C0E3}"/>
              </a:ext>
            </a:extLst>
          </p:cNvPr>
          <p:cNvCxnSpPr>
            <a:cxnSpLocks/>
          </p:cNvCxnSpPr>
          <p:nvPr/>
        </p:nvCxnSpPr>
        <p:spPr>
          <a:xfrm>
            <a:off x="4521134" y="1421103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863FD4E-4994-479E-B7A5-FA57DDDB78D6}"/>
              </a:ext>
            </a:extLst>
          </p:cNvPr>
          <p:cNvCxnSpPr>
            <a:cxnSpLocks/>
          </p:cNvCxnSpPr>
          <p:nvPr/>
        </p:nvCxnSpPr>
        <p:spPr>
          <a:xfrm>
            <a:off x="3558837" y="2883479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E476A5-DC22-4BC5-9999-58477BE1CB04}"/>
              </a:ext>
            </a:extLst>
          </p:cNvPr>
          <p:cNvCxnSpPr>
            <a:cxnSpLocks/>
          </p:cNvCxnSpPr>
          <p:nvPr/>
        </p:nvCxnSpPr>
        <p:spPr>
          <a:xfrm flipH="1">
            <a:off x="3558836" y="1421103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415194A-69F8-4A65-96DC-D9910240879E}"/>
              </a:ext>
            </a:extLst>
          </p:cNvPr>
          <p:cNvCxnSpPr>
            <a:cxnSpLocks/>
          </p:cNvCxnSpPr>
          <p:nvPr/>
        </p:nvCxnSpPr>
        <p:spPr>
          <a:xfrm>
            <a:off x="5484666" y="2845509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0853B76-0955-47E5-B415-6FF16B617AEA}"/>
              </a:ext>
            </a:extLst>
          </p:cNvPr>
          <p:cNvCxnSpPr>
            <a:cxnSpLocks/>
          </p:cNvCxnSpPr>
          <p:nvPr/>
        </p:nvCxnSpPr>
        <p:spPr>
          <a:xfrm flipH="1">
            <a:off x="3555133" y="2833339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2A436AA6-D0F2-452B-8CB8-2264B06DE395}"/>
              </a:ext>
            </a:extLst>
          </p:cNvPr>
          <p:cNvSpPr/>
          <p:nvPr/>
        </p:nvSpPr>
        <p:spPr>
          <a:xfrm>
            <a:off x="4262245" y="1162401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D0D9ADB-9950-444B-ACCB-61D6650B2176}"/>
              </a:ext>
            </a:extLst>
          </p:cNvPr>
          <p:cNvCxnSpPr/>
          <p:nvPr/>
        </p:nvCxnSpPr>
        <p:spPr>
          <a:xfrm>
            <a:off x="3814063" y="2723032"/>
            <a:ext cx="1347152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7E3C78C-9CE5-4A98-A428-A20FD447E074}"/>
              </a:ext>
            </a:extLst>
          </p:cNvPr>
          <p:cNvCxnSpPr/>
          <p:nvPr/>
        </p:nvCxnSpPr>
        <p:spPr>
          <a:xfrm>
            <a:off x="3854485" y="4721648"/>
            <a:ext cx="1347152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C16910B-8E13-4427-B7A0-375C05EA221D}"/>
              </a:ext>
            </a:extLst>
          </p:cNvPr>
          <p:cNvCxnSpPr/>
          <p:nvPr/>
        </p:nvCxnSpPr>
        <p:spPr>
          <a:xfrm>
            <a:off x="3830140" y="2966871"/>
            <a:ext cx="1347152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A4CE872-38CC-4F39-8AF4-28E009F1E33B}"/>
              </a:ext>
            </a:extLst>
          </p:cNvPr>
          <p:cNvCxnSpPr/>
          <p:nvPr/>
        </p:nvCxnSpPr>
        <p:spPr>
          <a:xfrm>
            <a:off x="3854485" y="4503936"/>
            <a:ext cx="1347152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E4857AA-AD3D-48D1-918F-A5EA1102B470}"/>
              </a:ext>
            </a:extLst>
          </p:cNvPr>
          <p:cNvCxnSpPr>
            <a:cxnSpLocks/>
          </p:cNvCxnSpPr>
          <p:nvPr/>
        </p:nvCxnSpPr>
        <p:spPr>
          <a:xfrm>
            <a:off x="3436916" y="3202006"/>
            <a:ext cx="0" cy="1075503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6CB8478-22D2-49BA-9420-D57632CA1D58}"/>
              </a:ext>
            </a:extLst>
          </p:cNvPr>
          <p:cNvCxnSpPr>
            <a:cxnSpLocks/>
          </p:cNvCxnSpPr>
          <p:nvPr/>
        </p:nvCxnSpPr>
        <p:spPr>
          <a:xfrm flipV="1">
            <a:off x="5602675" y="3168992"/>
            <a:ext cx="0" cy="1108517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6DF7258-D7B3-44B3-90B0-E120EDF126F6}"/>
              </a:ext>
            </a:extLst>
          </p:cNvPr>
          <p:cNvCxnSpPr>
            <a:cxnSpLocks/>
          </p:cNvCxnSpPr>
          <p:nvPr/>
        </p:nvCxnSpPr>
        <p:spPr>
          <a:xfrm flipH="1">
            <a:off x="3557601" y="2845509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2AF95CD-1F24-4807-BDF0-3DC418F4F9F1}"/>
              </a:ext>
            </a:extLst>
          </p:cNvPr>
          <p:cNvCxnSpPr>
            <a:cxnSpLocks/>
          </p:cNvCxnSpPr>
          <p:nvPr/>
        </p:nvCxnSpPr>
        <p:spPr>
          <a:xfrm flipH="1">
            <a:off x="3714025" y="3859495"/>
            <a:ext cx="481155" cy="40614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DDFE5C3-F7F7-4402-BEE1-9150AEBF0E70}"/>
              </a:ext>
            </a:extLst>
          </p:cNvPr>
          <p:cNvCxnSpPr>
            <a:cxnSpLocks/>
          </p:cNvCxnSpPr>
          <p:nvPr/>
        </p:nvCxnSpPr>
        <p:spPr>
          <a:xfrm flipH="1">
            <a:off x="4626866" y="3031418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352B92D-760D-4382-BD75-CB1B2DFD4049}"/>
              </a:ext>
            </a:extLst>
          </p:cNvPr>
          <p:cNvCxnSpPr>
            <a:cxnSpLocks/>
          </p:cNvCxnSpPr>
          <p:nvPr/>
        </p:nvCxnSpPr>
        <p:spPr>
          <a:xfrm flipV="1">
            <a:off x="3869132" y="4032046"/>
            <a:ext cx="435347" cy="375188"/>
          </a:xfrm>
          <a:prstGeom prst="straightConnector1">
            <a:avLst/>
          </a:prstGeom>
          <a:ln w="25400">
            <a:solidFill>
              <a:schemeClr val="accent2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EC57899-891B-46D7-A6E7-3AC2CDFF925C}"/>
              </a:ext>
            </a:extLst>
          </p:cNvPr>
          <p:cNvCxnSpPr>
            <a:cxnSpLocks/>
          </p:cNvCxnSpPr>
          <p:nvPr/>
        </p:nvCxnSpPr>
        <p:spPr>
          <a:xfrm flipV="1">
            <a:off x="4818808" y="3205169"/>
            <a:ext cx="435347" cy="37518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DA3F1DC-B05C-4DF0-81E4-BE7E3B40D876}"/>
              </a:ext>
            </a:extLst>
          </p:cNvPr>
          <p:cNvCxnSpPr>
            <a:cxnSpLocks/>
          </p:cNvCxnSpPr>
          <p:nvPr/>
        </p:nvCxnSpPr>
        <p:spPr>
          <a:xfrm rot="5048587" flipH="1">
            <a:off x="3575636" y="2899420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D59D174-5B53-48D0-A4AD-02A099E7DE26}"/>
              </a:ext>
            </a:extLst>
          </p:cNvPr>
          <p:cNvCxnSpPr>
            <a:cxnSpLocks/>
          </p:cNvCxnSpPr>
          <p:nvPr/>
        </p:nvCxnSpPr>
        <p:spPr>
          <a:xfrm rot="5048587" flipH="1">
            <a:off x="3895288" y="3039083"/>
            <a:ext cx="481155" cy="40614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93D5B54-F8A0-430A-8178-33DDEAFE2E49}"/>
              </a:ext>
            </a:extLst>
          </p:cNvPr>
          <p:cNvCxnSpPr>
            <a:cxnSpLocks/>
          </p:cNvCxnSpPr>
          <p:nvPr/>
        </p:nvCxnSpPr>
        <p:spPr>
          <a:xfrm rot="5048587" flipH="1">
            <a:off x="4812192" y="3862658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FE60678-AB30-4C8F-BB38-EC64A2239F5C}"/>
              </a:ext>
            </a:extLst>
          </p:cNvPr>
          <p:cNvCxnSpPr>
            <a:cxnSpLocks/>
          </p:cNvCxnSpPr>
          <p:nvPr/>
        </p:nvCxnSpPr>
        <p:spPr>
          <a:xfrm rot="5048587" flipV="1">
            <a:off x="3775429" y="3202102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B6B8E42-D711-46FE-876A-69F223227C35}"/>
              </a:ext>
            </a:extLst>
          </p:cNvPr>
          <p:cNvCxnSpPr>
            <a:cxnSpLocks/>
          </p:cNvCxnSpPr>
          <p:nvPr/>
        </p:nvCxnSpPr>
        <p:spPr>
          <a:xfrm rot="5048587" flipV="1">
            <a:off x="4694899" y="4062443"/>
            <a:ext cx="435347" cy="37518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DE72B0CD-CDFC-4304-80DF-0405370A042A}"/>
              </a:ext>
            </a:extLst>
          </p:cNvPr>
          <p:cNvSpPr/>
          <p:nvPr/>
        </p:nvSpPr>
        <p:spPr>
          <a:xfrm>
            <a:off x="3280492" y="262506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F4F4E84-F029-4BDD-B9DA-DEB052CB915C}"/>
              </a:ext>
            </a:extLst>
          </p:cNvPr>
          <p:cNvSpPr/>
          <p:nvPr/>
        </p:nvSpPr>
        <p:spPr>
          <a:xfrm>
            <a:off x="3280493" y="434614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23CC726-B982-4AB6-847B-58A1AC88160C}"/>
              </a:ext>
            </a:extLst>
          </p:cNvPr>
          <p:cNvSpPr/>
          <p:nvPr/>
        </p:nvSpPr>
        <p:spPr>
          <a:xfrm>
            <a:off x="5210346" y="434614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002C7BE-F959-4277-B093-F9F4037D9D95}"/>
              </a:ext>
            </a:extLst>
          </p:cNvPr>
          <p:cNvSpPr/>
          <p:nvPr/>
        </p:nvSpPr>
        <p:spPr>
          <a:xfrm>
            <a:off x="5210346" y="262506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B0F5101-25B7-41CA-B32E-3367C3E2FA42}"/>
              </a:ext>
            </a:extLst>
          </p:cNvPr>
          <p:cNvSpPr/>
          <p:nvPr/>
        </p:nvSpPr>
        <p:spPr>
          <a:xfrm>
            <a:off x="4256973" y="349468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754EA37-979E-4DF7-A1A2-B0E2E5478231}"/>
              </a:ext>
            </a:extLst>
          </p:cNvPr>
          <p:cNvCxnSpPr>
            <a:cxnSpLocks/>
          </p:cNvCxnSpPr>
          <p:nvPr/>
        </p:nvCxnSpPr>
        <p:spPr>
          <a:xfrm flipH="1" flipV="1">
            <a:off x="4812871" y="1564796"/>
            <a:ext cx="655551" cy="940782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Arc 113">
            <a:extLst>
              <a:ext uri="{FF2B5EF4-FFF2-40B4-BE49-F238E27FC236}">
                <a16:creationId xmlns:a16="http://schemas.microsoft.com/office/drawing/2014/main" id="{20529999-98BA-4490-A46B-EAE68946FAE4}"/>
              </a:ext>
            </a:extLst>
          </p:cNvPr>
          <p:cNvSpPr/>
          <p:nvPr/>
        </p:nvSpPr>
        <p:spPr>
          <a:xfrm>
            <a:off x="2470265" y="1340776"/>
            <a:ext cx="3933260" cy="3660083"/>
          </a:xfrm>
          <a:prstGeom prst="arc">
            <a:avLst>
              <a:gd name="adj1" fmla="val 7856646"/>
              <a:gd name="adj2" fmla="val 15717858"/>
            </a:avLst>
          </a:prstGeom>
          <a:ln w="22225">
            <a:solidFill>
              <a:schemeClr val="bg1">
                <a:lumMod val="95000"/>
              </a:schemeClr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Arc 114">
            <a:extLst>
              <a:ext uri="{FF2B5EF4-FFF2-40B4-BE49-F238E27FC236}">
                <a16:creationId xmlns:a16="http://schemas.microsoft.com/office/drawing/2014/main" id="{2DAE088D-8212-4EAD-9B5F-20FD6436C832}"/>
              </a:ext>
            </a:extLst>
          </p:cNvPr>
          <p:cNvSpPr/>
          <p:nvPr/>
        </p:nvSpPr>
        <p:spPr>
          <a:xfrm>
            <a:off x="2862151" y="1330714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F7C7A1F-1040-48D1-A45D-3CA1B4EAE460}"/>
              </a:ext>
            </a:extLst>
          </p:cNvPr>
          <p:cNvCxnSpPr>
            <a:cxnSpLocks/>
          </p:cNvCxnSpPr>
          <p:nvPr/>
        </p:nvCxnSpPr>
        <p:spPr>
          <a:xfrm flipV="1">
            <a:off x="3644139" y="1611605"/>
            <a:ext cx="591084" cy="88727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DD66C9B-B797-4C3E-9624-561AF738E048}"/>
              </a:ext>
            </a:extLst>
          </p:cNvPr>
          <p:cNvCxnSpPr>
            <a:cxnSpLocks/>
          </p:cNvCxnSpPr>
          <p:nvPr/>
        </p:nvCxnSpPr>
        <p:spPr>
          <a:xfrm flipH="1" flipV="1">
            <a:off x="3661557" y="3168992"/>
            <a:ext cx="4354" cy="105064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3DD479D-270C-41F9-A6A0-E67BC4DF33BD}"/>
              </a:ext>
            </a:extLst>
          </p:cNvPr>
          <p:cNvCxnSpPr>
            <a:cxnSpLocks/>
          </p:cNvCxnSpPr>
          <p:nvPr/>
        </p:nvCxnSpPr>
        <p:spPr>
          <a:xfrm flipH="1" flipV="1">
            <a:off x="5381945" y="3149936"/>
            <a:ext cx="4354" cy="105064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E492465D-0A12-492C-94BF-5B17AE5B9D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031" y="3855096"/>
            <a:ext cx="463370" cy="285514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8F466BA-FDAD-44CA-B417-F03AAA8DA7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30" y="3302925"/>
            <a:ext cx="252298" cy="252298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81479314-2120-4C51-BA90-CF146850B16F}"/>
              </a:ext>
            </a:extLst>
          </p:cNvPr>
          <p:cNvSpPr txBox="1"/>
          <p:nvPr/>
        </p:nvSpPr>
        <p:spPr>
          <a:xfrm>
            <a:off x="4362427" y="1121569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b="1" dirty="0">
                <a:solidFill>
                  <a:schemeClr val="bg1"/>
                </a:solidFill>
              </a:rPr>
              <a:t>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3" name="Title 2">
            <a:extLst>
              <a:ext uri="{FF2B5EF4-FFF2-40B4-BE49-F238E27FC236}">
                <a16:creationId xmlns:a16="http://schemas.microsoft.com/office/drawing/2014/main" id="{10D7460E-0484-4F69-9649-E26D08F2192F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8A0EF1-883F-4E55-A0FB-D5CB7F428D0F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30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82610"/>
      </p:ext>
    </p:extLst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/>
          </a:bodyPr>
          <a:lstStyle/>
          <a:p>
            <a:r>
              <a:rPr lang="en-AT" sz="3400" dirty="0"/>
              <a:t>But </a:t>
            </a:r>
            <a:r>
              <a:rPr lang="en-US" sz="3400" dirty="0"/>
              <a:t>how do we choose the next arborescence?</a:t>
            </a:r>
            <a:endParaRPr lang="de-DE" sz="34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275F92-E891-4AEF-A714-A5252C4A9BAC}"/>
              </a:ext>
            </a:extLst>
          </p:cNvPr>
          <p:cNvSpPr txBox="1">
            <a:spLocks/>
          </p:cNvSpPr>
          <p:nvPr/>
        </p:nvSpPr>
        <p:spPr>
          <a:xfrm>
            <a:off x="395536" y="1278697"/>
            <a:ext cx="8568952" cy="2229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800" b="1" dirty="0">
                <a:solidFill>
                  <a:srgbClr val="3366FF"/>
                </a:solidFill>
                <a:cs typeface="Calibri" panose="020F0502020204030204" pitchFamily="34" charset="0"/>
              </a:rPr>
              <a:t>C</a:t>
            </a:r>
            <a:r>
              <a:rPr lang="en-AT" sz="2800" b="1" dirty="0">
                <a:solidFill>
                  <a:srgbClr val="3366FF"/>
                </a:solidFill>
                <a:cs typeface="Calibri" panose="020F0502020204030204" pitchFamily="34" charset="0"/>
              </a:rPr>
              <a:t>i</a:t>
            </a:r>
            <a:r>
              <a:rPr lang="de-DE" sz="28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en-AT" sz="2800" b="1" dirty="0">
                <a:solidFill>
                  <a:srgbClr val="3366FF"/>
                </a:solidFill>
                <a:cs typeface="Calibri" panose="020F0502020204030204" pitchFamily="34" charset="0"/>
              </a:rPr>
              <a:t>c</a:t>
            </a:r>
            <a:r>
              <a:rPr lang="de-DE" sz="2800" b="1" dirty="0">
                <a:solidFill>
                  <a:srgbClr val="3366FF"/>
                </a:solidFill>
                <a:cs typeface="Calibri" panose="020F0502020204030204" pitchFamily="34" charset="0"/>
              </a:rPr>
              <a:t>u</a:t>
            </a:r>
            <a:r>
              <a:rPr lang="en-AT" sz="2800" b="1" dirty="0">
                <a:solidFill>
                  <a:srgbClr val="3366FF"/>
                </a:solidFill>
                <a:cs typeface="Calibri" panose="020F0502020204030204" pitchFamily="34" charset="0"/>
              </a:rPr>
              <a:t>l</a:t>
            </a:r>
            <a:r>
              <a:rPr lang="de-DE" sz="2800" b="1" dirty="0">
                <a:solidFill>
                  <a:srgbClr val="3366FF"/>
                </a:solidFill>
                <a:cs typeface="Calibri" panose="020F0502020204030204" pitchFamily="34" charset="0"/>
              </a:rPr>
              <a:t>a</a:t>
            </a:r>
            <a:r>
              <a:rPr lang="en-AT" sz="2800" b="1" dirty="0">
                <a:solidFill>
                  <a:srgbClr val="3366FF"/>
                </a:solidFill>
                <a:cs typeface="Calibri" panose="020F0502020204030204" pitchFamily="34" charset="0"/>
              </a:rPr>
              <a:t>r-</a:t>
            </a:r>
            <a:r>
              <a:rPr lang="de-DE" sz="2800" b="1" dirty="0" err="1">
                <a:solidFill>
                  <a:srgbClr val="3366FF"/>
                </a:solidFill>
                <a:cs typeface="Calibri" panose="020F0502020204030204" pitchFamily="34" charset="0"/>
              </a:rPr>
              <a:t>arborescence</a:t>
            </a:r>
            <a:r>
              <a:rPr lang="en-AT" sz="28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28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en-AT" sz="2800" b="1" dirty="0">
                <a:solidFill>
                  <a:srgbClr val="3366FF"/>
                </a:solidFill>
                <a:cs typeface="Calibri" panose="020F0502020204030204" pitchFamily="34" charset="0"/>
              </a:rPr>
              <a:t>o</a:t>
            </a:r>
            <a:r>
              <a:rPr lang="de-DE" sz="2800" b="1" dirty="0">
                <a:solidFill>
                  <a:srgbClr val="3366FF"/>
                </a:solidFill>
                <a:cs typeface="Calibri" panose="020F0502020204030204" pitchFamily="34" charset="0"/>
              </a:rPr>
              <a:t>u</a:t>
            </a:r>
            <a:r>
              <a:rPr lang="en-AT" sz="28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de-DE" sz="2800" b="1" dirty="0">
                <a:solidFill>
                  <a:srgbClr val="3366FF"/>
                </a:solidFill>
                <a:cs typeface="Calibri" panose="020F0502020204030204" pitchFamily="34" charset="0"/>
              </a:rPr>
              <a:t>i</a:t>
            </a:r>
            <a:r>
              <a:rPr lang="en-AT" sz="2800" b="1" dirty="0">
                <a:solidFill>
                  <a:srgbClr val="3366FF"/>
                </a:solidFill>
                <a:cs typeface="Calibri" panose="020F0502020204030204" pitchFamily="34" charset="0"/>
              </a:rPr>
              <a:t>n</a:t>
            </a:r>
            <a:r>
              <a:rPr lang="de-DE" sz="2800" b="1" dirty="0">
                <a:solidFill>
                  <a:srgbClr val="3366FF"/>
                </a:solidFill>
                <a:cs typeface="Calibri" panose="020F0502020204030204" pitchFamily="34" charset="0"/>
              </a:rPr>
              <a:t>g</a:t>
            </a:r>
            <a:r>
              <a:rPr lang="en-US" sz="2700" dirty="0"/>
              <a:t>: </a:t>
            </a:r>
          </a:p>
          <a:p>
            <a:r>
              <a:rPr lang="en-US" sz="2700" dirty="0"/>
              <a:t>compute an order of the </a:t>
            </a:r>
            <a:r>
              <a:rPr lang="en-US" sz="2800" dirty="0" err="1"/>
              <a:t>arborescences</a:t>
            </a:r>
            <a:endParaRPr lang="en-US" sz="2700" dirty="0"/>
          </a:p>
          <a:p>
            <a:r>
              <a:rPr lang="en-US" sz="2700" dirty="0"/>
              <a:t>switch to the next arborescence when hitting a failed link</a:t>
            </a:r>
          </a:p>
          <a:p>
            <a:endParaRPr lang="en-AT" sz="2800" dirty="0"/>
          </a:p>
          <a:p>
            <a:endParaRPr lang="en-AT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7BB41F-4C95-47CF-9D33-895605E4208A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31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519237"/>
      </p:ext>
    </p:extLst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/>
          </a:bodyPr>
          <a:lstStyle/>
          <a:p>
            <a:r>
              <a:rPr lang="de-DE" sz="3400" dirty="0"/>
              <a:t>C</a:t>
            </a:r>
            <a:r>
              <a:rPr lang="en-AT" sz="3400" dirty="0"/>
              <a:t>i</a:t>
            </a:r>
            <a:r>
              <a:rPr lang="de-DE" sz="3400" dirty="0"/>
              <a:t>r</a:t>
            </a:r>
            <a:r>
              <a:rPr lang="en-AT" sz="3400" dirty="0"/>
              <a:t>c</a:t>
            </a:r>
            <a:r>
              <a:rPr lang="de-DE" sz="3400" dirty="0"/>
              <a:t>u</a:t>
            </a:r>
            <a:r>
              <a:rPr lang="en-AT" sz="3400" dirty="0"/>
              <a:t>l</a:t>
            </a:r>
            <a:r>
              <a:rPr lang="de-DE" sz="3400" dirty="0"/>
              <a:t>a</a:t>
            </a:r>
            <a:r>
              <a:rPr lang="en-AT" sz="3400" dirty="0"/>
              <a:t>r </a:t>
            </a:r>
            <a:r>
              <a:rPr lang="de-DE" sz="3400" dirty="0" err="1"/>
              <a:t>arborescence</a:t>
            </a:r>
            <a:r>
              <a:rPr lang="en-AT" sz="3400" dirty="0"/>
              <a:t>-</a:t>
            </a:r>
            <a:r>
              <a:rPr lang="de-DE" sz="3400" dirty="0"/>
              <a:t>r</a:t>
            </a:r>
            <a:r>
              <a:rPr lang="en-AT" sz="3400" dirty="0"/>
              <a:t>o</a:t>
            </a:r>
            <a:r>
              <a:rPr lang="de-DE" sz="3400" dirty="0"/>
              <a:t>u</a:t>
            </a:r>
            <a:r>
              <a:rPr lang="en-AT" sz="3400" dirty="0"/>
              <a:t>t</a:t>
            </a:r>
            <a:r>
              <a:rPr lang="de-DE" sz="3400" dirty="0"/>
              <a:t>i</a:t>
            </a:r>
            <a:r>
              <a:rPr lang="en-AT" sz="3400" dirty="0"/>
              <a:t>n</a:t>
            </a:r>
            <a:r>
              <a:rPr lang="de-DE" sz="3400" dirty="0"/>
              <a:t>g</a:t>
            </a:r>
            <a:r>
              <a:rPr lang="en-AT" sz="3400" dirty="0"/>
              <a:t> </a:t>
            </a:r>
            <a:r>
              <a:rPr lang="de-DE" sz="3400" dirty="0"/>
              <a:t>i</a:t>
            </a:r>
            <a:r>
              <a:rPr lang="en-AT" sz="3400" dirty="0"/>
              <a:t>s (</a:t>
            </a:r>
            <a:r>
              <a:rPr lang="de-DE" sz="3400" dirty="0"/>
              <a:t>k</a:t>
            </a:r>
            <a:r>
              <a:rPr lang="en-AT" sz="3400" dirty="0"/>
              <a:t>/2-1)-</a:t>
            </a:r>
            <a:r>
              <a:rPr lang="de-DE" sz="3400" dirty="0"/>
              <a:t>r</a:t>
            </a:r>
            <a:r>
              <a:rPr lang="en-AT" sz="3400" dirty="0"/>
              <a:t>e</a:t>
            </a:r>
            <a:r>
              <a:rPr lang="de-DE" sz="3400" dirty="0"/>
              <a:t>s</a:t>
            </a:r>
            <a:r>
              <a:rPr lang="en-AT" sz="3400" dirty="0"/>
              <a:t>i</a:t>
            </a:r>
            <a:r>
              <a:rPr lang="de-DE" sz="3400" dirty="0"/>
              <a:t>l</a:t>
            </a:r>
            <a:r>
              <a:rPr lang="en-AT" sz="3400" dirty="0"/>
              <a:t>i</a:t>
            </a:r>
            <a:r>
              <a:rPr lang="de-DE" sz="3400" dirty="0"/>
              <a:t>e</a:t>
            </a:r>
            <a:r>
              <a:rPr lang="en-AT" sz="3400" dirty="0"/>
              <a:t>n</a:t>
            </a:r>
            <a:r>
              <a:rPr lang="de-DE" sz="3400" dirty="0"/>
              <a:t>t</a:t>
            </a: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E50554AD-EF57-48D6-933E-36B8E8221C3E}"/>
              </a:ext>
            </a:extLst>
          </p:cNvPr>
          <p:cNvSpPr/>
          <p:nvPr/>
        </p:nvSpPr>
        <p:spPr>
          <a:xfrm>
            <a:off x="2609603" y="1421104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CE4E9D96-BAA1-498D-937D-A5AF1B53B068}"/>
              </a:ext>
            </a:extLst>
          </p:cNvPr>
          <p:cNvSpPr/>
          <p:nvPr/>
        </p:nvSpPr>
        <p:spPr>
          <a:xfrm>
            <a:off x="2610048" y="1422749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C5E62A-659B-4C56-B992-7B4762E2A768}"/>
              </a:ext>
            </a:extLst>
          </p:cNvPr>
          <p:cNvCxnSpPr/>
          <p:nvPr/>
        </p:nvCxnSpPr>
        <p:spPr>
          <a:xfrm>
            <a:off x="3558837" y="4586669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2B49E8-3DBE-4F89-B309-8E231CD9FF8B}"/>
              </a:ext>
            </a:extLst>
          </p:cNvPr>
          <p:cNvCxnSpPr>
            <a:cxnSpLocks/>
          </p:cNvCxnSpPr>
          <p:nvPr/>
        </p:nvCxnSpPr>
        <p:spPr>
          <a:xfrm>
            <a:off x="4521134" y="1421103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E52A19E-AC33-444D-9A92-7DA4D3168B81}"/>
              </a:ext>
            </a:extLst>
          </p:cNvPr>
          <p:cNvCxnSpPr>
            <a:cxnSpLocks/>
          </p:cNvCxnSpPr>
          <p:nvPr/>
        </p:nvCxnSpPr>
        <p:spPr>
          <a:xfrm>
            <a:off x="3558837" y="2883479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129E094-F9BD-45B0-9569-910CE8BB86FB}"/>
              </a:ext>
            </a:extLst>
          </p:cNvPr>
          <p:cNvCxnSpPr>
            <a:cxnSpLocks/>
          </p:cNvCxnSpPr>
          <p:nvPr/>
        </p:nvCxnSpPr>
        <p:spPr>
          <a:xfrm flipH="1">
            <a:off x="3558836" y="1421103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7F0D80-25A3-48A7-963A-52F4E7166A19}"/>
              </a:ext>
            </a:extLst>
          </p:cNvPr>
          <p:cNvCxnSpPr>
            <a:cxnSpLocks/>
          </p:cNvCxnSpPr>
          <p:nvPr/>
        </p:nvCxnSpPr>
        <p:spPr>
          <a:xfrm>
            <a:off x="5484666" y="2845509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1092A9F-143E-4C8E-BDD8-5FD5F2A15B34}"/>
              </a:ext>
            </a:extLst>
          </p:cNvPr>
          <p:cNvCxnSpPr>
            <a:cxnSpLocks/>
          </p:cNvCxnSpPr>
          <p:nvPr/>
        </p:nvCxnSpPr>
        <p:spPr>
          <a:xfrm flipH="1">
            <a:off x="3555133" y="2833339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B83CC891-115D-4752-A508-A532B0CC679C}"/>
              </a:ext>
            </a:extLst>
          </p:cNvPr>
          <p:cNvSpPr/>
          <p:nvPr/>
        </p:nvSpPr>
        <p:spPr>
          <a:xfrm>
            <a:off x="4262245" y="1162401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BB2DC80-BB17-4724-8D28-9DACFAF0D417}"/>
              </a:ext>
            </a:extLst>
          </p:cNvPr>
          <p:cNvCxnSpPr/>
          <p:nvPr/>
        </p:nvCxnSpPr>
        <p:spPr>
          <a:xfrm>
            <a:off x="3814063" y="2723032"/>
            <a:ext cx="134715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B354E45-4404-4141-B6D3-8EAF743F25F7}"/>
              </a:ext>
            </a:extLst>
          </p:cNvPr>
          <p:cNvCxnSpPr/>
          <p:nvPr/>
        </p:nvCxnSpPr>
        <p:spPr>
          <a:xfrm>
            <a:off x="3854485" y="4721648"/>
            <a:ext cx="1347152" cy="0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9B052D7-8BCA-4E63-8D52-0BBF60A1A4EB}"/>
              </a:ext>
            </a:extLst>
          </p:cNvPr>
          <p:cNvCxnSpPr/>
          <p:nvPr/>
        </p:nvCxnSpPr>
        <p:spPr>
          <a:xfrm>
            <a:off x="3830140" y="2966871"/>
            <a:ext cx="1347152" cy="0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250181D-B6D5-41A4-A04B-B49EAA6065B3}"/>
              </a:ext>
            </a:extLst>
          </p:cNvPr>
          <p:cNvCxnSpPr/>
          <p:nvPr/>
        </p:nvCxnSpPr>
        <p:spPr>
          <a:xfrm>
            <a:off x="3854485" y="4503936"/>
            <a:ext cx="1347152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AD63070-A45E-4247-9FC4-71E8E834C459}"/>
              </a:ext>
            </a:extLst>
          </p:cNvPr>
          <p:cNvCxnSpPr>
            <a:cxnSpLocks/>
          </p:cNvCxnSpPr>
          <p:nvPr/>
        </p:nvCxnSpPr>
        <p:spPr>
          <a:xfrm>
            <a:off x="3436916" y="3202006"/>
            <a:ext cx="0" cy="1075503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9B16C53-F186-48FA-9704-C0DDF4A3CBE5}"/>
              </a:ext>
            </a:extLst>
          </p:cNvPr>
          <p:cNvCxnSpPr>
            <a:cxnSpLocks/>
          </p:cNvCxnSpPr>
          <p:nvPr/>
        </p:nvCxnSpPr>
        <p:spPr>
          <a:xfrm flipV="1">
            <a:off x="5602675" y="3168992"/>
            <a:ext cx="0" cy="1108517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918475F-9FF1-4E72-A6E8-85C39F0DDAAE}"/>
              </a:ext>
            </a:extLst>
          </p:cNvPr>
          <p:cNvCxnSpPr>
            <a:cxnSpLocks/>
          </p:cNvCxnSpPr>
          <p:nvPr/>
        </p:nvCxnSpPr>
        <p:spPr>
          <a:xfrm flipH="1">
            <a:off x="3557601" y="2845509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86F1ED2-BE54-4A69-8F4D-CB6154E5C245}"/>
              </a:ext>
            </a:extLst>
          </p:cNvPr>
          <p:cNvCxnSpPr>
            <a:cxnSpLocks/>
          </p:cNvCxnSpPr>
          <p:nvPr/>
        </p:nvCxnSpPr>
        <p:spPr>
          <a:xfrm flipH="1">
            <a:off x="3714025" y="3859495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5C82FFA-383E-4B05-8130-55B1455C7277}"/>
              </a:ext>
            </a:extLst>
          </p:cNvPr>
          <p:cNvCxnSpPr>
            <a:cxnSpLocks/>
          </p:cNvCxnSpPr>
          <p:nvPr/>
        </p:nvCxnSpPr>
        <p:spPr>
          <a:xfrm flipH="1">
            <a:off x="4626866" y="3031418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609CDAC-8E32-4250-BC90-1405E17557A2}"/>
              </a:ext>
            </a:extLst>
          </p:cNvPr>
          <p:cNvCxnSpPr>
            <a:cxnSpLocks/>
          </p:cNvCxnSpPr>
          <p:nvPr/>
        </p:nvCxnSpPr>
        <p:spPr>
          <a:xfrm flipV="1">
            <a:off x="3869132" y="4032046"/>
            <a:ext cx="435347" cy="375188"/>
          </a:xfrm>
          <a:prstGeom prst="straightConnector1">
            <a:avLst/>
          </a:prstGeom>
          <a:ln w="25400">
            <a:solidFill>
              <a:schemeClr val="accent1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D716147-7F30-460F-B06E-D475BBB6864C}"/>
              </a:ext>
            </a:extLst>
          </p:cNvPr>
          <p:cNvCxnSpPr>
            <a:cxnSpLocks/>
          </p:cNvCxnSpPr>
          <p:nvPr/>
        </p:nvCxnSpPr>
        <p:spPr>
          <a:xfrm flipV="1">
            <a:off x="4818808" y="3205169"/>
            <a:ext cx="435347" cy="375188"/>
          </a:xfrm>
          <a:prstGeom prst="straightConnector1">
            <a:avLst/>
          </a:prstGeom>
          <a:ln w="25400">
            <a:solidFill>
              <a:schemeClr val="accent1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345563F-F8A2-4FFC-87C1-0E069E0E9537}"/>
              </a:ext>
            </a:extLst>
          </p:cNvPr>
          <p:cNvCxnSpPr>
            <a:cxnSpLocks/>
          </p:cNvCxnSpPr>
          <p:nvPr/>
        </p:nvCxnSpPr>
        <p:spPr>
          <a:xfrm rot="5048587" flipH="1">
            <a:off x="3575636" y="2899420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496AF08-8447-4E52-9FDD-9075E29E738E}"/>
              </a:ext>
            </a:extLst>
          </p:cNvPr>
          <p:cNvCxnSpPr>
            <a:cxnSpLocks/>
          </p:cNvCxnSpPr>
          <p:nvPr/>
        </p:nvCxnSpPr>
        <p:spPr>
          <a:xfrm rot="5048587" flipH="1">
            <a:off x="3895288" y="3039083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DBA4C84-B4C1-432A-B228-E07BBBDF8E39}"/>
              </a:ext>
            </a:extLst>
          </p:cNvPr>
          <p:cNvCxnSpPr>
            <a:cxnSpLocks/>
          </p:cNvCxnSpPr>
          <p:nvPr/>
        </p:nvCxnSpPr>
        <p:spPr>
          <a:xfrm rot="5048587" flipH="1">
            <a:off x="4812192" y="3862658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7D34AC1-1B82-42B2-B3BB-2EBAE6073F37}"/>
              </a:ext>
            </a:extLst>
          </p:cNvPr>
          <p:cNvCxnSpPr>
            <a:cxnSpLocks/>
          </p:cNvCxnSpPr>
          <p:nvPr/>
        </p:nvCxnSpPr>
        <p:spPr>
          <a:xfrm rot="5048587" flipV="1">
            <a:off x="3775429" y="3202102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8568C50-1E81-4008-A218-D6548A3CD2E2}"/>
              </a:ext>
            </a:extLst>
          </p:cNvPr>
          <p:cNvCxnSpPr>
            <a:cxnSpLocks/>
          </p:cNvCxnSpPr>
          <p:nvPr/>
        </p:nvCxnSpPr>
        <p:spPr>
          <a:xfrm rot="5048587" flipV="1">
            <a:off x="4694899" y="4062443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D05CB10B-BFC7-46BC-AE3C-987FA7145E63}"/>
              </a:ext>
            </a:extLst>
          </p:cNvPr>
          <p:cNvSpPr/>
          <p:nvPr/>
        </p:nvSpPr>
        <p:spPr>
          <a:xfrm>
            <a:off x="3280492" y="262506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2C084F3-C929-464B-A891-C30296627026}"/>
              </a:ext>
            </a:extLst>
          </p:cNvPr>
          <p:cNvSpPr/>
          <p:nvPr/>
        </p:nvSpPr>
        <p:spPr>
          <a:xfrm>
            <a:off x="3280493" y="434614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B49A22D-D9D8-4A1F-BBEB-B03236182DA7}"/>
              </a:ext>
            </a:extLst>
          </p:cNvPr>
          <p:cNvSpPr/>
          <p:nvPr/>
        </p:nvSpPr>
        <p:spPr>
          <a:xfrm>
            <a:off x="5210346" y="434614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1E869E8-8AC4-4644-8AA7-FBD63F1BB329}"/>
              </a:ext>
            </a:extLst>
          </p:cNvPr>
          <p:cNvSpPr/>
          <p:nvPr/>
        </p:nvSpPr>
        <p:spPr>
          <a:xfrm>
            <a:off x="5210346" y="262506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C1CB61B-516C-4503-935C-4984C79587A3}"/>
              </a:ext>
            </a:extLst>
          </p:cNvPr>
          <p:cNvSpPr/>
          <p:nvPr/>
        </p:nvSpPr>
        <p:spPr>
          <a:xfrm>
            <a:off x="4256973" y="349468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505CB9A-638B-46A2-87A2-88E56F5813A8}"/>
              </a:ext>
            </a:extLst>
          </p:cNvPr>
          <p:cNvCxnSpPr>
            <a:cxnSpLocks/>
          </p:cNvCxnSpPr>
          <p:nvPr/>
        </p:nvCxnSpPr>
        <p:spPr>
          <a:xfrm flipH="1" flipV="1">
            <a:off x="4812871" y="1564796"/>
            <a:ext cx="655551" cy="940782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rc 77">
            <a:extLst>
              <a:ext uri="{FF2B5EF4-FFF2-40B4-BE49-F238E27FC236}">
                <a16:creationId xmlns:a16="http://schemas.microsoft.com/office/drawing/2014/main" id="{ADF7B510-4D83-41DE-B797-2D9E23A4E6D7}"/>
              </a:ext>
            </a:extLst>
          </p:cNvPr>
          <p:cNvSpPr/>
          <p:nvPr/>
        </p:nvSpPr>
        <p:spPr>
          <a:xfrm>
            <a:off x="2470265" y="1340776"/>
            <a:ext cx="3933260" cy="3660083"/>
          </a:xfrm>
          <a:prstGeom prst="arc">
            <a:avLst>
              <a:gd name="adj1" fmla="val 7856646"/>
              <a:gd name="adj2" fmla="val 15717858"/>
            </a:avLst>
          </a:prstGeom>
          <a:ln w="22225">
            <a:solidFill>
              <a:srgbClr val="FFC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c 78">
            <a:extLst>
              <a:ext uri="{FF2B5EF4-FFF2-40B4-BE49-F238E27FC236}">
                <a16:creationId xmlns:a16="http://schemas.microsoft.com/office/drawing/2014/main" id="{F0B0E64F-2C82-42FE-A83E-CE2497B5146F}"/>
              </a:ext>
            </a:extLst>
          </p:cNvPr>
          <p:cNvSpPr/>
          <p:nvPr/>
        </p:nvSpPr>
        <p:spPr>
          <a:xfrm>
            <a:off x="2862151" y="1330714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accent1"/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AF054B1-DAF2-4310-920E-AC835FA95708}"/>
              </a:ext>
            </a:extLst>
          </p:cNvPr>
          <p:cNvCxnSpPr>
            <a:cxnSpLocks/>
          </p:cNvCxnSpPr>
          <p:nvPr/>
        </p:nvCxnSpPr>
        <p:spPr>
          <a:xfrm flipV="1">
            <a:off x="3644139" y="1611605"/>
            <a:ext cx="591084" cy="887274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68BEFE0-792A-4639-80A3-8E21BB9D46F8}"/>
              </a:ext>
            </a:extLst>
          </p:cNvPr>
          <p:cNvCxnSpPr>
            <a:cxnSpLocks/>
          </p:cNvCxnSpPr>
          <p:nvPr/>
        </p:nvCxnSpPr>
        <p:spPr>
          <a:xfrm flipH="1" flipV="1">
            <a:off x="3661557" y="3168992"/>
            <a:ext cx="4354" cy="105064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9DFACCD-61EA-469F-ADDB-20D330DC164F}"/>
              </a:ext>
            </a:extLst>
          </p:cNvPr>
          <p:cNvCxnSpPr>
            <a:cxnSpLocks/>
          </p:cNvCxnSpPr>
          <p:nvPr/>
        </p:nvCxnSpPr>
        <p:spPr>
          <a:xfrm flipH="1" flipV="1">
            <a:off x="5381945" y="3149936"/>
            <a:ext cx="4354" cy="1050648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C3142373-448E-4221-AD9B-15AC112BA5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680" y="2655500"/>
            <a:ext cx="420528" cy="42052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19213ED-7E3E-4734-92C5-AB33712EF0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225" y="4427708"/>
            <a:ext cx="420528" cy="42052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C3866FC-9DDA-4319-837C-230427D2F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476" y="4684143"/>
            <a:ext cx="463370" cy="285514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D05D5828-E5B3-4329-A49E-4897E81C56EC}"/>
              </a:ext>
            </a:extLst>
          </p:cNvPr>
          <p:cNvGrpSpPr/>
          <p:nvPr/>
        </p:nvGrpSpPr>
        <p:grpSpPr>
          <a:xfrm>
            <a:off x="343418" y="1779363"/>
            <a:ext cx="1949659" cy="744848"/>
            <a:chOff x="685542" y="1854242"/>
            <a:chExt cx="2599546" cy="99313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DB959D1-89C5-47B8-944D-D2EBF49A87A6}"/>
                </a:ext>
              </a:extLst>
            </p:cNvPr>
            <p:cNvSpPr/>
            <p:nvPr/>
          </p:nvSpPr>
          <p:spPr>
            <a:xfrm>
              <a:off x="922635" y="2384873"/>
              <a:ext cx="432882" cy="46249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69A3C98-76F9-4906-92C2-BE88AEF8439C}"/>
                </a:ext>
              </a:extLst>
            </p:cNvPr>
            <p:cNvSpPr/>
            <p:nvPr/>
          </p:nvSpPr>
          <p:spPr>
            <a:xfrm>
              <a:off x="1359965" y="2384873"/>
              <a:ext cx="457739" cy="462499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D618162-A470-48FB-847B-8D60BC7D5CA2}"/>
                </a:ext>
              </a:extLst>
            </p:cNvPr>
            <p:cNvSpPr txBox="1"/>
            <p:nvPr/>
          </p:nvSpPr>
          <p:spPr>
            <a:xfrm>
              <a:off x="685542" y="1854242"/>
              <a:ext cx="2599546" cy="471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/>
                <a:t>Arborescence order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07843CD4-4879-4052-8D58-D42B8057AE85}"/>
              </a:ext>
            </a:extLst>
          </p:cNvPr>
          <p:cNvSpPr/>
          <p:nvPr/>
        </p:nvSpPr>
        <p:spPr>
          <a:xfrm>
            <a:off x="1197280" y="2177338"/>
            <a:ext cx="329809" cy="34687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65AC440-8DCB-4134-A2A2-1E5EF6268C30}"/>
              </a:ext>
            </a:extLst>
          </p:cNvPr>
          <p:cNvSpPr/>
          <p:nvPr/>
        </p:nvSpPr>
        <p:spPr>
          <a:xfrm>
            <a:off x="1527967" y="2177338"/>
            <a:ext cx="338920" cy="3468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4822B59-5277-4077-A9CE-BAECDF0C7ADB}"/>
              </a:ext>
            </a:extLst>
          </p:cNvPr>
          <p:cNvSpPr/>
          <p:nvPr/>
        </p:nvSpPr>
        <p:spPr>
          <a:xfrm>
            <a:off x="6715299" y="2534589"/>
            <a:ext cx="21781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T" dirty="0"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I</a:t>
            </a:r>
            <a:r>
              <a:rPr lang="en-US" dirty="0" err="1"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ntuition</a:t>
            </a:r>
            <a:r>
              <a:rPr lang="en-US" dirty="0"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: each single failure may affect two </a:t>
            </a:r>
            <a:r>
              <a:rPr lang="de-DE" dirty="0" err="1"/>
              <a:t>arborescences</a:t>
            </a:r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9102196-B233-444D-B0C1-FF4F756008E2}"/>
              </a:ext>
            </a:extLst>
          </p:cNvPr>
          <p:cNvSpPr txBox="1"/>
          <p:nvPr/>
        </p:nvSpPr>
        <p:spPr>
          <a:xfrm>
            <a:off x="4362427" y="1121569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b="1" dirty="0">
                <a:solidFill>
                  <a:schemeClr val="bg1"/>
                </a:solidFill>
              </a:rPr>
              <a:t>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8271CF10-0DA3-4A1B-9B40-B7084EF5C314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D68D341-2F46-45FF-8290-7585B616540F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32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893826"/>
      </p:ext>
    </p:extLst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D05D5828-E5B3-4329-A49E-4897E81C56EC}"/>
              </a:ext>
            </a:extLst>
          </p:cNvPr>
          <p:cNvGrpSpPr/>
          <p:nvPr/>
        </p:nvGrpSpPr>
        <p:grpSpPr>
          <a:xfrm>
            <a:off x="521238" y="2177335"/>
            <a:ext cx="671302" cy="346874"/>
            <a:chOff x="922635" y="2384873"/>
            <a:chExt cx="895069" cy="46249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DB959D1-89C5-47B8-944D-D2EBF49A87A6}"/>
                </a:ext>
              </a:extLst>
            </p:cNvPr>
            <p:cNvSpPr/>
            <p:nvPr/>
          </p:nvSpPr>
          <p:spPr>
            <a:xfrm>
              <a:off x="922635" y="2384873"/>
              <a:ext cx="432882" cy="46249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69A3C98-76F9-4906-92C2-BE88AEF8439C}"/>
                </a:ext>
              </a:extLst>
            </p:cNvPr>
            <p:cNvSpPr/>
            <p:nvPr/>
          </p:nvSpPr>
          <p:spPr>
            <a:xfrm>
              <a:off x="1359965" y="2384873"/>
              <a:ext cx="457739" cy="462499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07843CD4-4879-4052-8D58-D42B8057AE85}"/>
              </a:ext>
            </a:extLst>
          </p:cNvPr>
          <p:cNvSpPr/>
          <p:nvPr/>
        </p:nvSpPr>
        <p:spPr>
          <a:xfrm>
            <a:off x="1197280" y="2177338"/>
            <a:ext cx="329809" cy="34687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65AC440-8DCB-4134-A2A2-1E5EF6268C30}"/>
              </a:ext>
            </a:extLst>
          </p:cNvPr>
          <p:cNvSpPr/>
          <p:nvPr/>
        </p:nvSpPr>
        <p:spPr>
          <a:xfrm>
            <a:off x="1527967" y="2177338"/>
            <a:ext cx="338920" cy="3468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CD08DE8A-0030-4696-9628-04BA7B211333}"/>
              </a:ext>
            </a:extLst>
          </p:cNvPr>
          <p:cNvSpPr/>
          <p:nvPr/>
        </p:nvSpPr>
        <p:spPr>
          <a:xfrm>
            <a:off x="2609603" y="1421104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c 94">
            <a:extLst>
              <a:ext uri="{FF2B5EF4-FFF2-40B4-BE49-F238E27FC236}">
                <a16:creationId xmlns:a16="http://schemas.microsoft.com/office/drawing/2014/main" id="{A7259F57-222D-4BBB-873A-70BA4C665B07}"/>
              </a:ext>
            </a:extLst>
          </p:cNvPr>
          <p:cNvSpPr/>
          <p:nvPr/>
        </p:nvSpPr>
        <p:spPr>
          <a:xfrm>
            <a:off x="2610048" y="1422749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B393DC5-F06A-473D-A5A5-3BD757E60DC2}"/>
              </a:ext>
            </a:extLst>
          </p:cNvPr>
          <p:cNvCxnSpPr/>
          <p:nvPr/>
        </p:nvCxnSpPr>
        <p:spPr>
          <a:xfrm>
            <a:off x="3558837" y="4586669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3C36BFB-D992-4AAA-9E1B-8A927EB36B40}"/>
              </a:ext>
            </a:extLst>
          </p:cNvPr>
          <p:cNvCxnSpPr>
            <a:cxnSpLocks/>
          </p:cNvCxnSpPr>
          <p:nvPr/>
        </p:nvCxnSpPr>
        <p:spPr>
          <a:xfrm>
            <a:off x="4521134" y="1421103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E71B2E2-B515-48AE-BEC9-5AA43CA65F32}"/>
              </a:ext>
            </a:extLst>
          </p:cNvPr>
          <p:cNvCxnSpPr>
            <a:cxnSpLocks/>
          </p:cNvCxnSpPr>
          <p:nvPr/>
        </p:nvCxnSpPr>
        <p:spPr>
          <a:xfrm>
            <a:off x="3558837" y="2883479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886A609-AD15-4351-836E-F605234B471D}"/>
              </a:ext>
            </a:extLst>
          </p:cNvPr>
          <p:cNvCxnSpPr>
            <a:cxnSpLocks/>
          </p:cNvCxnSpPr>
          <p:nvPr/>
        </p:nvCxnSpPr>
        <p:spPr>
          <a:xfrm flipH="1">
            <a:off x="3558836" y="1421103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B712CF6-2545-45DA-BB82-0E5B6EC316E2}"/>
              </a:ext>
            </a:extLst>
          </p:cNvPr>
          <p:cNvCxnSpPr>
            <a:cxnSpLocks/>
          </p:cNvCxnSpPr>
          <p:nvPr/>
        </p:nvCxnSpPr>
        <p:spPr>
          <a:xfrm>
            <a:off x="5484666" y="2845509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650C9B9-56E0-48F6-9064-8BAA692545F9}"/>
              </a:ext>
            </a:extLst>
          </p:cNvPr>
          <p:cNvCxnSpPr>
            <a:cxnSpLocks/>
          </p:cNvCxnSpPr>
          <p:nvPr/>
        </p:nvCxnSpPr>
        <p:spPr>
          <a:xfrm flipH="1">
            <a:off x="3555133" y="2833339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469F1CEA-95C0-4214-B987-D7686B97FA81}"/>
              </a:ext>
            </a:extLst>
          </p:cNvPr>
          <p:cNvSpPr/>
          <p:nvPr/>
        </p:nvSpPr>
        <p:spPr>
          <a:xfrm>
            <a:off x="4262245" y="1162401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2CAA8E5-FC8C-4A70-9F82-447CF9027A67}"/>
              </a:ext>
            </a:extLst>
          </p:cNvPr>
          <p:cNvCxnSpPr/>
          <p:nvPr/>
        </p:nvCxnSpPr>
        <p:spPr>
          <a:xfrm>
            <a:off x="3814063" y="2723032"/>
            <a:ext cx="134715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B9F58B0-AD02-46D3-B9A3-69DB8598BEC0}"/>
              </a:ext>
            </a:extLst>
          </p:cNvPr>
          <p:cNvCxnSpPr/>
          <p:nvPr/>
        </p:nvCxnSpPr>
        <p:spPr>
          <a:xfrm>
            <a:off x="3854485" y="4721648"/>
            <a:ext cx="1347152" cy="0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99D92F1-56EF-42EA-8E92-EB95BA83F19B}"/>
              </a:ext>
            </a:extLst>
          </p:cNvPr>
          <p:cNvCxnSpPr/>
          <p:nvPr/>
        </p:nvCxnSpPr>
        <p:spPr>
          <a:xfrm>
            <a:off x="3830140" y="2966871"/>
            <a:ext cx="1347152" cy="0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3FFA458-3D83-4BCF-BEE7-B2A68CEEB66D}"/>
              </a:ext>
            </a:extLst>
          </p:cNvPr>
          <p:cNvCxnSpPr/>
          <p:nvPr/>
        </p:nvCxnSpPr>
        <p:spPr>
          <a:xfrm>
            <a:off x="3854485" y="4503936"/>
            <a:ext cx="1347152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4944D49-6529-4824-AC01-C3B44F1BE0F7}"/>
              </a:ext>
            </a:extLst>
          </p:cNvPr>
          <p:cNvCxnSpPr>
            <a:cxnSpLocks/>
          </p:cNvCxnSpPr>
          <p:nvPr/>
        </p:nvCxnSpPr>
        <p:spPr>
          <a:xfrm>
            <a:off x="3436916" y="3202006"/>
            <a:ext cx="0" cy="1075503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EBC79D6-D753-444B-A9F8-D252B60C4682}"/>
              </a:ext>
            </a:extLst>
          </p:cNvPr>
          <p:cNvCxnSpPr>
            <a:cxnSpLocks/>
          </p:cNvCxnSpPr>
          <p:nvPr/>
        </p:nvCxnSpPr>
        <p:spPr>
          <a:xfrm flipV="1">
            <a:off x="5602675" y="3168992"/>
            <a:ext cx="0" cy="1108517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ABA77D5-DB73-4812-8286-7BC42160D5D4}"/>
              </a:ext>
            </a:extLst>
          </p:cNvPr>
          <p:cNvCxnSpPr>
            <a:cxnSpLocks/>
          </p:cNvCxnSpPr>
          <p:nvPr/>
        </p:nvCxnSpPr>
        <p:spPr>
          <a:xfrm flipH="1">
            <a:off x="3557601" y="2845509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4B86C54-EB34-4992-83CF-C02F3362A7EF}"/>
              </a:ext>
            </a:extLst>
          </p:cNvPr>
          <p:cNvCxnSpPr>
            <a:cxnSpLocks/>
          </p:cNvCxnSpPr>
          <p:nvPr/>
        </p:nvCxnSpPr>
        <p:spPr>
          <a:xfrm flipH="1">
            <a:off x="3714025" y="3859495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18ACC89-63CF-44A6-ACF5-FB0567D4ADBE}"/>
              </a:ext>
            </a:extLst>
          </p:cNvPr>
          <p:cNvCxnSpPr>
            <a:cxnSpLocks/>
          </p:cNvCxnSpPr>
          <p:nvPr/>
        </p:nvCxnSpPr>
        <p:spPr>
          <a:xfrm flipH="1">
            <a:off x="4626866" y="3031418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E5D2C05-CE1A-4FF9-B30A-9A9995BB870B}"/>
              </a:ext>
            </a:extLst>
          </p:cNvPr>
          <p:cNvCxnSpPr>
            <a:cxnSpLocks/>
          </p:cNvCxnSpPr>
          <p:nvPr/>
        </p:nvCxnSpPr>
        <p:spPr>
          <a:xfrm flipV="1">
            <a:off x="3869132" y="4032046"/>
            <a:ext cx="435347" cy="37518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BFEA53B-13DD-42FD-AA01-FD3875E9CB4B}"/>
              </a:ext>
            </a:extLst>
          </p:cNvPr>
          <p:cNvCxnSpPr>
            <a:cxnSpLocks/>
          </p:cNvCxnSpPr>
          <p:nvPr/>
        </p:nvCxnSpPr>
        <p:spPr>
          <a:xfrm flipV="1">
            <a:off x="4818808" y="3205169"/>
            <a:ext cx="435347" cy="37518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F2EBD6E-73A4-4FE4-A597-5AC67F2FD7F0}"/>
              </a:ext>
            </a:extLst>
          </p:cNvPr>
          <p:cNvCxnSpPr>
            <a:cxnSpLocks/>
          </p:cNvCxnSpPr>
          <p:nvPr/>
        </p:nvCxnSpPr>
        <p:spPr>
          <a:xfrm rot="5048587" flipH="1">
            <a:off x="3575636" y="2899420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69850BF-DB1A-462A-A054-EF4AB3B4C9F3}"/>
              </a:ext>
            </a:extLst>
          </p:cNvPr>
          <p:cNvCxnSpPr>
            <a:cxnSpLocks/>
          </p:cNvCxnSpPr>
          <p:nvPr/>
        </p:nvCxnSpPr>
        <p:spPr>
          <a:xfrm rot="5048587" flipH="1">
            <a:off x="3895288" y="3039083"/>
            <a:ext cx="481155" cy="40614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197AF36-5F5D-43AD-BB7B-BE459703FF3A}"/>
              </a:ext>
            </a:extLst>
          </p:cNvPr>
          <p:cNvCxnSpPr>
            <a:cxnSpLocks/>
          </p:cNvCxnSpPr>
          <p:nvPr/>
        </p:nvCxnSpPr>
        <p:spPr>
          <a:xfrm rot="5048587" flipH="1">
            <a:off x="4812192" y="3862658"/>
            <a:ext cx="481155" cy="40614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7634D21-FA5F-4F22-BFE6-09DD32C8FBBA}"/>
              </a:ext>
            </a:extLst>
          </p:cNvPr>
          <p:cNvCxnSpPr>
            <a:cxnSpLocks/>
          </p:cNvCxnSpPr>
          <p:nvPr/>
        </p:nvCxnSpPr>
        <p:spPr>
          <a:xfrm rot="5048587" flipV="1">
            <a:off x="3775429" y="3202102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590CAFCE-84BF-42B9-91E2-E3EEC4299A9A}"/>
              </a:ext>
            </a:extLst>
          </p:cNvPr>
          <p:cNvCxnSpPr>
            <a:cxnSpLocks/>
          </p:cNvCxnSpPr>
          <p:nvPr/>
        </p:nvCxnSpPr>
        <p:spPr>
          <a:xfrm rot="5048587" flipV="1">
            <a:off x="4694899" y="4062443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5985C270-9F2D-4157-8D6D-8E3DF2BCC974}"/>
              </a:ext>
            </a:extLst>
          </p:cNvPr>
          <p:cNvSpPr/>
          <p:nvPr/>
        </p:nvSpPr>
        <p:spPr>
          <a:xfrm>
            <a:off x="3280492" y="262506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4B42458-D7DA-400F-9026-991B665F0B19}"/>
              </a:ext>
            </a:extLst>
          </p:cNvPr>
          <p:cNvSpPr/>
          <p:nvPr/>
        </p:nvSpPr>
        <p:spPr>
          <a:xfrm>
            <a:off x="3280493" y="434614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AB5EEC5-DB3F-4AD4-A0B9-2AA5340E8E88}"/>
              </a:ext>
            </a:extLst>
          </p:cNvPr>
          <p:cNvSpPr/>
          <p:nvPr/>
        </p:nvSpPr>
        <p:spPr>
          <a:xfrm>
            <a:off x="5210346" y="434614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ECD28C0-1DCA-4A2F-AE38-132F919D149D}"/>
              </a:ext>
            </a:extLst>
          </p:cNvPr>
          <p:cNvSpPr/>
          <p:nvPr/>
        </p:nvSpPr>
        <p:spPr>
          <a:xfrm>
            <a:off x="5210346" y="262506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FF9647B-70A9-426C-B1C2-21CFADDF5F1B}"/>
              </a:ext>
            </a:extLst>
          </p:cNvPr>
          <p:cNvSpPr/>
          <p:nvPr/>
        </p:nvSpPr>
        <p:spPr>
          <a:xfrm>
            <a:off x="4256973" y="349468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1FE6E4B-D6F8-4FBA-B276-29B4CD5186C0}"/>
              </a:ext>
            </a:extLst>
          </p:cNvPr>
          <p:cNvCxnSpPr>
            <a:cxnSpLocks/>
          </p:cNvCxnSpPr>
          <p:nvPr/>
        </p:nvCxnSpPr>
        <p:spPr>
          <a:xfrm flipH="1" flipV="1">
            <a:off x="4812871" y="1564796"/>
            <a:ext cx="655551" cy="940782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Arc 126">
            <a:extLst>
              <a:ext uri="{FF2B5EF4-FFF2-40B4-BE49-F238E27FC236}">
                <a16:creationId xmlns:a16="http://schemas.microsoft.com/office/drawing/2014/main" id="{380F9C89-FFA3-46FD-98A2-7FA7DD4F6F8D}"/>
              </a:ext>
            </a:extLst>
          </p:cNvPr>
          <p:cNvSpPr/>
          <p:nvPr/>
        </p:nvSpPr>
        <p:spPr>
          <a:xfrm>
            <a:off x="2470265" y="1340776"/>
            <a:ext cx="3933260" cy="3660083"/>
          </a:xfrm>
          <a:prstGeom prst="arc">
            <a:avLst>
              <a:gd name="adj1" fmla="val 7856646"/>
              <a:gd name="adj2" fmla="val 15717858"/>
            </a:avLst>
          </a:prstGeom>
          <a:ln w="22225">
            <a:solidFill>
              <a:schemeClr val="bg1">
                <a:lumMod val="95000"/>
              </a:schemeClr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id="{7D047C3D-2F28-4DD3-80C6-8706987CF0A3}"/>
              </a:ext>
            </a:extLst>
          </p:cNvPr>
          <p:cNvSpPr/>
          <p:nvPr/>
        </p:nvSpPr>
        <p:spPr>
          <a:xfrm>
            <a:off x="2862151" y="1330714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F5F4C01-A381-4525-A217-6CB1963560E0}"/>
              </a:ext>
            </a:extLst>
          </p:cNvPr>
          <p:cNvCxnSpPr>
            <a:cxnSpLocks/>
          </p:cNvCxnSpPr>
          <p:nvPr/>
        </p:nvCxnSpPr>
        <p:spPr>
          <a:xfrm flipV="1">
            <a:off x="3644139" y="1611605"/>
            <a:ext cx="591084" cy="88727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4EC3195-BA87-4DB9-8EF3-D8361F5F1540}"/>
              </a:ext>
            </a:extLst>
          </p:cNvPr>
          <p:cNvCxnSpPr>
            <a:cxnSpLocks/>
          </p:cNvCxnSpPr>
          <p:nvPr/>
        </p:nvCxnSpPr>
        <p:spPr>
          <a:xfrm flipH="1" flipV="1">
            <a:off x="3661557" y="3168992"/>
            <a:ext cx="4354" cy="105064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0001600-A7F8-42B0-8481-2CD12B20A266}"/>
              </a:ext>
            </a:extLst>
          </p:cNvPr>
          <p:cNvCxnSpPr>
            <a:cxnSpLocks/>
          </p:cNvCxnSpPr>
          <p:nvPr/>
        </p:nvCxnSpPr>
        <p:spPr>
          <a:xfrm flipH="1" flipV="1">
            <a:off x="5381945" y="3149936"/>
            <a:ext cx="4354" cy="105064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>
            <a:extLst>
              <a:ext uri="{FF2B5EF4-FFF2-40B4-BE49-F238E27FC236}">
                <a16:creationId xmlns:a16="http://schemas.microsoft.com/office/drawing/2014/main" id="{478DCEBD-0858-4A1D-9F0D-BD81BE74EF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680" y="2655500"/>
            <a:ext cx="420528" cy="420528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FE20356C-FE08-45F9-B2B9-70163B6192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225" y="4427708"/>
            <a:ext cx="420528" cy="420528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DEC8974D-A9A4-41EB-B8A4-218244B402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476" y="4684143"/>
            <a:ext cx="463370" cy="285514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40632EBF-7EC4-4D73-92AE-2DA92EF6B1D3}"/>
              </a:ext>
            </a:extLst>
          </p:cNvPr>
          <p:cNvSpPr txBox="1"/>
          <p:nvPr/>
        </p:nvSpPr>
        <p:spPr>
          <a:xfrm>
            <a:off x="4362427" y="1121569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b="1" dirty="0">
                <a:solidFill>
                  <a:schemeClr val="bg1"/>
                </a:solidFill>
              </a:rPr>
              <a:t>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E45D33B6-F6EA-4B30-BC93-0D4EE0BE2691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CD8E8C1-3A81-48FC-9D4C-D06B84D12C80}"/>
              </a:ext>
            </a:extLst>
          </p:cNvPr>
          <p:cNvSpPr/>
          <p:nvPr/>
        </p:nvSpPr>
        <p:spPr>
          <a:xfrm>
            <a:off x="323528" y="2769808"/>
            <a:ext cx="1962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G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o 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a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l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o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n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g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arborescence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 1 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t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o 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d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e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s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t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i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n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a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t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i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o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n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...</a:t>
            </a:r>
            <a:endParaRPr lang="en-US" sz="1400" i="1" dirty="0">
              <a:solidFill>
                <a:srgbClr val="C0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E0F970-0624-4634-BD37-007A4037E716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32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Title 2">
            <a:extLst>
              <a:ext uri="{FF2B5EF4-FFF2-40B4-BE49-F238E27FC236}">
                <a16:creationId xmlns:a16="http://schemas.microsoft.com/office/drawing/2014/main" id="{F0F22CE1-1156-4DB8-951E-4C47A3F18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/>
          </a:bodyPr>
          <a:lstStyle/>
          <a:p>
            <a:r>
              <a:rPr lang="de-DE" sz="3400" dirty="0"/>
              <a:t>C</a:t>
            </a:r>
            <a:r>
              <a:rPr lang="en-AT" sz="3400" dirty="0"/>
              <a:t>i</a:t>
            </a:r>
            <a:r>
              <a:rPr lang="de-DE" sz="3400" dirty="0"/>
              <a:t>r</a:t>
            </a:r>
            <a:r>
              <a:rPr lang="en-AT" sz="3400" dirty="0"/>
              <a:t>c</a:t>
            </a:r>
            <a:r>
              <a:rPr lang="de-DE" sz="3400" dirty="0"/>
              <a:t>u</a:t>
            </a:r>
            <a:r>
              <a:rPr lang="en-AT" sz="3400" dirty="0"/>
              <a:t>l</a:t>
            </a:r>
            <a:r>
              <a:rPr lang="de-DE" sz="3400" dirty="0"/>
              <a:t>a</a:t>
            </a:r>
            <a:r>
              <a:rPr lang="en-AT" sz="3400" dirty="0"/>
              <a:t>r </a:t>
            </a:r>
            <a:r>
              <a:rPr lang="de-DE" sz="3400" dirty="0" err="1"/>
              <a:t>arborescence</a:t>
            </a:r>
            <a:r>
              <a:rPr lang="en-AT" sz="3400" dirty="0"/>
              <a:t>-</a:t>
            </a:r>
            <a:r>
              <a:rPr lang="de-DE" sz="3400" dirty="0"/>
              <a:t>r</a:t>
            </a:r>
            <a:r>
              <a:rPr lang="en-AT" sz="3400" dirty="0"/>
              <a:t>o</a:t>
            </a:r>
            <a:r>
              <a:rPr lang="de-DE" sz="3400" dirty="0"/>
              <a:t>u</a:t>
            </a:r>
            <a:r>
              <a:rPr lang="en-AT" sz="3400" dirty="0"/>
              <a:t>t</a:t>
            </a:r>
            <a:r>
              <a:rPr lang="de-DE" sz="3400" dirty="0"/>
              <a:t>i</a:t>
            </a:r>
            <a:r>
              <a:rPr lang="en-AT" sz="3400" dirty="0"/>
              <a:t>n</a:t>
            </a:r>
            <a:r>
              <a:rPr lang="de-DE" sz="3400" dirty="0"/>
              <a:t>g</a:t>
            </a:r>
            <a:r>
              <a:rPr lang="en-AT" sz="3400" dirty="0"/>
              <a:t> </a:t>
            </a:r>
            <a:r>
              <a:rPr lang="de-DE" sz="3400" dirty="0"/>
              <a:t>i</a:t>
            </a:r>
            <a:r>
              <a:rPr lang="en-AT" sz="3400" dirty="0"/>
              <a:t>s (</a:t>
            </a:r>
            <a:r>
              <a:rPr lang="de-DE" sz="3400" dirty="0"/>
              <a:t>k</a:t>
            </a:r>
            <a:r>
              <a:rPr lang="en-AT" sz="3400" dirty="0"/>
              <a:t>/2-1)-</a:t>
            </a:r>
            <a:r>
              <a:rPr lang="de-DE" sz="3400" dirty="0"/>
              <a:t>r</a:t>
            </a:r>
            <a:r>
              <a:rPr lang="en-AT" sz="3400" dirty="0"/>
              <a:t>e</a:t>
            </a:r>
            <a:r>
              <a:rPr lang="de-DE" sz="3400" dirty="0"/>
              <a:t>s</a:t>
            </a:r>
            <a:r>
              <a:rPr lang="en-AT" sz="3400" dirty="0"/>
              <a:t>i</a:t>
            </a:r>
            <a:r>
              <a:rPr lang="de-DE" sz="3400" dirty="0"/>
              <a:t>l</a:t>
            </a:r>
            <a:r>
              <a:rPr lang="en-AT" sz="3400" dirty="0"/>
              <a:t>i</a:t>
            </a:r>
            <a:r>
              <a:rPr lang="de-DE" sz="3400" dirty="0"/>
              <a:t>e</a:t>
            </a:r>
            <a:r>
              <a:rPr lang="en-AT" sz="3400" dirty="0"/>
              <a:t>n</a:t>
            </a:r>
            <a:r>
              <a:rPr lang="de-DE" sz="3400" dirty="0"/>
              <a:t>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E972EA-1AD6-48FF-B166-A3D1DFAF20F0}"/>
              </a:ext>
            </a:extLst>
          </p:cNvPr>
          <p:cNvGrpSpPr/>
          <p:nvPr/>
        </p:nvGrpSpPr>
        <p:grpSpPr>
          <a:xfrm>
            <a:off x="343418" y="1779363"/>
            <a:ext cx="1949659" cy="744848"/>
            <a:chOff x="685542" y="1854242"/>
            <a:chExt cx="2599546" cy="99313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4562C28-D782-4846-9C95-410780D3C2C4}"/>
                </a:ext>
              </a:extLst>
            </p:cNvPr>
            <p:cNvSpPr/>
            <p:nvPr/>
          </p:nvSpPr>
          <p:spPr>
            <a:xfrm>
              <a:off x="922635" y="2384873"/>
              <a:ext cx="432882" cy="46249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380B14D-86E3-426E-8196-C4CA24FC3D4E}"/>
                </a:ext>
              </a:extLst>
            </p:cNvPr>
            <p:cNvSpPr/>
            <p:nvPr/>
          </p:nvSpPr>
          <p:spPr>
            <a:xfrm>
              <a:off x="1359965" y="2384873"/>
              <a:ext cx="457739" cy="462499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30B411-EA85-4D7E-8EFF-34AD8A1AE50D}"/>
                </a:ext>
              </a:extLst>
            </p:cNvPr>
            <p:cNvSpPr txBox="1"/>
            <p:nvPr/>
          </p:nvSpPr>
          <p:spPr>
            <a:xfrm>
              <a:off x="685542" y="1854242"/>
              <a:ext cx="2599546" cy="471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/>
                <a:t>Arborescence order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E92A541-38CE-422B-B14F-AD188E4B86D8}"/>
              </a:ext>
            </a:extLst>
          </p:cNvPr>
          <p:cNvSpPr/>
          <p:nvPr/>
        </p:nvSpPr>
        <p:spPr>
          <a:xfrm>
            <a:off x="6715299" y="2534589"/>
            <a:ext cx="21781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T" dirty="0"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I</a:t>
            </a:r>
            <a:r>
              <a:rPr lang="en-US" dirty="0" err="1"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ntuition</a:t>
            </a:r>
            <a:r>
              <a:rPr lang="en-US" dirty="0"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: each single failure may affect two </a:t>
            </a:r>
            <a:r>
              <a:rPr lang="de-DE" dirty="0" err="1"/>
              <a:t>arborescences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3526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154 L -0.00087 -0.00154 C -0.00348 -0.00463 -0.0066 -0.00617 -0.00834 -0.01018 C -0.01511 -0.02469 -0.00834 -0.0108 -0.01545 -0.02438 C -0.01806 -0.02901 -0.02014 -0.03457 -0.02292 -0.03889 C -0.02605 -0.04352 -0.03334 -0.05401 -0.0349 -0.05864 C -0.03559 -0.0608 -0.03594 -0.06296 -0.03681 -0.06481 C -0.03855 -0.06821 -0.0408 -0.07099 -0.04236 -0.07469 C -0.04323 -0.07654 -0.04393 -0.07901 -0.04497 -0.08055 C -0.04653 -0.08302 -0.04827 -0.08487 -0.04983 -0.08734 C -0.05087 -0.08889 -0.05157 -0.09105 -0.05243 -0.09259 C -0.05469 -0.0966 -0.05712 -0.10031 -0.05955 -0.10401 C -0.06111 -0.10617 -0.06285 -0.10833 -0.06441 -0.11049 C -0.06563 -0.11234 -0.0665 -0.1142 -0.06771 -0.11574 C -0.06962 -0.11821 -0.07153 -0.12006 -0.07344 -0.12253 C -0.0757 -0.12562 -0.07813 -0.1287 -0.08039 -0.13179 C -0.08177 -0.13333 -0.08316 -0.13487 -0.08455 -0.13642 C -0.08646 -0.13889 -0.08837 -0.14105 -0.09011 -0.14383 C -0.09167 -0.14599 -0.09306 -0.14846 -0.09462 -0.15031 C -0.09757 -0.15401 -0.10052 -0.15741 -0.10365 -0.16111 C -0.10504 -0.16265 -0.10677 -0.1642 -0.10799 -0.16636 C -0.10955 -0.16852 -0.11111 -0.17068 -0.1125 -0.17284 C -0.11355 -0.17438 -0.11424 -0.17623 -0.11511 -0.17747 C -0.11736 -0.18117 -0.11962 -0.18487 -0.12188 -0.18827 C -0.13021 -0.20062 -0.11511 -0.175 -0.13004 -0.2 C -0.13264 -0.20432 -0.13889 -0.21512 -0.14132 -0.22129 C -0.14723 -0.23673 -0.14323 -0.23364 -0.15278 -0.25062 C -0.15504 -0.25432 -0.1573 -0.25771 -0.1592 -0.26173 C -0.16042 -0.26481 -0.16181 -0.26728 -0.16285 -0.27037 C -0.16337 -0.2716 -0.16355 -0.27284 -0.16407 -0.27376 C -0.16441 -0.27438 -0.16476 -0.27469 -0.16511 -0.275 C -0.16615 -0.27654 -0.16702 -0.27808 -0.16771 -0.27963 C -0.17691 -0.29722 -0.15903 -0.26512 -0.17674 -0.29629 L -0.17934 -0.30092 C -0.18021 -0.30247 -0.18125 -0.3037 -0.18195 -0.30555 C -0.18299 -0.30833 -0.18386 -0.31111 -0.1849 -0.31358 C -0.18594 -0.31605 -0.18716 -0.3179 -0.18785 -0.32037 C -0.18976 -0.32592 -0.19115 -0.3321 -0.19323 -0.33765 C -0.19341 -0.33827 -0.19375 -0.33889 -0.19393 -0.3395 C -0.19427 -0.34074 -0.1948 -0.34197 -0.19497 -0.34352 C -0.19618 -0.34876 -0.19445 -0.34383 -0.19618 -0.34815 C -0.19618 -0.34907 -0.19636 -0.35 -0.19653 -0.35092 C -0.1967 -0.35278 -0.19653 -0.35494 -0.19688 -0.35679 C -0.19705 -0.35741 -0.1974 -0.35802 -0.19757 -0.35864 C -0.19775 -0.35926 -0.19792 -0.36018 -0.19792 -0.3608 C -0.19636 -0.37006 -0.19653 -0.36636 -0.19653 -0.37129 L -0.16927 -0.37253 " pathEditMode="relative" ptsTypes="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title"/>
          </p:nvPr>
        </p:nvSpPr>
        <p:spPr>
          <a:xfrm>
            <a:off x="0" y="85049"/>
            <a:ext cx="9143999" cy="857250"/>
          </a:xfrm>
        </p:spPr>
        <p:txBody>
          <a:bodyPr>
            <a:noAutofit/>
          </a:bodyPr>
          <a:lstStyle/>
          <a:p>
            <a:r>
              <a:rPr lang="en-IN" sz="3200" dirty="0"/>
              <a:t>Software-Defined Networks (SDN)</a:t>
            </a:r>
            <a:br>
              <a:rPr lang="en-IN" sz="3200" dirty="0"/>
            </a:br>
            <a:endParaRPr lang="en-IN" sz="3200" dirty="0"/>
          </a:p>
        </p:txBody>
      </p:sp>
      <p:sp>
        <p:nvSpPr>
          <p:cNvPr id="2" name="AutoShape 2" descr="Image result for snowde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76" name="Text Placeholder 3">
            <a:extLst>
              <a:ext uri="{FF2B5EF4-FFF2-40B4-BE49-F238E27FC236}">
                <a16:creationId xmlns:a16="http://schemas.microsoft.com/office/drawing/2014/main" id="{24AB5921-6B99-4DC8-B5EC-4096E50E3A15}"/>
              </a:ext>
            </a:extLst>
          </p:cNvPr>
          <p:cNvSpPr txBox="1">
            <a:spLocks/>
          </p:cNvSpPr>
          <p:nvPr/>
        </p:nvSpPr>
        <p:spPr>
          <a:xfrm>
            <a:off x="5836107" y="3172041"/>
            <a:ext cx="3314451" cy="1097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3366FF"/>
                </a:solidFill>
                <a:cs typeface="Calibri" panose="020F0502020204030204" pitchFamily="34" charset="0"/>
              </a:rPr>
              <a:t>Centralized algorithms</a:t>
            </a:r>
            <a:r>
              <a:rPr lang="de-DE" sz="2100" dirty="0"/>
              <a:t>: upon link </a:t>
            </a:r>
            <a:r>
              <a:rPr lang="de-DE" sz="2100" dirty="0" err="1"/>
              <a:t>failure</a:t>
            </a:r>
            <a:r>
              <a:rPr lang="de-DE" sz="2100" dirty="0"/>
              <a:t>, </a:t>
            </a:r>
            <a:r>
              <a:rPr lang="en-US" sz="2100" b="1" i="1" dirty="0">
                <a:solidFill>
                  <a:srgbClr val="C00000"/>
                </a:solidFill>
              </a:rPr>
              <a:t>push</a:t>
            </a:r>
            <a:r>
              <a:rPr lang="de-DE" sz="2100" dirty="0"/>
              <a:t> </a:t>
            </a:r>
            <a:r>
              <a:rPr lang="de-DE" sz="2100" dirty="0" err="1"/>
              <a:t>new</a:t>
            </a:r>
            <a:r>
              <a:rPr lang="de-DE" sz="2100" dirty="0"/>
              <a:t> </a:t>
            </a:r>
            <a:r>
              <a:rPr lang="de-DE" sz="2100" dirty="0" err="1"/>
              <a:t>forwarding</a:t>
            </a:r>
            <a:r>
              <a:rPr lang="de-DE" sz="2100" dirty="0"/>
              <a:t> </a:t>
            </a:r>
            <a:r>
              <a:rPr lang="de-DE" sz="2100" dirty="0" err="1"/>
              <a:t>rules</a:t>
            </a:r>
            <a:endParaRPr lang="de-DE" sz="2100" dirty="0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0C0E9D8A-F214-49E8-BAE0-D976B16A3F0F}"/>
              </a:ext>
            </a:extLst>
          </p:cNvPr>
          <p:cNvGrpSpPr/>
          <p:nvPr/>
        </p:nvGrpSpPr>
        <p:grpSpPr>
          <a:xfrm>
            <a:off x="0" y="488054"/>
            <a:ext cx="6027737" cy="1440135"/>
            <a:chOff x="1492879" y="2061336"/>
            <a:chExt cx="6027737" cy="1440135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0EA3AA0B-3EAF-47B8-B237-0480FE553AF7}"/>
                </a:ext>
              </a:extLst>
            </p:cNvPr>
            <p:cNvSpPr/>
            <p:nvPr/>
          </p:nvSpPr>
          <p:spPr bwMode="auto">
            <a:xfrm>
              <a:off x="1929251" y="2064703"/>
              <a:ext cx="5043488" cy="10175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2" name="Freeform 258">
              <a:extLst>
                <a:ext uri="{FF2B5EF4-FFF2-40B4-BE49-F238E27FC236}">
                  <a16:creationId xmlns:a16="http://schemas.microsoft.com/office/drawing/2014/main" id="{42CEA4C4-A1FF-49A7-8520-7102CADF260B}"/>
                </a:ext>
              </a:extLst>
            </p:cNvPr>
            <p:cNvSpPr/>
            <p:nvPr/>
          </p:nvSpPr>
          <p:spPr bwMode="auto">
            <a:xfrm>
              <a:off x="1739747" y="2067585"/>
              <a:ext cx="198437" cy="1385888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855" h="1385496">
                  <a:moveTo>
                    <a:pt x="0" y="745656"/>
                  </a:moveTo>
                  <a:lnTo>
                    <a:pt x="193920" y="0"/>
                  </a:lnTo>
                  <a:cubicBezTo>
                    <a:pt x="195898" y="342623"/>
                    <a:pt x="197877" y="685246"/>
                    <a:pt x="199855" y="1027869"/>
                  </a:cubicBezTo>
                  <a:lnTo>
                    <a:pt x="4471" y="1385496"/>
                  </a:lnTo>
                  <a:cubicBezTo>
                    <a:pt x="2981" y="1172216"/>
                    <a:pt x="1490" y="958936"/>
                    <a:pt x="0" y="745656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3" name="Freeform 259">
              <a:extLst>
                <a:ext uri="{FF2B5EF4-FFF2-40B4-BE49-F238E27FC236}">
                  <a16:creationId xmlns:a16="http://schemas.microsoft.com/office/drawing/2014/main" id="{808DD0CD-E21F-4971-82B9-5C00F50019A7}"/>
                </a:ext>
              </a:extLst>
            </p:cNvPr>
            <p:cNvSpPr/>
            <p:nvPr/>
          </p:nvSpPr>
          <p:spPr bwMode="auto">
            <a:xfrm flipH="1">
              <a:off x="6969078" y="2061336"/>
              <a:ext cx="220427" cy="1370587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  <a:gd name="connsiteX0" fmla="*/ 0 w 219519"/>
                <a:gd name="connsiteY0" fmla="*/ 730359 h 1370199"/>
                <a:gd name="connsiteX1" fmla="*/ 219401 w 219519"/>
                <a:gd name="connsiteY1" fmla="*/ 0 h 1370199"/>
                <a:gd name="connsiteX2" fmla="*/ 199855 w 219519"/>
                <a:gd name="connsiteY2" fmla="*/ 1012572 h 1370199"/>
                <a:gd name="connsiteX3" fmla="*/ 4471 w 219519"/>
                <a:gd name="connsiteY3" fmla="*/ 1370199 h 1370199"/>
                <a:gd name="connsiteX4" fmla="*/ 0 w 219519"/>
                <a:gd name="connsiteY4" fmla="*/ 730359 h 1370199"/>
                <a:gd name="connsiteX0" fmla="*/ 0 w 219602"/>
                <a:gd name="connsiteY0" fmla="*/ 730359 h 1370199"/>
                <a:gd name="connsiteX1" fmla="*/ 219401 w 219602"/>
                <a:gd name="connsiteY1" fmla="*/ 0 h 1370199"/>
                <a:gd name="connsiteX2" fmla="*/ 210047 w 219602"/>
                <a:gd name="connsiteY2" fmla="*/ 1007473 h 1370199"/>
                <a:gd name="connsiteX3" fmla="*/ 4471 w 219602"/>
                <a:gd name="connsiteY3" fmla="*/ 1370199 h 1370199"/>
                <a:gd name="connsiteX4" fmla="*/ 0 w 219602"/>
                <a:gd name="connsiteY4" fmla="*/ 730359 h 1370199"/>
                <a:gd name="connsiteX0" fmla="*/ 0 w 220239"/>
                <a:gd name="connsiteY0" fmla="*/ 730359 h 1370199"/>
                <a:gd name="connsiteX1" fmla="*/ 219401 w 220239"/>
                <a:gd name="connsiteY1" fmla="*/ 0 h 1370199"/>
                <a:gd name="connsiteX2" fmla="*/ 220239 w 220239"/>
                <a:gd name="connsiteY2" fmla="*/ 1007473 h 1370199"/>
                <a:gd name="connsiteX3" fmla="*/ 4471 w 220239"/>
                <a:gd name="connsiteY3" fmla="*/ 1370199 h 1370199"/>
                <a:gd name="connsiteX4" fmla="*/ 0 w 220239"/>
                <a:gd name="connsiteY4" fmla="*/ 730359 h 137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239" h="1370199">
                  <a:moveTo>
                    <a:pt x="0" y="730359"/>
                  </a:moveTo>
                  <a:cubicBezTo>
                    <a:pt x="64640" y="481807"/>
                    <a:pt x="154761" y="248552"/>
                    <a:pt x="219401" y="0"/>
                  </a:cubicBezTo>
                  <a:cubicBezTo>
                    <a:pt x="221379" y="342623"/>
                    <a:pt x="218261" y="664850"/>
                    <a:pt x="220239" y="1007473"/>
                  </a:cubicBezTo>
                  <a:lnTo>
                    <a:pt x="4471" y="1370199"/>
                  </a:lnTo>
                  <a:cubicBezTo>
                    <a:pt x="2981" y="1156919"/>
                    <a:pt x="1490" y="943639"/>
                    <a:pt x="0" y="730359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grpSp>
          <p:nvGrpSpPr>
            <p:cNvPr id="224" name="Group 950">
              <a:extLst>
                <a:ext uri="{FF2B5EF4-FFF2-40B4-BE49-F238E27FC236}">
                  <a16:creationId xmlns:a16="http://schemas.microsoft.com/office/drawing/2014/main" id="{D6A61325-E855-4165-B676-D152055FA4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2879" y="2820676"/>
              <a:ext cx="338137" cy="653816"/>
              <a:chOff x="4140" y="429"/>
              <a:chExt cx="1425" cy="2396"/>
            </a:xfrm>
          </p:grpSpPr>
          <p:sp>
            <p:nvSpPr>
              <p:cNvPr id="258" name="Freeform 951">
                <a:extLst>
                  <a:ext uri="{FF2B5EF4-FFF2-40B4-BE49-F238E27FC236}">
                    <a16:creationId xmlns:a16="http://schemas.microsoft.com/office/drawing/2014/main" id="{E9A8FDFF-628F-4060-92B6-0909F32C0E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Rectangle 952">
                <a:extLst>
                  <a:ext uri="{FF2B5EF4-FFF2-40B4-BE49-F238E27FC236}">
                    <a16:creationId xmlns:a16="http://schemas.microsoft.com/office/drawing/2014/main" id="{CFB61F8B-21D1-49D8-9448-022032802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0" name="Freeform 953">
                <a:extLst>
                  <a:ext uri="{FF2B5EF4-FFF2-40B4-BE49-F238E27FC236}">
                    <a16:creationId xmlns:a16="http://schemas.microsoft.com/office/drawing/2014/main" id="{A8262F40-F413-411A-9FDF-87F26F92DA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Freeform 954">
                <a:extLst>
                  <a:ext uri="{FF2B5EF4-FFF2-40B4-BE49-F238E27FC236}">
                    <a16:creationId xmlns:a16="http://schemas.microsoft.com/office/drawing/2014/main" id="{9A3AFD76-072F-4C93-B348-D985F5F25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Rectangle 955">
                <a:extLst>
                  <a:ext uri="{FF2B5EF4-FFF2-40B4-BE49-F238E27FC236}">
                    <a16:creationId xmlns:a16="http://schemas.microsoft.com/office/drawing/2014/main" id="{1255E9E1-1059-4EA9-94C2-2BB6F4F86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79" name="Group 956">
                <a:extLst>
                  <a:ext uri="{FF2B5EF4-FFF2-40B4-BE49-F238E27FC236}">
                    <a16:creationId xmlns:a16="http://schemas.microsoft.com/office/drawing/2014/main" id="{807D5F16-1F0A-43D1-A843-A1C78191D9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504" name="AutoShape 957">
                  <a:extLst>
                    <a:ext uri="{FF2B5EF4-FFF2-40B4-BE49-F238E27FC236}">
                      <a16:creationId xmlns:a16="http://schemas.microsoft.com/office/drawing/2014/main" id="{F93BFF4D-87A0-4158-AA24-41481E565A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5" name="AutoShape 958">
                  <a:extLst>
                    <a:ext uri="{FF2B5EF4-FFF2-40B4-BE49-F238E27FC236}">
                      <a16:creationId xmlns:a16="http://schemas.microsoft.com/office/drawing/2014/main" id="{8D96DCD4-22F7-401A-8307-55D04E2B38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0" name="Rectangle 959">
                <a:extLst>
                  <a:ext uri="{FF2B5EF4-FFF2-40B4-BE49-F238E27FC236}">
                    <a16:creationId xmlns:a16="http://schemas.microsoft.com/office/drawing/2014/main" id="{0E271508-7CEF-4531-927C-05C36CE79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1" name="Group 960">
                <a:extLst>
                  <a:ext uri="{FF2B5EF4-FFF2-40B4-BE49-F238E27FC236}">
                    <a16:creationId xmlns:a16="http://schemas.microsoft.com/office/drawing/2014/main" id="{BC60C8A2-C88E-42AA-A557-BCFB7350E1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502" name="AutoShape 961">
                  <a:extLst>
                    <a:ext uri="{FF2B5EF4-FFF2-40B4-BE49-F238E27FC236}">
                      <a16:creationId xmlns:a16="http://schemas.microsoft.com/office/drawing/2014/main" id="{48301D1A-3B40-45C6-8D8C-6415B993F3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3" name="AutoShape 962">
                  <a:extLst>
                    <a:ext uri="{FF2B5EF4-FFF2-40B4-BE49-F238E27FC236}">
                      <a16:creationId xmlns:a16="http://schemas.microsoft.com/office/drawing/2014/main" id="{EE1DC039-3E5E-4FBC-A391-B7E921A25E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2" name="Rectangle 963">
                <a:extLst>
                  <a:ext uri="{FF2B5EF4-FFF2-40B4-BE49-F238E27FC236}">
                    <a16:creationId xmlns:a16="http://schemas.microsoft.com/office/drawing/2014/main" id="{356DA00A-EDAA-45F6-BF35-03AE207DB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" name="Rectangle 964">
                <a:extLst>
                  <a:ext uri="{FF2B5EF4-FFF2-40B4-BE49-F238E27FC236}">
                    <a16:creationId xmlns:a16="http://schemas.microsoft.com/office/drawing/2014/main" id="{972D0773-83C7-4831-8D88-8CD963B4A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4" name="Group 965">
                <a:extLst>
                  <a:ext uri="{FF2B5EF4-FFF2-40B4-BE49-F238E27FC236}">
                    <a16:creationId xmlns:a16="http://schemas.microsoft.com/office/drawing/2014/main" id="{B2097331-12CE-43D9-96D0-52DC6082D2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500" name="AutoShape 966">
                  <a:extLst>
                    <a:ext uri="{FF2B5EF4-FFF2-40B4-BE49-F238E27FC236}">
                      <a16:creationId xmlns:a16="http://schemas.microsoft.com/office/drawing/2014/main" id="{CCB0C003-23C2-47C4-9B8C-8AE8F8145C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" name="AutoShape 967">
                  <a:extLst>
                    <a:ext uri="{FF2B5EF4-FFF2-40B4-BE49-F238E27FC236}">
                      <a16:creationId xmlns:a16="http://schemas.microsoft.com/office/drawing/2014/main" id="{90724394-90EA-42FD-8327-5486A5C612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5" name="Freeform 968">
                <a:extLst>
                  <a:ext uri="{FF2B5EF4-FFF2-40B4-BE49-F238E27FC236}">
                    <a16:creationId xmlns:a16="http://schemas.microsoft.com/office/drawing/2014/main" id="{6F64EDBA-2D82-48F7-8789-756EDF310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86" name="Group 969">
                <a:extLst>
                  <a:ext uri="{FF2B5EF4-FFF2-40B4-BE49-F238E27FC236}">
                    <a16:creationId xmlns:a16="http://schemas.microsoft.com/office/drawing/2014/main" id="{88A921E9-EB0F-48AD-ACB8-F8788787FA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98" name="AutoShape 970">
                  <a:extLst>
                    <a:ext uri="{FF2B5EF4-FFF2-40B4-BE49-F238E27FC236}">
                      <a16:creationId xmlns:a16="http://schemas.microsoft.com/office/drawing/2014/main" id="{394D22A6-AF81-4CD5-A17E-D5DAB6AD86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9" name="AutoShape 971">
                  <a:extLst>
                    <a:ext uri="{FF2B5EF4-FFF2-40B4-BE49-F238E27FC236}">
                      <a16:creationId xmlns:a16="http://schemas.microsoft.com/office/drawing/2014/main" id="{2F095832-4D35-4CD8-9A22-2CD12713D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7" name="Rectangle 972">
                <a:extLst>
                  <a:ext uri="{FF2B5EF4-FFF2-40B4-BE49-F238E27FC236}">
                    <a16:creationId xmlns:a16="http://schemas.microsoft.com/office/drawing/2014/main" id="{C2938103-62C5-472E-893E-6070C8897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8" name="Freeform 973">
                <a:extLst>
                  <a:ext uri="{FF2B5EF4-FFF2-40B4-BE49-F238E27FC236}">
                    <a16:creationId xmlns:a16="http://schemas.microsoft.com/office/drawing/2014/main" id="{9F77B6F9-37D6-42F2-AEEE-78F42D6B0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9" name="Freeform 974">
                <a:extLst>
                  <a:ext uri="{FF2B5EF4-FFF2-40B4-BE49-F238E27FC236}">
                    <a16:creationId xmlns:a16="http://schemas.microsoft.com/office/drawing/2014/main" id="{8ADA96B1-8960-4D1C-9266-3BEDE21B6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975">
                <a:extLst>
                  <a:ext uri="{FF2B5EF4-FFF2-40B4-BE49-F238E27FC236}">
                    <a16:creationId xmlns:a16="http://schemas.microsoft.com/office/drawing/2014/main" id="{1CAD2028-B09D-4979-9070-B976297B2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" name="Freeform 976">
                <a:extLst>
                  <a:ext uri="{FF2B5EF4-FFF2-40B4-BE49-F238E27FC236}">
                    <a16:creationId xmlns:a16="http://schemas.microsoft.com/office/drawing/2014/main" id="{981BAB94-5BD3-40FD-911D-51283163F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" name="AutoShape 977">
                <a:extLst>
                  <a:ext uri="{FF2B5EF4-FFF2-40B4-BE49-F238E27FC236}">
                    <a16:creationId xmlns:a16="http://schemas.microsoft.com/office/drawing/2014/main" id="{9F779408-2E5A-4813-9645-187E1DD10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3" name="AutoShape 978">
                <a:extLst>
                  <a:ext uri="{FF2B5EF4-FFF2-40B4-BE49-F238E27FC236}">
                    <a16:creationId xmlns:a16="http://schemas.microsoft.com/office/drawing/2014/main" id="{3944DA77-E724-4055-9C5D-17D2490066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4" name="Oval 979">
                <a:extLst>
                  <a:ext uri="{FF2B5EF4-FFF2-40B4-BE49-F238E27FC236}">
                    <a16:creationId xmlns:a16="http://schemas.microsoft.com/office/drawing/2014/main" id="{4448EF9F-6DCA-4DED-BCA3-0928D4DDEC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5" name="Oval 980">
                <a:extLst>
                  <a:ext uri="{FF2B5EF4-FFF2-40B4-BE49-F238E27FC236}">
                    <a16:creationId xmlns:a16="http://schemas.microsoft.com/office/drawing/2014/main" id="{C7E4718B-9A48-455C-BB36-1942B8046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96" name="Oval 981">
                <a:extLst>
                  <a:ext uri="{FF2B5EF4-FFF2-40B4-BE49-F238E27FC236}">
                    <a16:creationId xmlns:a16="http://schemas.microsoft.com/office/drawing/2014/main" id="{E61B216E-78BB-4C3B-9D57-665425104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7" name="Rectangle 982">
                <a:extLst>
                  <a:ext uri="{FF2B5EF4-FFF2-40B4-BE49-F238E27FC236}">
                    <a16:creationId xmlns:a16="http://schemas.microsoft.com/office/drawing/2014/main" id="{F3D8EE2C-F95D-4D65-A004-2B25611B9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5" name="Group 950">
              <a:extLst>
                <a:ext uri="{FF2B5EF4-FFF2-40B4-BE49-F238E27FC236}">
                  <a16:creationId xmlns:a16="http://schemas.microsoft.com/office/drawing/2014/main" id="{5E087626-77EF-4470-A951-AFED37EA33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2479" y="2847655"/>
              <a:ext cx="338137" cy="653816"/>
              <a:chOff x="4140" y="429"/>
              <a:chExt cx="1425" cy="2396"/>
            </a:xfrm>
          </p:grpSpPr>
          <p:sp>
            <p:nvSpPr>
              <p:cNvPr id="226" name="Freeform 951">
                <a:extLst>
                  <a:ext uri="{FF2B5EF4-FFF2-40B4-BE49-F238E27FC236}">
                    <a16:creationId xmlns:a16="http://schemas.microsoft.com/office/drawing/2014/main" id="{3955B908-D910-4693-8093-016C5CADB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Rectangle 952">
                <a:extLst>
                  <a:ext uri="{FF2B5EF4-FFF2-40B4-BE49-F238E27FC236}">
                    <a16:creationId xmlns:a16="http://schemas.microsoft.com/office/drawing/2014/main" id="{B8943454-AA27-436E-9C8E-47C31DBDD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" name="Freeform 953">
                <a:extLst>
                  <a:ext uri="{FF2B5EF4-FFF2-40B4-BE49-F238E27FC236}">
                    <a16:creationId xmlns:a16="http://schemas.microsoft.com/office/drawing/2014/main" id="{855207B2-CF9B-4CC0-8576-0B84E956F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Freeform 954">
                <a:extLst>
                  <a:ext uri="{FF2B5EF4-FFF2-40B4-BE49-F238E27FC236}">
                    <a16:creationId xmlns:a16="http://schemas.microsoft.com/office/drawing/2014/main" id="{A7724103-08D8-447F-B374-4FAE2B3A0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Rectangle 955">
                <a:extLst>
                  <a:ext uri="{FF2B5EF4-FFF2-40B4-BE49-F238E27FC236}">
                    <a16:creationId xmlns:a16="http://schemas.microsoft.com/office/drawing/2014/main" id="{4EC3B94F-0384-4621-A4A3-73FFA0841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1" name="Group 956">
                <a:extLst>
                  <a:ext uri="{FF2B5EF4-FFF2-40B4-BE49-F238E27FC236}">
                    <a16:creationId xmlns:a16="http://schemas.microsoft.com/office/drawing/2014/main" id="{E26A96D8-7937-4389-847B-D6C3BEF70A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6" name="AutoShape 957">
                  <a:extLst>
                    <a:ext uri="{FF2B5EF4-FFF2-40B4-BE49-F238E27FC236}">
                      <a16:creationId xmlns:a16="http://schemas.microsoft.com/office/drawing/2014/main" id="{012F8254-74CF-4966-BCF2-0CB73CA980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utoShape 958">
                  <a:extLst>
                    <a:ext uri="{FF2B5EF4-FFF2-40B4-BE49-F238E27FC236}">
                      <a16:creationId xmlns:a16="http://schemas.microsoft.com/office/drawing/2014/main" id="{C6BF2CEF-6D28-45E4-9AEE-7AD1259AD9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32" name="Rectangle 959">
                <a:extLst>
                  <a:ext uri="{FF2B5EF4-FFF2-40B4-BE49-F238E27FC236}">
                    <a16:creationId xmlns:a16="http://schemas.microsoft.com/office/drawing/2014/main" id="{667E9B62-745F-4F24-827C-EA13EE34D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3" name="Group 960">
                <a:extLst>
                  <a:ext uri="{FF2B5EF4-FFF2-40B4-BE49-F238E27FC236}">
                    <a16:creationId xmlns:a16="http://schemas.microsoft.com/office/drawing/2014/main" id="{3CFB657B-3E7A-4566-A909-B91DA2BCB3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4" name="AutoShape 961">
                  <a:extLst>
                    <a:ext uri="{FF2B5EF4-FFF2-40B4-BE49-F238E27FC236}">
                      <a16:creationId xmlns:a16="http://schemas.microsoft.com/office/drawing/2014/main" id="{7ADB9AA8-AC1A-4B41-8025-DF4CC63B50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utoShape 962">
                  <a:extLst>
                    <a:ext uri="{FF2B5EF4-FFF2-40B4-BE49-F238E27FC236}">
                      <a16:creationId xmlns:a16="http://schemas.microsoft.com/office/drawing/2014/main" id="{5C7EFF02-552C-47A5-A5C8-EC9A9C91A1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34" name="Rectangle 963">
                <a:extLst>
                  <a:ext uri="{FF2B5EF4-FFF2-40B4-BE49-F238E27FC236}">
                    <a16:creationId xmlns:a16="http://schemas.microsoft.com/office/drawing/2014/main" id="{56C6D22D-D519-47A0-BAFC-BA6637F40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" name="Rectangle 964">
                <a:extLst>
                  <a:ext uri="{FF2B5EF4-FFF2-40B4-BE49-F238E27FC236}">
                    <a16:creationId xmlns:a16="http://schemas.microsoft.com/office/drawing/2014/main" id="{37CE9DE1-1E7C-4EF0-81F6-215E572FC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6" name="Group 965">
                <a:extLst>
                  <a:ext uri="{FF2B5EF4-FFF2-40B4-BE49-F238E27FC236}">
                    <a16:creationId xmlns:a16="http://schemas.microsoft.com/office/drawing/2014/main" id="{7BE03120-A6C5-4A89-ADBC-55923234D8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52" name="AutoShape 966">
                  <a:extLst>
                    <a:ext uri="{FF2B5EF4-FFF2-40B4-BE49-F238E27FC236}">
                      <a16:creationId xmlns:a16="http://schemas.microsoft.com/office/drawing/2014/main" id="{55C3DD55-4754-462B-A528-309291B7F7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3" name="AutoShape 967">
                  <a:extLst>
                    <a:ext uri="{FF2B5EF4-FFF2-40B4-BE49-F238E27FC236}">
                      <a16:creationId xmlns:a16="http://schemas.microsoft.com/office/drawing/2014/main" id="{83A433BE-2CF0-4A1D-8F6B-7A809670CC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37" name="Freeform 968">
                <a:extLst>
                  <a:ext uri="{FF2B5EF4-FFF2-40B4-BE49-F238E27FC236}">
                    <a16:creationId xmlns:a16="http://schemas.microsoft.com/office/drawing/2014/main" id="{759087FF-0A00-42BB-BEC4-3E4F026205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38" name="Group 969">
                <a:extLst>
                  <a:ext uri="{FF2B5EF4-FFF2-40B4-BE49-F238E27FC236}">
                    <a16:creationId xmlns:a16="http://schemas.microsoft.com/office/drawing/2014/main" id="{61B6E9EE-4DF9-463D-A0FD-DBC7516087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50" name="AutoShape 970">
                  <a:extLst>
                    <a:ext uri="{FF2B5EF4-FFF2-40B4-BE49-F238E27FC236}">
                      <a16:creationId xmlns:a16="http://schemas.microsoft.com/office/drawing/2014/main" id="{A901D286-1E11-491B-BF58-A602F099DD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AutoShape 971">
                  <a:extLst>
                    <a:ext uri="{FF2B5EF4-FFF2-40B4-BE49-F238E27FC236}">
                      <a16:creationId xmlns:a16="http://schemas.microsoft.com/office/drawing/2014/main" id="{3980476E-EF8B-4CAF-89B6-0D17E04EC5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39" name="Rectangle 972">
                <a:extLst>
                  <a:ext uri="{FF2B5EF4-FFF2-40B4-BE49-F238E27FC236}">
                    <a16:creationId xmlns:a16="http://schemas.microsoft.com/office/drawing/2014/main" id="{E2AEBF3D-55C6-46B9-8CB0-ED1EA6BE7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0" name="Freeform 973">
                <a:extLst>
                  <a:ext uri="{FF2B5EF4-FFF2-40B4-BE49-F238E27FC236}">
                    <a16:creationId xmlns:a16="http://schemas.microsoft.com/office/drawing/2014/main" id="{34BDF3B1-FE7E-469E-B889-CC0F808DB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" name="Freeform 974">
                <a:extLst>
                  <a:ext uri="{FF2B5EF4-FFF2-40B4-BE49-F238E27FC236}">
                    <a16:creationId xmlns:a16="http://schemas.microsoft.com/office/drawing/2014/main" id="{08B5683D-73C1-4A39-895D-BC850BD5B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Oval 975">
                <a:extLst>
                  <a:ext uri="{FF2B5EF4-FFF2-40B4-BE49-F238E27FC236}">
                    <a16:creationId xmlns:a16="http://schemas.microsoft.com/office/drawing/2014/main" id="{9BEC2AF9-6194-48B0-97E7-8FACEF79D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Freeform 976">
                <a:extLst>
                  <a:ext uri="{FF2B5EF4-FFF2-40B4-BE49-F238E27FC236}">
                    <a16:creationId xmlns:a16="http://schemas.microsoft.com/office/drawing/2014/main" id="{9C74F85A-40D7-4672-8D24-57E4FAC899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AutoShape 977">
                <a:extLst>
                  <a:ext uri="{FF2B5EF4-FFF2-40B4-BE49-F238E27FC236}">
                    <a16:creationId xmlns:a16="http://schemas.microsoft.com/office/drawing/2014/main" id="{C9D4CF5D-DCFE-4354-AC0C-096856CEE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AutoShape 978">
                <a:extLst>
                  <a:ext uri="{FF2B5EF4-FFF2-40B4-BE49-F238E27FC236}">
                    <a16:creationId xmlns:a16="http://schemas.microsoft.com/office/drawing/2014/main" id="{8BC1E54B-FC61-48C0-B78C-E73302DDC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" name="Oval 979">
                <a:extLst>
                  <a:ext uri="{FF2B5EF4-FFF2-40B4-BE49-F238E27FC236}">
                    <a16:creationId xmlns:a16="http://schemas.microsoft.com/office/drawing/2014/main" id="{A65484F1-01CB-4BFE-950D-A365B05EA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" name="Oval 980">
                <a:extLst>
                  <a:ext uri="{FF2B5EF4-FFF2-40B4-BE49-F238E27FC236}">
                    <a16:creationId xmlns:a16="http://schemas.microsoft.com/office/drawing/2014/main" id="{0F6256C4-6780-4E0B-B54F-381733E54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48" name="Oval 981">
                <a:extLst>
                  <a:ext uri="{FF2B5EF4-FFF2-40B4-BE49-F238E27FC236}">
                    <a16:creationId xmlns:a16="http://schemas.microsoft.com/office/drawing/2014/main" id="{7BB8EAEC-9A3E-4567-BD21-8D5D25391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" name="Rectangle 982">
                <a:extLst>
                  <a:ext uri="{FF2B5EF4-FFF2-40B4-BE49-F238E27FC236}">
                    <a16:creationId xmlns:a16="http://schemas.microsoft.com/office/drawing/2014/main" id="{6F3A31CE-98B1-4990-8FB6-1DE1FC995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06" name="Freeform 2">
            <a:extLst>
              <a:ext uri="{FF2B5EF4-FFF2-40B4-BE49-F238E27FC236}">
                <a16:creationId xmlns:a16="http://schemas.microsoft.com/office/drawing/2014/main" id="{B26F543B-4926-426F-ABEF-E5715B51C923}"/>
              </a:ext>
            </a:extLst>
          </p:cNvPr>
          <p:cNvSpPr>
            <a:spLocks/>
          </p:cNvSpPr>
          <p:nvPr/>
        </p:nvSpPr>
        <p:spPr bwMode="auto">
          <a:xfrm>
            <a:off x="1138904" y="4216955"/>
            <a:ext cx="4027487" cy="939800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F1198BB6-246B-4412-BE86-6BC858F0602F}"/>
              </a:ext>
            </a:extLst>
          </p:cNvPr>
          <p:cNvCxnSpPr/>
          <p:nvPr/>
        </p:nvCxnSpPr>
        <p:spPr>
          <a:xfrm flipV="1">
            <a:off x="1809457" y="4367768"/>
            <a:ext cx="1316038" cy="13176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58877F6-67BA-44DF-8577-B0F5A32DFDCD}"/>
              </a:ext>
            </a:extLst>
          </p:cNvPr>
          <p:cNvCxnSpPr/>
          <p:nvPr/>
        </p:nvCxnSpPr>
        <p:spPr>
          <a:xfrm>
            <a:off x="1698332" y="4555093"/>
            <a:ext cx="2259013" cy="2984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1B776813-A2FF-46DE-9365-46105DCAA2D4}"/>
              </a:ext>
            </a:extLst>
          </p:cNvPr>
          <p:cNvCxnSpPr/>
          <p:nvPr/>
        </p:nvCxnSpPr>
        <p:spPr>
          <a:xfrm>
            <a:off x="1711032" y="4659868"/>
            <a:ext cx="714375" cy="2762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8C4C6F1-4ADF-42E1-881F-A48BE39342F5}"/>
              </a:ext>
            </a:extLst>
          </p:cNvPr>
          <p:cNvCxnSpPr/>
          <p:nvPr/>
        </p:nvCxnSpPr>
        <p:spPr>
          <a:xfrm flipV="1">
            <a:off x="2728620" y="4853543"/>
            <a:ext cx="1247775" cy="825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060B3714-7A94-4AFB-9872-E8A710AAA599}"/>
              </a:ext>
            </a:extLst>
          </p:cNvPr>
          <p:cNvCxnSpPr/>
          <p:nvPr/>
        </p:nvCxnSpPr>
        <p:spPr>
          <a:xfrm>
            <a:off x="3389020" y="4401105"/>
            <a:ext cx="1057275" cy="1238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268DDE71-FE5D-4A24-8976-16A4DF18ED94}"/>
              </a:ext>
            </a:extLst>
          </p:cNvPr>
          <p:cNvCxnSpPr/>
          <p:nvPr/>
        </p:nvCxnSpPr>
        <p:spPr>
          <a:xfrm flipV="1">
            <a:off x="2673057" y="4555093"/>
            <a:ext cx="1790700" cy="2984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D41F85CF-6417-4C56-8930-59852F90A45D}"/>
              </a:ext>
            </a:extLst>
          </p:cNvPr>
          <p:cNvCxnSpPr/>
          <p:nvPr/>
        </p:nvCxnSpPr>
        <p:spPr>
          <a:xfrm flipV="1">
            <a:off x="4000207" y="4583668"/>
            <a:ext cx="588963" cy="26987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73F6A489-5BE8-4CAC-918E-7577E3A3DA25}"/>
              </a:ext>
            </a:extLst>
          </p:cNvPr>
          <p:cNvCxnSpPr/>
          <p:nvPr/>
        </p:nvCxnSpPr>
        <p:spPr>
          <a:xfrm>
            <a:off x="3142957" y="4367768"/>
            <a:ext cx="814388" cy="4016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CA953F69-11E7-4816-B77C-0250515CFDD5}"/>
              </a:ext>
            </a:extLst>
          </p:cNvPr>
          <p:cNvGrpSpPr/>
          <p:nvPr/>
        </p:nvGrpSpPr>
        <p:grpSpPr>
          <a:xfrm>
            <a:off x="72732" y="1470528"/>
            <a:ext cx="6978041" cy="1096962"/>
            <a:chOff x="1526216" y="3003498"/>
            <a:chExt cx="6978041" cy="1096962"/>
          </a:xfrm>
        </p:grpSpPr>
        <p:sp>
          <p:nvSpPr>
            <p:cNvPr id="516" name="TextBox 399">
              <a:extLst>
                <a:ext uri="{FF2B5EF4-FFF2-40B4-BE49-F238E27FC236}">
                  <a16:creationId xmlns:a16="http://schemas.microsoft.com/office/drawing/2014/main" id="{D249D67C-121E-4CCE-898B-3F23CE8382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4291" y="3628973"/>
              <a:ext cx="595313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sz="1400"/>
                <a:t>data</a:t>
              </a:r>
            </a:p>
            <a:p>
              <a:pPr algn="ctr">
                <a:lnSpc>
                  <a:spcPts val="1463"/>
                </a:lnSpc>
              </a:pPr>
              <a:r>
                <a:rPr lang="en-US" sz="1400"/>
                <a:t>plane</a:t>
              </a:r>
            </a:p>
          </p:txBody>
        </p:sp>
        <p:sp>
          <p:nvSpPr>
            <p:cNvPr id="517" name="TextBox 400">
              <a:extLst>
                <a:ext uri="{FF2B5EF4-FFF2-40B4-BE49-F238E27FC236}">
                  <a16:creationId xmlns:a16="http://schemas.microsoft.com/office/drawing/2014/main" id="{45C37170-88D4-4C90-8CC3-9B5C46F0B2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8579" y="3003498"/>
              <a:ext cx="709612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sz="1400"/>
                <a:t>control</a:t>
              </a:r>
            </a:p>
            <a:p>
              <a:pPr algn="ctr">
                <a:lnSpc>
                  <a:spcPts val="1463"/>
                </a:lnSpc>
              </a:pPr>
              <a:r>
                <a:rPr lang="en-US" sz="1400"/>
                <a:t>plane</a:t>
              </a:r>
            </a:p>
          </p:txBody>
        </p: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A9E65B0F-7F2C-42AD-9C62-03D570E0CBB0}"/>
                </a:ext>
              </a:extLst>
            </p:cNvPr>
            <p:cNvCxnSpPr/>
            <p:nvPr/>
          </p:nvCxnSpPr>
          <p:spPr bwMode="auto">
            <a:xfrm flipV="1">
              <a:off x="1526216" y="3579342"/>
              <a:ext cx="6978041" cy="1215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6F2F6AB3-7ED7-43C0-82A3-787E7EC158AC}"/>
              </a:ext>
            </a:extLst>
          </p:cNvPr>
          <p:cNvGrpSpPr/>
          <p:nvPr/>
        </p:nvGrpSpPr>
        <p:grpSpPr>
          <a:xfrm>
            <a:off x="982631" y="1202138"/>
            <a:ext cx="4296530" cy="320561"/>
            <a:chOff x="2433511" y="2792111"/>
            <a:chExt cx="4296530" cy="320561"/>
          </a:xfrm>
        </p:grpSpPr>
        <p:grpSp>
          <p:nvGrpSpPr>
            <p:cNvPr id="520" name="Group 401">
              <a:extLst>
                <a:ext uri="{FF2B5EF4-FFF2-40B4-BE49-F238E27FC236}">
                  <a16:creationId xmlns:a16="http://schemas.microsoft.com/office/drawing/2014/main" id="{A6FB39F3-1FA7-4D3D-8FD7-C0E3455CE7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3511" y="2794083"/>
              <a:ext cx="349250" cy="317387"/>
              <a:chOff x="2931664" y="3912603"/>
              <a:chExt cx="430450" cy="329314"/>
            </a:xfrm>
          </p:grpSpPr>
          <p:sp>
            <p:nvSpPr>
              <p:cNvPr id="541" name="Rectangle 540">
                <a:extLst>
                  <a:ext uri="{FF2B5EF4-FFF2-40B4-BE49-F238E27FC236}">
                    <a16:creationId xmlns:a16="http://schemas.microsoft.com/office/drawing/2014/main" id="{87395D23-C01C-4978-833E-FEAB0FBEC7E7}"/>
                  </a:ext>
                </a:extLst>
              </p:cNvPr>
              <p:cNvSpPr/>
              <p:nvPr/>
            </p:nvSpPr>
            <p:spPr>
              <a:xfrm>
                <a:off x="2937534" y="3912858"/>
                <a:ext cx="424580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47BD726A-CCDB-4C4A-ABDF-83BF43D4F976}"/>
                  </a:ext>
                </a:extLst>
              </p:cNvPr>
              <p:cNvCxnSpPr/>
              <p:nvPr/>
            </p:nvCxnSpPr>
            <p:spPr>
              <a:xfrm>
                <a:off x="2931664" y="4005099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4239804F-4CE5-4B47-870B-E0B0CCA62E68}"/>
                  </a:ext>
                </a:extLst>
              </p:cNvPr>
              <p:cNvCxnSpPr/>
              <p:nvPr/>
            </p:nvCxnSpPr>
            <p:spPr>
              <a:xfrm>
                <a:off x="2931664" y="4067691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B78950AC-5BA6-4585-BFEB-70E15E7ECCE4}"/>
                  </a:ext>
                </a:extLst>
              </p:cNvPr>
              <p:cNvCxnSpPr>
                <a:stCxn id="541" idx="2"/>
              </p:cNvCxnSpPr>
              <p:nvPr/>
            </p:nvCxnSpPr>
            <p:spPr>
              <a:xfrm flipH="1" flipV="1">
                <a:off x="3148846" y="4005099"/>
                <a:ext cx="0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1" name="Group 406">
              <a:extLst>
                <a:ext uri="{FF2B5EF4-FFF2-40B4-BE49-F238E27FC236}">
                  <a16:creationId xmlns:a16="http://schemas.microsoft.com/office/drawing/2014/main" id="{11A441EF-ED87-409E-8D10-14F5B97B69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8666" y="2792111"/>
              <a:ext cx="350838" cy="317387"/>
              <a:chOff x="2931664" y="3912603"/>
              <a:chExt cx="430450" cy="329314"/>
            </a:xfrm>
          </p:grpSpPr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92E08CC9-11D0-407D-8713-31A941815054}"/>
                  </a:ext>
                </a:extLst>
              </p:cNvPr>
              <p:cNvSpPr/>
              <p:nvPr/>
            </p:nvSpPr>
            <p:spPr>
              <a:xfrm>
                <a:off x="2937508" y="3912861"/>
                <a:ext cx="424606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7134B6DE-616A-4BB1-9219-609A8991CB9B}"/>
                  </a:ext>
                </a:extLst>
              </p:cNvPr>
              <p:cNvCxnSpPr/>
              <p:nvPr/>
            </p:nvCxnSpPr>
            <p:spPr>
              <a:xfrm>
                <a:off x="2931664" y="4005102"/>
                <a:ext cx="42460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CA1E569D-8DB2-4224-82BB-AAF480553D08}"/>
                  </a:ext>
                </a:extLst>
              </p:cNvPr>
              <p:cNvCxnSpPr/>
              <p:nvPr/>
            </p:nvCxnSpPr>
            <p:spPr>
              <a:xfrm>
                <a:off x="2931664" y="4067694"/>
                <a:ext cx="42460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27B440BE-178A-48D5-BA35-ADE13046B127}"/>
                  </a:ext>
                </a:extLst>
              </p:cNvPr>
              <p:cNvCxnSpPr>
                <a:stCxn id="537" idx="2"/>
              </p:cNvCxnSpPr>
              <p:nvPr/>
            </p:nvCxnSpPr>
            <p:spPr>
              <a:xfrm flipH="1" flipV="1">
                <a:off x="3147863" y="4005102"/>
                <a:ext cx="1947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2" name="Group 411">
              <a:extLst>
                <a:ext uri="{FF2B5EF4-FFF2-40B4-BE49-F238E27FC236}">
                  <a16:creationId xmlns:a16="http://schemas.microsoft.com/office/drawing/2014/main" id="{769C9BC0-D48B-47F9-99CB-D4FE4A6BB6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2104" y="2792111"/>
              <a:ext cx="350837" cy="317387"/>
              <a:chOff x="2931664" y="3912603"/>
              <a:chExt cx="430450" cy="329314"/>
            </a:xfrm>
          </p:grpSpPr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2DD9E35A-03BE-490A-B374-665CD8DE9F11}"/>
                  </a:ext>
                </a:extLst>
              </p:cNvPr>
              <p:cNvSpPr/>
              <p:nvPr/>
            </p:nvSpPr>
            <p:spPr>
              <a:xfrm>
                <a:off x="2937507" y="3912861"/>
                <a:ext cx="424607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7434BF72-B098-40A0-9F84-0EE9DAACC80E}"/>
                  </a:ext>
                </a:extLst>
              </p:cNvPr>
              <p:cNvCxnSpPr/>
              <p:nvPr/>
            </p:nvCxnSpPr>
            <p:spPr>
              <a:xfrm>
                <a:off x="2931664" y="4005102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38D29AA0-03DB-497C-B806-8502F87A0A1F}"/>
                  </a:ext>
                </a:extLst>
              </p:cNvPr>
              <p:cNvCxnSpPr/>
              <p:nvPr/>
            </p:nvCxnSpPr>
            <p:spPr>
              <a:xfrm>
                <a:off x="2931664" y="4067694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A3214E79-34AE-48B5-AEE9-9B0F1CF4F739}"/>
                  </a:ext>
                </a:extLst>
              </p:cNvPr>
              <p:cNvCxnSpPr>
                <a:stCxn id="533" idx="2"/>
              </p:cNvCxnSpPr>
              <p:nvPr/>
            </p:nvCxnSpPr>
            <p:spPr>
              <a:xfrm flipH="1" flipV="1">
                <a:off x="3147863" y="4005102"/>
                <a:ext cx="1948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3" name="Group 416">
              <a:extLst>
                <a:ext uri="{FF2B5EF4-FFF2-40B4-BE49-F238E27FC236}">
                  <a16:creationId xmlns:a16="http://schemas.microsoft.com/office/drawing/2014/main" id="{32302C39-DE66-44FA-A3D0-10DBC68B13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4316" y="2795285"/>
              <a:ext cx="349250" cy="317387"/>
              <a:chOff x="2931664" y="3912603"/>
              <a:chExt cx="430450" cy="329314"/>
            </a:xfrm>
          </p:grpSpPr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2842E7B1-55DA-470B-BCF7-660A8B82E137}"/>
                  </a:ext>
                </a:extLst>
              </p:cNvPr>
              <p:cNvSpPr/>
              <p:nvPr/>
            </p:nvSpPr>
            <p:spPr>
              <a:xfrm>
                <a:off x="2937534" y="3912862"/>
                <a:ext cx="424580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DCD600A9-614F-4D15-9555-77790C5EE09E}"/>
                  </a:ext>
                </a:extLst>
              </p:cNvPr>
              <p:cNvCxnSpPr/>
              <p:nvPr/>
            </p:nvCxnSpPr>
            <p:spPr>
              <a:xfrm>
                <a:off x="2931664" y="4005103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D01D5058-BE77-4815-B3A9-6751FC62126F}"/>
                  </a:ext>
                </a:extLst>
              </p:cNvPr>
              <p:cNvCxnSpPr/>
              <p:nvPr/>
            </p:nvCxnSpPr>
            <p:spPr>
              <a:xfrm>
                <a:off x="2931664" y="4067695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1F7AAF39-EEDC-48A6-BCD0-82E3F3FF56A2}"/>
                  </a:ext>
                </a:extLst>
              </p:cNvPr>
              <p:cNvCxnSpPr>
                <a:stCxn id="529" idx="2"/>
              </p:cNvCxnSpPr>
              <p:nvPr/>
            </p:nvCxnSpPr>
            <p:spPr>
              <a:xfrm flipH="1" flipV="1">
                <a:off x="3148846" y="4005103"/>
                <a:ext cx="0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4" name="Group 421">
              <a:extLst>
                <a:ext uri="{FF2B5EF4-FFF2-40B4-BE49-F238E27FC236}">
                  <a16:creationId xmlns:a16="http://schemas.microsoft.com/office/drawing/2014/main" id="{B3E1D6AA-B334-4634-B6DE-A5C33783B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9204" y="2792111"/>
              <a:ext cx="350837" cy="317387"/>
              <a:chOff x="2931664" y="3912603"/>
              <a:chExt cx="430450" cy="329314"/>
            </a:xfrm>
          </p:grpSpPr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383B2842-6D97-4DB3-88ED-546D5F4C05B2}"/>
                  </a:ext>
                </a:extLst>
              </p:cNvPr>
              <p:cNvSpPr/>
              <p:nvPr/>
            </p:nvSpPr>
            <p:spPr>
              <a:xfrm>
                <a:off x="2937507" y="3912861"/>
                <a:ext cx="424607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28294293-8DA5-4D4D-89D5-7382DA02F6AD}"/>
                  </a:ext>
                </a:extLst>
              </p:cNvPr>
              <p:cNvCxnSpPr/>
              <p:nvPr/>
            </p:nvCxnSpPr>
            <p:spPr>
              <a:xfrm>
                <a:off x="2931664" y="4005102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D6AD8EEA-97DD-4C11-80A3-B6DEB98B82B5}"/>
                  </a:ext>
                </a:extLst>
              </p:cNvPr>
              <p:cNvCxnSpPr/>
              <p:nvPr/>
            </p:nvCxnSpPr>
            <p:spPr>
              <a:xfrm>
                <a:off x="2931664" y="4067694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A0A6B928-0219-4B31-9FAF-199C93B23BDE}"/>
                  </a:ext>
                </a:extLst>
              </p:cNvPr>
              <p:cNvCxnSpPr>
                <a:stCxn id="525" idx="2"/>
              </p:cNvCxnSpPr>
              <p:nvPr/>
            </p:nvCxnSpPr>
            <p:spPr>
              <a:xfrm flipH="1" flipV="1">
                <a:off x="3147863" y="4005102"/>
                <a:ext cx="1948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5" name="Group 544">
            <a:extLst>
              <a:ext uri="{FF2B5EF4-FFF2-40B4-BE49-F238E27FC236}">
                <a16:creationId xmlns:a16="http://schemas.microsoft.com/office/drawing/2014/main" id="{6C4BD37F-95CE-45C4-BE0C-5C99D10EC7B3}"/>
              </a:ext>
            </a:extLst>
          </p:cNvPr>
          <p:cNvGrpSpPr/>
          <p:nvPr/>
        </p:nvGrpSpPr>
        <p:grpSpPr>
          <a:xfrm>
            <a:off x="402932" y="2176965"/>
            <a:ext cx="5211763" cy="2739614"/>
            <a:chOff x="1856416" y="3709935"/>
            <a:chExt cx="5211763" cy="2739614"/>
          </a:xfrm>
        </p:grpSpPr>
        <p:sp>
          <p:nvSpPr>
            <p:cNvPr id="546" name="Freeform 366">
              <a:extLst>
                <a:ext uri="{FF2B5EF4-FFF2-40B4-BE49-F238E27FC236}">
                  <a16:creationId xmlns:a16="http://schemas.microsoft.com/office/drawing/2014/main" id="{7902CB5A-D904-46F1-95DE-52AC186F1249}"/>
                </a:ext>
              </a:extLst>
            </p:cNvPr>
            <p:cNvSpPr/>
            <p:nvPr/>
          </p:nvSpPr>
          <p:spPr>
            <a:xfrm>
              <a:off x="1876731" y="5330139"/>
              <a:ext cx="1280789" cy="75908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99" h="759828">
                  <a:moveTo>
                    <a:pt x="965179" y="759828"/>
                  </a:moveTo>
                  <a:cubicBezTo>
                    <a:pt x="301565" y="231725"/>
                    <a:pt x="628999" y="498939"/>
                    <a:pt x="0" y="0"/>
                  </a:cubicBezTo>
                  <a:lnTo>
                    <a:pt x="999231" y="13701"/>
                  </a:lnTo>
                  <a:cubicBezTo>
                    <a:pt x="1112985" y="379881"/>
                    <a:pt x="1055867" y="236107"/>
                    <a:pt x="1280499" y="723135"/>
                  </a:cubicBezTo>
                  <a:cubicBezTo>
                    <a:pt x="1186079" y="728668"/>
                    <a:pt x="1127207" y="701414"/>
                    <a:pt x="965179" y="759828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7" name="Freeform 367">
              <a:extLst>
                <a:ext uri="{FF2B5EF4-FFF2-40B4-BE49-F238E27FC236}">
                  <a16:creationId xmlns:a16="http://schemas.microsoft.com/office/drawing/2014/main" id="{44ECEDAD-36FF-4DEE-8979-3497076E69E7}"/>
                </a:ext>
              </a:extLst>
            </p:cNvPr>
            <p:cNvSpPr/>
            <p:nvPr/>
          </p:nvSpPr>
          <p:spPr>
            <a:xfrm>
              <a:off x="6202668" y="5429198"/>
              <a:ext cx="865511" cy="55382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1011379"/>
                <a:gd name="connsiteY0" fmla="*/ 605727 h 758185"/>
                <a:gd name="connsiteX1" fmla="*/ 490915 w 1011379"/>
                <a:gd name="connsiteY1" fmla="*/ 13939 h 758185"/>
                <a:gd name="connsiteX2" fmla="*/ 1011379 w 1011379"/>
                <a:gd name="connsiteY2" fmla="*/ 563 h 758185"/>
                <a:gd name="connsiteX3" fmla="*/ 268780 w 1011379"/>
                <a:gd name="connsiteY3" fmla="*/ 758185 h 758185"/>
                <a:gd name="connsiteX4" fmla="*/ 0 w 1011379"/>
                <a:gd name="connsiteY4" fmla="*/ 605727 h 758185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05727"/>
                <a:gd name="connsiteX1" fmla="*/ 490915 w 1011379"/>
                <a:gd name="connsiteY1" fmla="*/ 13939 h 605727"/>
                <a:gd name="connsiteX2" fmla="*/ 1011379 w 1011379"/>
                <a:gd name="connsiteY2" fmla="*/ 563 h 605727"/>
                <a:gd name="connsiteX3" fmla="*/ 318823 w 1011379"/>
                <a:gd name="connsiteY3" fmla="*/ 553361 h 605727"/>
                <a:gd name="connsiteX4" fmla="*/ 0 w 1011379"/>
                <a:gd name="connsiteY4" fmla="*/ 605727 h 605727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251" h="553361">
                  <a:moveTo>
                    <a:pt x="0" y="540783"/>
                  </a:moveTo>
                  <a:cubicBezTo>
                    <a:pt x="274887" y="134762"/>
                    <a:pt x="159176" y="337938"/>
                    <a:pt x="345787" y="13939"/>
                  </a:cubicBezTo>
                  <a:cubicBezTo>
                    <a:pt x="520528" y="18247"/>
                    <a:pt x="691510" y="-3745"/>
                    <a:pt x="866251" y="563"/>
                  </a:cubicBezTo>
                  <a:cubicBezTo>
                    <a:pt x="252709" y="502795"/>
                    <a:pt x="640047" y="209256"/>
                    <a:pt x="173695" y="553361"/>
                  </a:cubicBezTo>
                  <a:cubicBezTo>
                    <a:pt x="39410" y="524725"/>
                    <a:pt x="196198" y="539317"/>
                    <a:pt x="0" y="540783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8" name="Freeform 368">
              <a:extLst>
                <a:ext uri="{FF2B5EF4-FFF2-40B4-BE49-F238E27FC236}">
                  <a16:creationId xmlns:a16="http://schemas.microsoft.com/office/drawing/2014/main" id="{34B46AD7-15E9-4B5F-B6B0-F94D9A8BD97C}"/>
                </a:ext>
              </a:extLst>
            </p:cNvPr>
            <p:cNvSpPr/>
            <p:nvPr/>
          </p:nvSpPr>
          <p:spPr>
            <a:xfrm>
              <a:off x="5378281" y="5449835"/>
              <a:ext cx="675485" cy="89677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675040"/>
                <a:gd name="connsiteY0" fmla="*/ 894029 h 896577"/>
                <a:gd name="connsiteX1" fmla="*/ 15664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  <a:gd name="connsiteX0" fmla="*/ 0 w 675040"/>
                <a:gd name="connsiteY0" fmla="*/ 894029 h 896577"/>
                <a:gd name="connsiteX1" fmla="*/ 18662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40" h="896577">
                  <a:moveTo>
                    <a:pt x="0" y="894029"/>
                  </a:moveTo>
                  <a:cubicBezTo>
                    <a:pt x="95638" y="409857"/>
                    <a:pt x="76811" y="618448"/>
                    <a:pt x="186623" y="1724"/>
                  </a:cubicBezTo>
                  <a:cubicBezTo>
                    <a:pt x="431451" y="14348"/>
                    <a:pt x="449377" y="35256"/>
                    <a:pt x="675040" y="0"/>
                  </a:cubicBezTo>
                  <a:cubicBezTo>
                    <a:pt x="276172" y="749497"/>
                    <a:pt x="462801" y="344746"/>
                    <a:pt x="179079" y="886531"/>
                  </a:cubicBezTo>
                  <a:cubicBezTo>
                    <a:pt x="44794" y="857895"/>
                    <a:pt x="92525" y="908114"/>
                    <a:pt x="0" y="89402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9" name="Freeform 369">
              <a:extLst>
                <a:ext uri="{FF2B5EF4-FFF2-40B4-BE49-F238E27FC236}">
                  <a16:creationId xmlns:a16="http://schemas.microsoft.com/office/drawing/2014/main" id="{47250EC3-D859-44BC-AE93-229703984C59}"/>
                </a:ext>
              </a:extLst>
            </p:cNvPr>
            <p:cNvSpPr/>
            <p:nvPr/>
          </p:nvSpPr>
          <p:spPr>
            <a:xfrm>
              <a:off x="4340854" y="5470471"/>
              <a:ext cx="514350" cy="40184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7341"/>
                <a:gd name="connsiteX1" fmla="*/ 0 w 514180"/>
                <a:gd name="connsiteY1" fmla="*/ 0 h 577341"/>
                <a:gd name="connsiteX2" fmla="*/ 514180 w 514180"/>
                <a:gd name="connsiteY2" fmla="*/ 10891 h 577341"/>
                <a:gd name="connsiteX3" fmla="*/ 404259 w 514180"/>
                <a:gd name="connsiteY3" fmla="*/ 386400 h 577341"/>
                <a:gd name="connsiteX4" fmla="*/ 135770 w 514180"/>
                <a:gd name="connsiteY4" fmla="*/ 577341 h 577341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02193 h 402193"/>
                <a:gd name="connsiteX1" fmla="*/ 0 w 514180"/>
                <a:gd name="connsiteY1" fmla="*/ 0 h 402193"/>
                <a:gd name="connsiteX2" fmla="*/ 514180 w 514180"/>
                <a:gd name="connsiteY2" fmla="*/ 10891 h 402193"/>
                <a:gd name="connsiteX3" fmla="*/ 404259 w 514180"/>
                <a:gd name="connsiteY3" fmla="*/ 386400 h 402193"/>
                <a:gd name="connsiteX4" fmla="*/ 100781 w 514180"/>
                <a:gd name="connsiteY4" fmla="*/ 402193 h 40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402193">
                  <a:moveTo>
                    <a:pt x="100781" y="402193"/>
                  </a:moveTo>
                  <a:cubicBezTo>
                    <a:pt x="60584" y="194221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91637" y="89943"/>
                    <a:pt x="404259" y="386400"/>
                  </a:cubicBezTo>
                  <a:cubicBezTo>
                    <a:pt x="357814" y="390704"/>
                    <a:pt x="168880" y="400727"/>
                    <a:pt x="100781" y="402193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50" name="Freeform 370">
              <a:extLst>
                <a:ext uri="{FF2B5EF4-FFF2-40B4-BE49-F238E27FC236}">
                  <a16:creationId xmlns:a16="http://schemas.microsoft.com/office/drawing/2014/main" id="{2F04AEE7-ABCB-4D28-B73F-8642BAD80CF9}"/>
                </a:ext>
              </a:extLst>
            </p:cNvPr>
            <p:cNvSpPr/>
            <p:nvPr/>
          </p:nvSpPr>
          <p:spPr>
            <a:xfrm>
              <a:off x="3561391" y="5433960"/>
              <a:ext cx="573725" cy="1015589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  <a:gd name="connsiteX0" fmla="*/ 403236 w 574100"/>
                <a:gd name="connsiteY0" fmla="*/ 1215612 h 1215612"/>
                <a:gd name="connsiteX1" fmla="*/ 0 w 574100"/>
                <a:gd name="connsiteY1" fmla="*/ 4757 h 1215612"/>
                <a:gd name="connsiteX2" fmla="*/ 502783 w 574100"/>
                <a:gd name="connsiteY2" fmla="*/ 0 h 1215612"/>
                <a:gd name="connsiteX3" fmla="*/ 574100 w 574100"/>
                <a:gd name="connsiteY3" fmla="*/ 1014877 h 1215612"/>
                <a:gd name="connsiteX4" fmla="*/ 403236 w 574100"/>
                <a:gd name="connsiteY4" fmla="*/ 1215612 h 1215612"/>
                <a:gd name="connsiteX0" fmla="*/ 333190 w 574100"/>
                <a:gd name="connsiteY0" fmla="*/ 985695 h 1015244"/>
                <a:gd name="connsiteX1" fmla="*/ 0 w 574100"/>
                <a:gd name="connsiteY1" fmla="*/ 4757 h 1015244"/>
                <a:gd name="connsiteX2" fmla="*/ 502783 w 574100"/>
                <a:gd name="connsiteY2" fmla="*/ 0 h 1015244"/>
                <a:gd name="connsiteX3" fmla="*/ 574100 w 574100"/>
                <a:gd name="connsiteY3" fmla="*/ 1014877 h 1015244"/>
                <a:gd name="connsiteX4" fmla="*/ 333190 w 574100"/>
                <a:gd name="connsiteY4" fmla="*/ 985695 h 10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00" h="1015244">
                  <a:moveTo>
                    <a:pt x="333190" y="985695"/>
                  </a:moveTo>
                  <a:cubicBezTo>
                    <a:pt x="153901" y="433090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37473" y="350120"/>
                    <a:pt x="574100" y="1014877"/>
                  </a:cubicBezTo>
                  <a:cubicBezTo>
                    <a:pt x="476415" y="1019182"/>
                    <a:pt x="529388" y="984229"/>
                    <a:pt x="333190" y="98569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551" name="Group 550">
              <a:extLst>
                <a:ext uri="{FF2B5EF4-FFF2-40B4-BE49-F238E27FC236}">
                  <a16:creationId xmlns:a16="http://schemas.microsoft.com/office/drawing/2014/main" id="{44346643-F5A5-4FA9-B26D-5D17C01FB04B}"/>
                </a:ext>
              </a:extLst>
            </p:cNvPr>
            <p:cNvGrpSpPr/>
            <p:nvPr/>
          </p:nvGrpSpPr>
          <p:grpSpPr>
            <a:xfrm>
              <a:off x="1856416" y="3709935"/>
              <a:ext cx="1049338" cy="1739900"/>
              <a:chOff x="1856416" y="3709935"/>
              <a:chExt cx="1049338" cy="1739900"/>
            </a:xfrm>
          </p:grpSpPr>
          <p:sp>
            <p:nvSpPr>
              <p:cNvPr id="636" name="Rectangle 635">
                <a:extLst>
                  <a:ext uri="{FF2B5EF4-FFF2-40B4-BE49-F238E27FC236}">
                    <a16:creationId xmlns:a16="http://schemas.microsoft.com/office/drawing/2014/main" id="{1D9E68CC-C0DC-4B1C-94A8-1DD48637C50F}"/>
                  </a:ext>
                </a:extLst>
              </p:cNvPr>
              <p:cNvSpPr/>
              <p:nvPr/>
            </p:nvSpPr>
            <p:spPr bwMode="auto">
              <a:xfrm rot="10800000">
                <a:off x="1867529" y="3957585"/>
                <a:ext cx="1027112" cy="61109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637" name="Group 498">
                <a:extLst>
                  <a:ext uri="{FF2B5EF4-FFF2-40B4-BE49-F238E27FC236}">
                    <a16:creationId xmlns:a16="http://schemas.microsoft.com/office/drawing/2014/main" id="{2BE8E45E-EE1A-4AE6-84C0-681D7F9C69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8805" y="5088863"/>
                <a:ext cx="1035373" cy="360972"/>
                <a:chOff x="4128636" y="3606589"/>
                <a:chExt cx="568145" cy="338667"/>
              </a:xfrm>
            </p:grpSpPr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7E2FB6F0-5163-45EA-BBEF-00A6F2EEF3CA}"/>
                    </a:ext>
                  </a:extLst>
                </p:cNvPr>
                <p:cNvSpPr/>
                <p:nvPr/>
              </p:nvSpPr>
              <p:spPr>
                <a:xfrm>
                  <a:off x="4129067" y="3720356"/>
                  <a:ext cx="567968" cy="22490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13A5F1DF-B911-4154-BAA8-7A6598395A44}"/>
                    </a:ext>
                  </a:extLst>
                </p:cNvPr>
                <p:cNvSpPr/>
                <p:nvPr/>
              </p:nvSpPr>
              <p:spPr>
                <a:xfrm>
                  <a:off x="4129067" y="3720356"/>
                  <a:ext cx="567968" cy="111705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FB7C17EC-8B6E-4F71-829F-649D98C1F112}"/>
                    </a:ext>
                  </a:extLst>
                </p:cNvPr>
                <p:cNvSpPr/>
                <p:nvPr/>
              </p:nvSpPr>
              <p:spPr>
                <a:xfrm>
                  <a:off x="4129067" y="3607161"/>
                  <a:ext cx="567968" cy="2249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F9401A1F-974F-4FC0-94AA-911A1B59B7FC}"/>
                    </a:ext>
                  </a:extLst>
                </p:cNvPr>
                <p:cNvCxnSpPr/>
                <p:nvPr/>
              </p:nvCxnSpPr>
              <p:spPr>
                <a:xfrm>
                  <a:off x="4697035" y="3720356"/>
                  <a:ext cx="0" cy="11170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Straight Connector 654">
                  <a:extLst>
                    <a:ext uri="{FF2B5EF4-FFF2-40B4-BE49-F238E27FC236}">
                      <a16:creationId xmlns:a16="http://schemas.microsoft.com/office/drawing/2014/main" id="{27994ABE-7141-4368-B7ED-5E6D882BB37B}"/>
                    </a:ext>
                  </a:extLst>
                </p:cNvPr>
                <p:cNvCxnSpPr/>
                <p:nvPr/>
              </p:nvCxnSpPr>
              <p:spPr>
                <a:xfrm>
                  <a:off x="4129067" y="3720356"/>
                  <a:ext cx="0" cy="11170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DA80BA2C-0504-49AD-B481-0E6CDEF9521E}"/>
                  </a:ext>
                </a:extLst>
              </p:cNvPr>
              <p:cNvSpPr/>
              <p:nvPr/>
            </p:nvSpPr>
            <p:spPr bwMode="auto">
              <a:xfrm>
                <a:off x="1877054" y="4704509"/>
                <a:ext cx="1028700" cy="52307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62000"/>
                    </a:schemeClr>
                  </a:gs>
                  <a:gs pos="54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9" name="Straight Connector 638">
                <a:extLst>
                  <a:ext uri="{FF2B5EF4-FFF2-40B4-BE49-F238E27FC236}">
                    <a16:creationId xmlns:a16="http://schemas.microsoft.com/office/drawing/2014/main" id="{A19A76F4-1BE0-4421-8BCB-0BF38EED3A64}"/>
                  </a:ext>
                </a:extLst>
              </p:cNvPr>
              <p:cNvCxnSpPr/>
              <p:nvPr/>
            </p:nvCxnSpPr>
            <p:spPr bwMode="auto">
              <a:xfrm>
                <a:off x="1861179" y="3981398"/>
                <a:ext cx="17462" cy="13017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id="{A6F88DD7-F0AD-4383-BEC8-C30AB5C51A2C}"/>
                  </a:ext>
                </a:extLst>
              </p:cNvPr>
              <p:cNvCxnSpPr/>
              <p:nvPr/>
            </p:nvCxnSpPr>
            <p:spPr bwMode="auto">
              <a:xfrm flipH="1">
                <a:off x="2894641" y="3971873"/>
                <a:ext cx="6350" cy="127000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1" name="Group 504">
                <a:extLst>
                  <a:ext uri="{FF2B5EF4-FFF2-40B4-BE49-F238E27FC236}">
                    <a16:creationId xmlns:a16="http://schemas.microsoft.com/office/drawing/2014/main" id="{467ECF00-0545-4B2F-B7CA-3229AC5233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6416" y="3709935"/>
                <a:ext cx="1044712" cy="399063"/>
                <a:chOff x="2183302" y="1574638"/>
                <a:chExt cx="1200154" cy="430218"/>
              </a:xfrm>
            </p:grpSpPr>
            <p:sp>
              <p:nvSpPr>
                <p:cNvPr id="642" name="Oval 641">
                  <a:extLst>
                    <a:ext uri="{FF2B5EF4-FFF2-40B4-BE49-F238E27FC236}">
                      <a16:creationId xmlns:a16="http://schemas.microsoft.com/office/drawing/2014/main" id="{EF470D33-2B83-45DD-8D5D-9303C4853D05}"/>
                    </a:ext>
                  </a:extLst>
                </p:cNvPr>
                <p:cNvSpPr/>
                <p:nvPr/>
              </p:nvSpPr>
              <p:spPr bwMode="auto">
                <a:xfrm flipV="1">
                  <a:off x="2185126" y="1689305"/>
                  <a:ext cx="1196349" cy="31490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43" name="Rectangle 642">
                  <a:extLst>
                    <a:ext uri="{FF2B5EF4-FFF2-40B4-BE49-F238E27FC236}">
                      <a16:creationId xmlns:a16="http://schemas.microsoft.com/office/drawing/2014/main" id="{82217F88-6DD5-4EBF-9246-E9C461FB1DCE}"/>
                    </a:ext>
                  </a:extLst>
                </p:cNvPr>
                <p:cNvSpPr/>
                <p:nvPr/>
              </p:nvSpPr>
              <p:spPr bwMode="auto">
                <a:xfrm>
                  <a:off x="2183302" y="1735513"/>
                  <a:ext cx="1198173" cy="11295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6CEC6627-677A-41F7-8E65-FE56B8DB9834}"/>
                    </a:ext>
                  </a:extLst>
                </p:cNvPr>
                <p:cNvSpPr/>
                <p:nvPr/>
              </p:nvSpPr>
              <p:spPr bwMode="auto">
                <a:xfrm flipV="1">
                  <a:off x="2183302" y="1574638"/>
                  <a:ext cx="1196349" cy="31490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45" name="Freeform 465">
                  <a:extLst>
                    <a:ext uri="{FF2B5EF4-FFF2-40B4-BE49-F238E27FC236}">
                      <a16:creationId xmlns:a16="http://schemas.microsoft.com/office/drawing/2014/main" id="{EB970047-1F53-42B2-BFBF-4E4C0E8543B5}"/>
                    </a:ext>
                  </a:extLst>
                </p:cNvPr>
                <p:cNvSpPr/>
                <p:nvPr/>
              </p:nvSpPr>
              <p:spPr bwMode="auto">
                <a:xfrm>
                  <a:off x="2489684" y="1670478"/>
                  <a:ext cx="581762" cy="15745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46" name="Freeform 466">
                  <a:extLst>
                    <a:ext uri="{FF2B5EF4-FFF2-40B4-BE49-F238E27FC236}">
                      <a16:creationId xmlns:a16="http://schemas.microsoft.com/office/drawing/2014/main" id="{31869F6D-228B-415C-AE08-AF03C2B9DCD2}"/>
                    </a:ext>
                  </a:extLst>
                </p:cNvPr>
                <p:cNvSpPr/>
                <p:nvPr/>
              </p:nvSpPr>
              <p:spPr bwMode="auto">
                <a:xfrm>
                  <a:off x="2429502" y="1629404"/>
                  <a:ext cx="703949" cy="11124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47" name="Freeform 467">
                  <a:extLst>
                    <a:ext uri="{FF2B5EF4-FFF2-40B4-BE49-F238E27FC236}">
                      <a16:creationId xmlns:a16="http://schemas.microsoft.com/office/drawing/2014/main" id="{8B46CDF8-89E9-467F-B65E-946B79F04646}"/>
                    </a:ext>
                  </a:extLst>
                </p:cNvPr>
                <p:cNvSpPr/>
                <p:nvPr/>
              </p:nvSpPr>
              <p:spPr bwMode="auto">
                <a:xfrm>
                  <a:off x="2892723" y="1723534"/>
                  <a:ext cx="257142" cy="958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48" name="Freeform 468">
                  <a:extLst>
                    <a:ext uri="{FF2B5EF4-FFF2-40B4-BE49-F238E27FC236}">
                      <a16:creationId xmlns:a16="http://schemas.microsoft.com/office/drawing/2014/main" id="{E78EBD3F-211C-4788-828D-0EF01286931E}"/>
                    </a:ext>
                  </a:extLst>
                </p:cNvPr>
                <p:cNvSpPr/>
                <p:nvPr/>
              </p:nvSpPr>
              <p:spPr bwMode="auto">
                <a:xfrm>
                  <a:off x="2416736" y="1725244"/>
                  <a:ext cx="255318" cy="94130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102CEE2C-1097-458C-A7FD-F9DD497B58C9}"/>
                    </a:ext>
                  </a:extLst>
                </p:cNvPr>
                <p:cNvCxnSpPr>
                  <a:endCxn id="644" idx="2"/>
                </p:cNvCxnSpPr>
                <p:nvPr/>
              </p:nvCxnSpPr>
              <p:spPr bwMode="auto">
                <a:xfrm flipH="1" flipV="1">
                  <a:off x="2183302" y="1732090"/>
                  <a:ext cx="1824" cy="12151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C2D9B29B-285F-440E-A03E-C72B9478886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81475" y="1728667"/>
                  <a:ext cx="1823" cy="12151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52" name="Group 551">
              <a:extLst>
                <a:ext uri="{FF2B5EF4-FFF2-40B4-BE49-F238E27FC236}">
                  <a16:creationId xmlns:a16="http://schemas.microsoft.com/office/drawing/2014/main" id="{800F4F77-B77B-4529-9507-37A1EB5E5299}"/>
                </a:ext>
              </a:extLst>
            </p:cNvPr>
            <p:cNvGrpSpPr/>
            <p:nvPr/>
          </p:nvGrpSpPr>
          <p:grpSpPr>
            <a:xfrm>
              <a:off x="3566154" y="3862335"/>
              <a:ext cx="514350" cy="1670050"/>
              <a:chOff x="3566154" y="3862335"/>
              <a:chExt cx="514350" cy="1670050"/>
            </a:xfrm>
          </p:grpSpPr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A723D7B7-7918-406C-9BBB-6D51CC09AA80}"/>
                  </a:ext>
                </a:extLst>
              </p:cNvPr>
              <p:cNvSpPr/>
              <p:nvPr/>
            </p:nvSpPr>
            <p:spPr bwMode="auto">
              <a:xfrm rot="10800000">
                <a:off x="3569201" y="3946092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17" name="Straight Connector 616">
                <a:extLst>
                  <a:ext uri="{FF2B5EF4-FFF2-40B4-BE49-F238E27FC236}">
                    <a16:creationId xmlns:a16="http://schemas.microsoft.com/office/drawing/2014/main" id="{91B04240-7F48-4383-9526-7F3F199ED7E4}"/>
                  </a:ext>
                </a:extLst>
              </p:cNvPr>
              <p:cNvCxnSpPr/>
              <p:nvPr/>
            </p:nvCxnSpPr>
            <p:spPr bwMode="auto">
              <a:xfrm flipH="1">
                <a:off x="4078916" y="4019498"/>
                <a:ext cx="1588" cy="13652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8" name="Group 552">
                <a:extLst>
                  <a:ext uri="{FF2B5EF4-FFF2-40B4-BE49-F238E27FC236}">
                    <a16:creationId xmlns:a16="http://schemas.microsoft.com/office/drawing/2014/main" id="{B82F9BDA-0566-4299-B7AC-50F4779736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1302" y="5310688"/>
                <a:ext cx="507588" cy="221697"/>
                <a:chOff x="4128636" y="3606589"/>
                <a:chExt cx="568145" cy="338667"/>
              </a:xfrm>
            </p:grpSpPr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8448048B-9D2B-4F34-8D59-07B1CB353758}"/>
                    </a:ext>
                  </a:extLst>
                </p:cNvPr>
                <p:cNvSpPr/>
                <p:nvPr/>
              </p:nvSpPr>
              <p:spPr>
                <a:xfrm>
                  <a:off x="4128204" y="3719724"/>
                  <a:ext cx="568606" cy="22553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32" name="Rectangle 631">
                  <a:extLst>
                    <a:ext uri="{FF2B5EF4-FFF2-40B4-BE49-F238E27FC236}">
                      <a16:creationId xmlns:a16="http://schemas.microsoft.com/office/drawing/2014/main" id="{838DAAF1-D68F-4C90-AED2-63AFEEEC1F2E}"/>
                    </a:ext>
                  </a:extLst>
                </p:cNvPr>
                <p:cNvSpPr/>
                <p:nvPr/>
              </p:nvSpPr>
              <p:spPr>
                <a:xfrm>
                  <a:off x="4128204" y="3719724"/>
                  <a:ext cx="568606" cy="111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C298997F-1D6C-44C2-A7D1-8267EC59829A}"/>
                    </a:ext>
                  </a:extLst>
                </p:cNvPr>
                <p:cNvSpPr/>
                <p:nvPr/>
              </p:nvSpPr>
              <p:spPr>
                <a:xfrm>
                  <a:off x="4128204" y="3605744"/>
                  <a:ext cx="568606" cy="225534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226A0F99-37D4-4771-888A-FF9029B308A4}"/>
                    </a:ext>
                  </a:extLst>
                </p:cNvPr>
                <p:cNvCxnSpPr/>
                <p:nvPr/>
              </p:nvCxnSpPr>
              <p:spPr>
                <a:xfrm>
                  <a:off x="4696810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5" name="Straight Connector 634">
                  <a:extLst>
                    <a:ext uri="{FF2B5EF4-FFF2-40B4-BE49-F238E27FC236}">
                      <a16:creationId xmlns:a16="http://schemas.microsoft.com/office/drawing/2014/main" id="{7BEF6DB0-E224-4393-8715-A6A9B9EAF764}"/>
                    </a:ext>
                  </a:extLst>
                </p:cNvPr>
                <p:cNvCxnSpPr/>
                <p:nvPr/>
              </p:nvCxnSpPr>
              <p:spPr>
                <a:xfrm>
                  <a:off x="4128204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9" name="Rectangle 618">
                <a:extLst>
                  <a:ext uri="{FF2B5EF4-FFF2-40B4-BE49-F238E27FC236}">
                    <a16:creationId xmlns:a16="http://schemas.microsoft.com/office/drawing/2014/main" id="{68B9AA8F-8F96-4A4B-BDFC-068ACEC54B03}"/>
                  </a:ext>
                </a:extLst>
              </p:cNvPr>
              <p:cNvSpPr/>
              <p:nvPr/>
            </p:nvSpPr>
            <p:spPr bwMode="auto">
              <a:xfrm>
                <a:off x="3572504" y="4575123"/>
                <a:ext cx="496887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20" name="Straight Connector 619">
                <a:extLst>
                  <a:ext uri="{FF2B5EF4-FFF2-40B4-BE49-F238E27FC236}">
                    <a16:creationId xmlns:a16="http://schemas.microsoft.com/office/drawing/2014/main" id="{D89B0D3C-C724-4A85-A6F4-22F9252C64EB}"/>
                  </a:ext>
                </a:extLst>
              </p:cNvPr>
              <p:cNvCxnSpPr/>
              <p:nvPr/>
            </p:nvCxnSpPr>
            <p:spPr bwMode="auto">
              <a:xfrm flipH="1">
                <a:off x="3566154" y="4027435"/>
                <a:ext cx="3175" cy="145097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1" name="Group 538">
                <a:extLst>
                  <a:ext uri="{FF2B5EF4-FFF2-40B4-BE49-F238E27FC236}">
                    <a16:creationId xmlns:a16="http://schemas.microsoft.com/office/drawing/2014/main" id="{99F8DA06-E76E-4257-A077-62A3B7E57C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68667" y="38623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622" name="Oval 621">
                  <a:extLst>
                    <a:ext uri="{FF2B5EF4-FFF2-40B4-BE49-F238E27FC236}">
                      <a16:creationId xmlns:a16="http://schemas.microsoft.com/office/drawing/2014/main" id="{17C78DA0-3E15-49EA-831C-482C0B285DC9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250"/>
                  <a:ext cx="1194966" cy="31254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id="{FC0C0991-0FFD-45B4-BD79-D99F130A35A0}"/>
                    </a:ext>
                  </a:extLst>
                </p:cNvPr>
                <p:cNvSpPr/>
                <p:nvPr/>
              </p:nvSpPr>
              <p:spPr bwMode="auto">
                <a:xfrm>
                  <a:off x="2184879" y="1736302"/>
                  <a:ext cx="1198746" cy="11262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096683F8-70E4-406D-AF43-99E4F1EB33DC}"/>
                    </a:ext>
                  </a:extLst>
                </p:cNvPr>
                <p:cNvSpPr/>
                <p:nvPr/>
              </p:nvSpPr>
              <p:spPr bwMode="auto">
                <a:xfrm flipV="1">
                  <a:off x="2184879" y="1564542"/>
                  <a:ext cx="1194966" cy="31254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25" name="Freeform 445">
                  <a:extLst>
                    <a:ext uri="{FF2B5EF4-FFF2-40B4-BE49-F238E27FC236}">
                      <a16:creationId xmlns:a16="http://schemas.microsoft.com/office/drawing/2014/main" id="{C2BF8766-8D17-449F-B3D5-FAD6C47CEDB6}"/>
                    </a:ext>
                  </a:extLst>
                </p:cNvPr>
                <p:cNvSpPr/>
                <p:nvPr/>
              </p:nvSpPr>
              <p:spPr bwMode="auto">
                <a:xfrm>
                  <a:off x="2491182" y="1671539"/>
                  <a:ext cx="582357" cy="15486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26" name="Freeform 446">
                  <a:extLst>
                    <a:ext uri="{FF2B5EF4-FFF2-40B4-BE49-F238E27FC236}">
                      <a16:creationId xmlns:a16="http://schemas.microsoft.com/office/drawing/2014/main" id="{AB9AB893-EB85-4E77-A5A4-F5C3AFAC84BE}"/>
                    </a:ext>
                  </a:extLst>
                </p:cNvPr>
                <p:cNvSpPr/>
                <p:nvPr/>
              </p:nvSpPr>
              <p:spPr bwMode="auto">
                <a:xfrm>
                  <a:off x="2430678" y="1629304"/>
                  <a:ext cx="703366" cy="109812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27" name="Freeform 447">
                  <a:extLst>
                    <a:ext uri="{FF2B5EF4-FFF2-40B4-BE49-F238E27FC236}">
                      <a16:creationId xmlns:a16="http://schemas.microsoft.com/office/drawing/2014/main" id="{7055666B-8287-42A7-9C32-80E6E18A75D8}"/>
                    </a:ext>
                  </a:extLst>
                </p:cNvPr>
                <p:cNvSpPr/>
                <p:nvPr/>
              </p:nvSpPr>
              <p:spPr bwMode="auto">
                <a:xfrm>
                  <a:off x="2892025" y="1722222"/>
                  <a:ext cx="260927" cy="9573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28" name="Freeform 448">
                  <a:extLst>
                    <a:ext uri="{FF2B5EF4-FFF2-40B4-BE49-F238E27FC236}">
                      <a16:creationId xmlns:a16="http://schemas.microsoft.com/office/drawing/2014/main" id="{4CB962DD-E0B6-42E8-BDA2-BC7534017DA2}"/>
                    </a:ext>
                  </a:extLst>
                </p:cNvPr>
                <p:cNvSpPr/>
                <p:nvPr/>
              </p:nvSpPr>
              <p:spPr bwMode="auto">
                <a:xfrm>
                  <a:off x="2419334" y="1725039"/>
                  <a:ext cx="253362" cy="9573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29" name="Straight Connector 628">
                  <a:extLst>
                    <a:ext uri="{FF2B5EF4-FFF2-40B4-BE49-F238E27FC236}">
                      <a16:creationId xmlns:a16="http://schemas.microsoft.com/office/drawing/2014/main" id="{DB74140E-4DC7-4A6B-8992-64B4E8AB8A6D}"/>
                    </a:ext>
                  </a:extLst>
                </p:cNvPr>
                <p:cNvCxnSpPr>
                  <a:endCxn id="624" idx="2"/>
                </p:cNvCxnSpPr>
                <p:nvPr/>
              </p:nvCxnSpPr>
              <p:spPr bwMode="auto">
                <a:xfrm flipH="1" flipV="1">
                  <a:off x="2184879" y="1722222"/>
                  <a:ext cx="3780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Straight Connector 629">
                  <a:extLst>
                    <a:ext uri="{FF2B5EF4-FFF2-40B4-BE49-F238E27FC236}">
                      <a16:creationId xmlns:a16="http://schemas.microsoft.com/office/drawing/2014/main" id="{630629FE-42BE-4931-8DFB-7B008126AF36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845" y="1727853"/>
                  <a:ext cx="3780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53" name="Group 552">
              <a:extLst>
                <a:ext uri="{FF2B5EF4-FFF2-40B4-BE49-F238E27FC236}">
                  <a16:creationId xmlns:a16="http://schemas.microsoft.com/office/drawing/2014/main" id="{836B2EF0-763A-4D93-B65B-11A580D86AEB}"/>
                </a:ext>
              </a:extLst>
            </p:cNvPr>
            <p:cNvGrpSpPr/>
            <p:nvPr/>
          </p:nvGrpSpPr>
          <p:grpSpPr>
            <a:xfrm>
              <a:off x="4348791" y="3867098"/>
              <a:ext cx="514350" cy="1670050"/>
              <a:chOff x="4348791" y="3867098"/>
              <a:chExt cx="514350" cy="1670050"/>
            </a:xfrm>
          </p:grpSpPr>
          <p:sp>
            <p:nvSpPr>
              <p:cNvPr id="596" name="Rectangle 595">
                <a:extLst>
                  <a:ext uri="{FF2B5EF4-FFF2-40B4-BE49-F238E27FC236}">
                    <a16:creationId xmlns:a16="http://schemas.microsoft.com/office/drawing/2014/main" id="{D7643DBD-425F-40E2-97E7-0FACB4B5D5A8}"/>
                  </a:ext>
                </a:extLst>
              </p:cNvPr>
              <p:cNvSpPr/>
              <p:nvPr/>
            </p:nvSpPr>
            <p:spPr bwMode="auto">
              <a:xfrm rot="10800000">
                <a:off x="4351838" y="3950855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97" name="Straight Connector 596">
                <a:extLst>
                  <a:ext uri="{FF2B5EF4-FFF2-40B4-BE49-F238E27FC236}">
                    <a16:creationId xmlns:a16="http://schemas.microsoft.com/office/drawing/2014/main" id="{4726B586-B04D-4373-9127-6BD640E13716}"/>
                  </a:ext>
                </a:extLst>
              </p:cNvPr>
              <p:cNvCxnSpPr/>
              <p:nvPr/>
            </p:nvCxnSpPr>
            <p:spPr bwMode="auto">
              <a:xfrm flipH="1">
                <a:off x="4861554" y="4024260"/>
                <a:ext cx="1587" cy="13652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8" name="Group 580">
                <a:extLst>
                  <a:ext uri="{FF2B5EF4-FFF2-40B4-BE49-F238E27FC236}">
                    <a16:creationId xmlns:a16="http://schemas.microsoft.com/office/drawing/2014/main" id="{B70FB60A-BCAB-4BB4-B039-2521050A69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3939" y="5315451"/>
                <a:ext cx="507588" cy="221697"/>
                <a:chOff x="4128636" y="3606589"/>
                <a:chExt cx="568145" cy="338667"/>
              </a:xfrm>
            </p:grpSpPr>
            <p:sp>
              <p:nvSpPr>
                <p:cNvPr id="611" name="Oval 610">
                  <a:extLst>
                    <a:ext uri="{FF2B5EF4-FFF2-40B4-BE49-F238E27FC236}">
                      <a16:creationId xmlns:a16="http://schemas.microsoft.com/office/drawing/2014/main" id="{1EE61C01-0455-4021-A36A-BA90EC470FC6}"/>
                    </a:ext>
                  </a:extLst>
                </p:cNvPr>
                <p:cNvSpPr/>
                <p:nvPr/>
              </p:nvSpPr>
              <p:spPr>
                <a:xfrm>
                  <a:off x="4128205" y="3719722"/>
                  <a:ext cx="568606" cy="225534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12" name="Rectangle 611">
                  <a:extLst>
                    <a:ext uri="{FF2B5EF4-FFF2-40B4-BE49-F238E27FC236}">
                      <a16:creationId xmlns:a16="http://schemas.microsoft.com/office/drawing/2014/main" id="{3E34DCA8-16A0-4357-B9EC-12EF2CFA583B}"/>
                    </a:ext>
                  </a:extLst>
                </p:cNvPr>
                <p:cNvSpPr/>
                <p:nvPr/>
              </p:nvSpPr>
              <p:spPr>
                <a:xfrm>
                  <a:off x="4128205" y="3719722"/>
                  <a:ext cx="568606" cy="111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13" name="Oval 612">
                  <a:extLst>
                    <a:ext uri="{FF2B5EF4-FFF2-40B4-BE49-F238E27FC236}">
                      <a16:creationId xmlns:a16="http://schemas.microsoft.com/office/drawing/2014/main" id="{E12DCFF8-E462-4CB9-A441-12B25EE3D029}"/>
                    </a:ext>
                  </a:extLst>
                </p:cNvPr>
                <p:cNvSpPr/>
                <p:nvPr/>
              </p:nvSpPr>
              <p:spPr>
                <a:xfrm>
                  <a:off x="4128205" y="3605744"/>
                  <a:ext cx="568606" cy="22553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9DDE08AF-55A9-43AF-834D-7F1816BB0770}"/>
                    </a:ext>
                  </a:extLst>
                </p:cNvPr>
                <p:cNvCxnSpPr/>
                <p:nvPr/>
              </p:nvCxnSpPr>
              <p:spPr>
                <a:xfrm>
                  <a:off x="4696811" y="3719722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2916DBE5-B6C9-4CDA-BFDF-5EDCB3F5D7B1}"/>
                    </a:ext>
                  </a:extLst>
                </p:cNvPr>
                <p:cNvCxnSpPr/>
                <p:nvPr/>
              </p:nvCxnSpPr>
              <p:spPr>
                <a:xfrm>
                  <a:off x="4128205" y="3719722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9" name="Rectangle 598">
                <a:extLst>
                  <a:ext uri="{FF2B5EF4-FFF2-40B4-BE49-F238E27FC236}">
                    <a16:creationId xmlns:a16="http://schemas.microsoft.com/office/drawing/2014/main" id="{12FDFDD6-71E0-44DB-9A88-AE61F6BDCB13}"/>
                  </a:ext>
                </a:extLst>
              </p:cNvPr>
              <p:cNvSpPr/>
              <p:nvPr/>
            </p:nvSpPr>
            <p:spPr bwMode="auto">
              <a:xfrm>
                <a:off x="4355141" y="4579885"/>
                <a:ext cx="496888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00" name="Straight Connector 599">
                <a:extLst>
                  <a:ext uri="{FF2B5EF4-FFF2-40B4-BE49-F238E27FC236}">
                    <a16:creationId xmlns:a16="http://schemas.microsoft.com/office/drawing/2014/main" id="{57D152BA-499F-47CD-90FD-B1123EB7A9D0}"/>
                  </a:ext>
                </a:extLst>
              </p:cNvPr>
              <p:cNvCxnSpPr/>
              <p:nvPr/>
            </p:nvCxnSpPr>
            <p:spPr bwMode="auto">
              <a:xfrm flipH="1">
                <a:off x="4348791" y="4032198"/>
                <a:ext cx="3175" cy="145097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1" name="Group 568">
                <a:extLst>
                  <a:ext uri="{FF2B5EF4-FFF2-40B4-BE49-F238E27FC236}">
                    <a16:creationId xmlns:a16="http://schemas.microsoft.com/office/drawing/2014/main" id="{BD1A7C6F-590F-4880-8C32-FF7B28ADEE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1304" y="3867098"/>
                <a:ext cx="503828" cy="248249"/>
                <a:chOff x="2183302" y="1564542"/>
                <a:chExt cx="1200154" cy="440314"/>
              </a:xfrm>
            </p:grpSpPr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5583A645-74BA-4EF8-A3FD-E15BA9418316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248"/>
                  <a:ext cx="1194966" cy="31254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03" name="Rectangle 602">
                  <a:extLst>
                    <a:ext uri="{FF2B5EF4-FFF2-40B4-BE49-F238E27FC236}">
                      <a16:creationId xmlns:a16="http://schemas.microsoft.com/office/drawing/2014/main" id="{F2F3F956-60CD-4B13-AF29-0BACC81EE0A0}"/>
                    </a:ext>
                  </a:extLst>
                </p:cNvPr>
                <p:cNvSpPr/>
                <p:nvPr/>
              </p:nvSpPr>
              <p:spPr bwMode="auto">
                <a:xfrm>
                  <a:off x="2184879" y="1736300"/>
                  <a:ext cx="1198749" cy="11262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6051A2E9-A175-4110-89ED-CC09155BD067}"/>
                    </a:ext>
                  </a:extLst>
                </p:cNvPr>
                <p:cNvSpPr/>
                <p:nvPr/>
              </p:nvSpPr>
              <p:spPr bwMode="auto">
                <a:xfrm flipV="1">
                  <a:off x="2184879" y="1564542"/>
                  <a:ext cx="1194966" cy="31254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05" name="Freeform 425">
                  <a:extLst>
                    <a:ext uri="{FF2B5EF4-FFF2-40B4-BE49-F238E27FC236}">
                      <a16:creationId xmlns:a16="http://schemas.microsoft.com/office/drawing/2014/main" id="{8D76E656-A528-40C2-8F15-A6777BD9E5A6}"/>
                    </a:ext>
                  </a:extLst>
                </p:cNvPr>
                <p:cNvSpPr/>
                <p:nvPr/>
              </p:nvSpPr>
              <p:spPr bwMode="auto">
                <a:xfrm>
                  <a:off x="2491185" y="1671539"/>
                  <a:ext cx="582357" cy="15486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06" name="Freeform 426">
                  <a:extLst>
                    <a:ext uri="{FF2B5EF4-FFF2-40B4-BE49-F238E27FC236}">
                      <a16:creationId xmlns:a16="http://schemas.microsoft.com/office/drawing/2014/main" id="{1AB3C30D-F7D7-4299-9A00-A33A66B1EB4C}"/>
                    </a:ext>
                  </a:extLst>
                </p:cNvPr>
                <p:cNvSpPr/>
                <p:nvPr/>
              </p:nvSpPr>
              <p:spPr bwMode="auto">
                <a:xfrm>
                  <a:off x="2430680" y="1629303"/>
                  <a:ext cx="703366" cy="10981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07" name="Freeform 427">
                  <a:extLst>
                    <a:ext uri="{FF2B5EF4-FFF2-40B4-BE49-F238E27FC236}">
                      <a16:creationId xmlns:a16="http://schemas.microsoft.com/office/drawing/2014/main" id="{1388691E-05A8-41C1-8142-D8762308CCF7}"/>
                    </a:ext>
                  </a:extLst>
                </p:cNvPr>
                <p:cNvSpPr/>
                <p:nvPr/>
              </p:nvSpPr>
              <p:spPr bwMode="auto">
                <a:xfrm>
                  <a:off x="2892028" y="1722222"/>
                  <a:ext cx="260925" cy="9573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08" name="Freeform 428">
                  <a:extLst>
                    <a:ext uri="{FF2B5EF4-FFF2-40B4-BE49-F238E27FC236}">
                      <a16:creationId xmlns:a16="http://schemas.microsoft.com/office/drawing/2014/main" id="{F8F4038A-7E14-4A0C-8A13-A8F6847D260D}"/>
                    </a:ext>
                  </a:extLst>
                </p:cNvPr>
                <p:cNvSpPr/>
                <p:nvPr/>
              </p:nvSpPr>
              <p:spPr bwMode="auto">
                <a:xfrm>
                  <a:off x="2419334" y="1725037"/>
                  <a:ext cx="253364" cy="9573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0BB718C8-21D1-48D2-9D5A-093020DA5A45}"/>
                    </a:ext>
                  </a:extLst>
                </p:cNvPr>
                <p:cNvCxnSpPr>
                  <a:endCxn id="604" idx="2"/>
                </p:cNvCxnSpPr>
                <p:nvPr/>
              </p:nvCxnSpPr>
              <p:spPr bwMode="auto">
                <a:xfrm flipH="1" flipV="1">
                  <a:off x="2184879" y="1722222"/>
                  <a:ext cx="3783" cy="121075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CC65A5F4-B461-4026-8B9A-6E8061F8B5DE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845" y="1727853"/>
                  <a:ext cx="3783" cy="121075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8FF84A3D-E24B-4C3D-9E11-65AEFC639B7D}"/>
                </a:ext>
              </a:extLst>
            </p:cNvPr>
            <p:cNvGrpSpPr/>
            <p:nvPr/>
          </p:nvGrpSpPr>
          <p:grpSpPr>
            <a:xfrm>
              <a:off x="5552116" y="3849635"/>
              <a:ext cx="514350" cy="1670050"/>
              <a:chOff x="5552116" y="3849635"/>
              <a:chExt cx="514350" cy="1670050"/>
            </a:xfrm>
          </p:grpSpPr>
          <p:sp>
            <p:nvSpPr>
              <p:cNvPr id="576" name="Rectangle 575">
                <a:extLst>
                  <a:ext uri="{FF2B5EF4-FFF2-40B4-BE49-F238E27FC236}">
                    <a16:creationId xmlns:a16="http://schemas.microsoft.com/office/drawing/2014/main" id="{E7B5CE2C-946C-4B99-A16A-C5BB7D1F3B7A}"/>
                  </a:ext>
                </a:extLst>
              </p:cNvPr>
              <p:cNvSpPr/>
              <p:nvPr/>
            </p:nvSpPr>
            <p:spPr bwMode="auto">
              <a:xfrm rot="10800000">
                <a:off x="5555163" y="3933392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F1DB2C9A-B11E-4FE0-A05B-2F615B20E136}"/>
                  </a:ext>
                </a:extLst>
              </p:cNvPr>
              <p:cNvCxnSpPr/>
              <p:nvPr/>
            </p:nvCxnSpPr>
            <p:spPr bwMode="auto">
              <a:xfrm flipH="1">
                <a:off x="6064879" y="4006798"/>
                <a:ext cx="1587" cy="13652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8" name="Group 607">
                <a:extLst>
                  <a:ext uri="{FF2B5EF4-FFF2-40B4-BE49-F238E27FC236}">
                    <a16:creationId xmlns:a16="http://schemas.microsoft.com/office/drawing/2014/main" id="{937E9FD5-BA43-4F3C-9589-7967BCF8FF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7264" y="5297988"/>
                <a:ext cx="507588" cy="221697"/>
                <a:chOff x="4128636" y="3606589"/>
                <a:chExt cx="568145" cy="338667"/>
              </a:xfrm>
            </p:grpSpPr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C04B3545-AC85-4866-9FF9-CDDB792982A7}"/>
                    </a:ext>
                  </a:extLst>
                </p:cNvPr>
                <p:cNvSpPr/>
                <p:nvPr/>
              </p:nvSpPr>
              <p:spPr>
                <a:xfrm>
                  <a:off x="4128205" y="3719724"/>
                  <a:ext cx="568606" cy="22553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92" name="Rectangle 591">
                  <a:extLst>
                    <a:ext uri="{FF2B5EF4-FFF2-40B4-BE49-F238E27FC236}">
                      <a16:creationId xmlns:a16="http://schemas.microsoft.com/office/drawing/2014/main" id="{A4786AB9-5637-4E3A-BA6A-302DB2D1D792}"/>
                    </a:ext>
                  </a:extLst>
                </p:cNvPr>
                <p:cNvSpPr/>
                <p:nvPr/>
              </p:nvSpPr>
              <p:spPr>
                <a:xfrm>
                  <a:off x="4128205" y="3719724"/>
                  <a:ext cx="568606" cy="111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2EA459A7-256C-40D6-8C86-C0ADD3E41B45}"/>
                    </a:ext>
                  </a:extLst>
                </p:cNvPr>
                <p:cNvSpPr/>
                <p:nvPr/>
              </p:nvSpPr>
              <p:spPr>
                <a:xfrm>
                  <a:off x="4128205" y="3605744"/>
                  <a:ext cx="568606" cy="225534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437A62BC-B7D3-42CC-978B-4F57EC88A68F}"/>
                    </a:ext>
                  </a:extLst>
                </p:cNvPr>
                <p:cNvCxnSpPr/>
                <p:nvPr/>
              </p:nvCxnSpPr>
              <p:spPr>
                <a:xfrm>
                  <a:off x="4696811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1B672A3C-52FE-46D6-B293-DAE3D52F9663}"/>
                    </a:ext>
                  </a:extLst>
                </p:cNvPr>
                <p:cNvCxnSpPr/>
                <p:nvPr/>
              </p:nvCxnSpPr>
              <p:spPr>
                <a:xfrm>
                  <a:off x="4128205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9" name="Rectangle 578">
                <a:extLst>
                  <a:ext uri="{FF2B5EF4-FFF2-40B4-BE49-F238E27FC236}">
                    <a16:creationId xmlns:a16="http://schemas.microsoft.com/office/drawing/2014/main" id="{5F1CFD9E-8DE6-4961-907C-1E02916F9841}"/>
                  </a:ext>
                </a:extLst>
              </p:cNvPr>
              <p:cNvSpPr/>
              <p:nvPr/>
            </p:nvSpPr>
            <p:spPr bwMode="auto">
              <a:xfrm>
                <a:off x="5558466" y="4562423"/>
                <a:ext cx="496888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CD181664-5EAF-4A2E-865A-57EB3FB3D740}"/>
                  </a:ext>
                </a:extLst>
              </p:cNvPr>
              <p:cNvCxnSpPr/>
              <p:nvPr/>
            </p:nvCxnSpPr>
            <p:spPr bwMode="auto">
              <a:xfrm flipH="1">
                <a:off x="5552116" y="4014735"/>
                <a:ext cx="3175" cy="145097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1" name="Group 595">
                <a:extLst>
                  <a:ext uri="{FF2B5EF4-FFF2-40B4-BE49-F238E27FC236}">
                    <a16:creationId xmlns:a16="http://schemas.microsoft.com/office/drawing/2014/main" id="{C3D6492C-1F47-4345-9569-C93A53AF73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4629" y="38496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4613834E-D7EC-4B1E-BA4D-88BEA5458652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250"/>
                  <a:ext cx="1194966" cy="31254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83" name="Rectangle 582">
                  <a:extLst>
                    <a:ext uri="{FF2B5EF4-FFF2-40B4-BE49-F238E27FC236}">
                      <a16:creationId xmlns:a16="http://schemas.microsoft.com/office/drawing/2014/main" id="{54234B31-DFC0-4137-BA88-9BE3FA037BBC}"/>
                    </a:ext>
                  </a:extLst>
                </p:cNvPr>
                <p:cNvSpPr/>
                <p:nvPr/>
              </p:nvSpPr>
              <p:spPr bwMode="auto">
                <a:xfrm>
                  <a:off x="2184879" y="1736302"/>
                  <a:ext cx="1198749" cy="11262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84" name="Oval 583">
                  <a:extLst>
                    <a:ext uri="{FF2B5EF4-FFF2-40B4-BE49-F238E27FC236}">
                      <a16:creationId xmlns:a16="http://schemas.microsoft.com/office/drawing/2014/main" id="{4514700D-6B4F-4E32-AB1E-F00B77BD2665}"/>
                    </a:ext>
                  </a:extLst>
                </p:cNvPr>
                <p:cNvSpPr/>
                <p:nvPr/>
              </p:nvSpPr>
              <p:spPr bwMode="auto">
                <a:xfrm flipV="1">
                  <a:off x="2184879" y="1564542"/>
                  <a:ext cx="1194966" cy="31254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85" name="Freeform 405">
                  <a:extLst>
                    <a:ext uri="{FF2B5EF4-FFF2-40B4-BE49-F238E27FC236}">
                      <a16:creationId xmlns:a16="http://schemas.microsoft.com/office/drawing/2014/main" id="{A45BCF47-884B-4D6D-BADC-C5EDFC7FE9FC}"/>
                    </a:ext>
                  </a:extLst>
                </p:cNvPr>
                <p:cNvSpPr/>
                <p:nvPr/>
              </p:nvSpPr>
              <p:spPr bwMode="auto">
                <a:xfrm>
                  <a:off x="2491185" y="1671539"/>
                  <a:ext cx="582357" cy="15486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86" name="Freeform 406">
                  <a:extLst>
                    <a:ext uri="{FF2B5EF4-FFF2-40B4-BE49-F238E27FC236}">
                      <a16:creationId xmlns:a16="http://schemas.microsoft.com/office/drawing/2014/main" id="{D5D40D0F-9911-4E88-9240-7749ABEC7263}"/>
                    </a:ext>
                  </a:extLst>
                </p:cNvPr>
                <p:cNvSpPr/>
                <p:nvPr/>
              </p:nvSpPr>
              <p:spPr bwMode="auto">
                <a:xfrm>
                  <a:off x="2430680" y="1629304"/>
                  <a:ext cx="703366" cy="109812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87" name="Freeform 407">
                  <a:extLst>
                    <a:ext uri="{FF2B5EF4-FFF2-40B4-BE49-F238E27FC236}">
                      <a16:creationId xmlns:a16="http://schemas.microsoft.com/office/drawing/2014/main" id="{52F08D25-EC9A-4949-A212-65F74CAC097C}"/>
                    </a:ext>
                  </a:extLst>
                </p:cNvPr>
                <p:cNvSpPr/>
                <p:nvPr/>
              </p:nvSpPr>
              <p:spPr bwMode="auto">
                <a:xfrm>
                  <a:off x="2892028" y="1722222"/>
                  <a:ext cx="260925" cy="9573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88" name="Freeform 408">
                  <a:extLst>
                    <a:ext uri="{FF2B5EF4-FFF2-40B4-BE49-F238E27FC236}">
                      <a16:creationId xmlns:a16="http://schemas.microsoft.com/office/drawing/2014/main" id="{1CDF7A22-C0B1-43CC-A37E-F39043681B51}"/>
                    </a:ext>
                  </a:extLst>
                </p:cNvPr>
                <p:cNvSpPr/>
                <p:nvPr/>
              </p:nvSpPr>
              <p:spPr bwMode="auto">
                <a:xfrm>
                  <a:off x="2419334" y="1725039"/>
                  <a:ext cx="253364" cy="9573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4D73A4EE-DC06-49D5-81D6-D30A86562F6B}"/>
                    </a:ext>
                  </a:extLst>
                </p:cNvPr>
                <p:cNvCxnSpPr>
                  <a:endCxn id="584" idx="2"/>
                </p:cNvCxnSpPr>
                <p:nvPr/>
              </p:nvCxnSpPr>
              <p:spPr bwMode="auto">
                <a:xfrm flipH="1" flipV="1">
                  <a:off x="2184879" y="1722222"/>
                  <a:ext cx="3783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3767A3C5-37EC-4FA6-927D-469029FAA0A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845" y="1727853"/>
                  <a:ext cx="3783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55" name="Group 554">
              <a:extLst>
                <a:ext uri="{FF2B5EF4-FFF2-40B4-BE49-F238E27FC236}">
                  <a16:creationId xmlns:a16="http://schemas.microsoft.com/office/drawing/2014/main" id="{293080BE-C954-4479-B695-1A8DAA797C27}"/>
                </a:ext>
              </a:extLst>
            </p:cNvPr>
            <p:cNvGrpSpPr/>
            <p:nvPr/>
          </p:nvGrpSpPr>
          <p:grpSpPr>
            <a:xfrm>
              <a:off x="6547479" y="3836935"/>
              <a:ext cx="514350" cy="1671638"/>
              <a:chOff x="6547479" y="3836935"/>
              <a:chExt cx="514350" cy="1671638"/>
            </a:xfrm>
          </p:grpSpPr>
          <p:sp>
            <p:nvSpPr>
              <p:cNvPr id="556" name="Rectangle 555">
                <a:extLst>
                  <a:ext uri="{FF2B5EF4-FFF2-40B4-BE49-F238E27FC236}">
                    <a16:creationId xmlns:a16="http://schemas.microsoft.com/office/drawing/2014/main" id="{E18AD7E9-F18A-4DA7-9E71-92A342158385}"/>
                  </a:ext>
                </a:extLst>
              </p:cNvPr>
              <p:cNvSpPr/>
              <p:nvPr/>
            </p:nvSpPr>
            <p:spPr bwMode="auto">
              <a:xfrm rot="10800000">
                <a:off x="6550526" y="3920772"/>
                <a:ext cx="498084" cy="629245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F5417523-CEA5-4737-BA6D-C0944E5B8394}"/>
                  </a:ext>
                </a:extLst>
              </p:cNvPr>
              <p:cNvCxnSpPr/>
              <p:nvPr/>
            </p:nvCxnSpPr>
            <p:spPr bwMode="auto">
              <a:xfrm flipH="1">
                <a:off x="7060241" y="3994098"/>
                <a:ext cx="1588" cy="136683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8" name="Group 634">
                <a:extLst>
                  <a:ext uri="{FF2B5EF4-FFF2-40B4-BE49-F238E27FC236}">
                    <a16:creationId xmlns:a16="http://schemas.microsoft.com/office/drawing/2014/main" id="{4CFA3D81-FFB6-4BED-8B61-02585E6B0D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52627" y="5286665"/>
                <a:ext cx="507588" cy="221908"/>
                <a:chOff x="4128636" y="3606589"/>
                <a:chExt cx="568145" cy="338667"/>
              </a:xfrm>
            </p:grpSpPr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CBECE4D2-F861-4874-A6A8-DE21BB7DA539}"/>
                    </a:ext>
                  </a:extLst>
                </p:cNvPr>
                <p:cNvSpPr/>
                <p:nvPr/>
              </p:nvSpPr>
              <p:spPr>
                <a:xfrm>
                  <a:off x="4128204" y="3719937"/>
                  <a:ext cx="568606" cy="225319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72A2B092-A732-4333-A100-7943C4A4B4AF}"/>
                    </a:ext>
                  </a:extLst>
                </p:cNvPr>
                <p:cNvSpPr/>
                <p:nvPr/>
              </p:nvSpPr>
              <p:spPr>
                <a:xfrm>
                  <a:off x="4128204" y="3719937"/>
                  <a:ext cx="568606" cy="11144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1D637416-680B-4F77-B259-9182B1C1D4BD}"/>
                    </a:ext>
                  </a:extLst>
                </p:cNvPr>
                <p:cNvSpPr/>
                <p:nvPr/>
              </p:nvSpPr>
              <p:spPr>
                <a:xfrm>
                  <a:off x="4128204" y="3606067"/>
                  <a:ext cx="568606" cy="22531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D476317-86D9-4FDA-AF21-E97705CDFBDB}"/>
                    </a:ext>
                  </a:extLst>
                </p:cNvPr>
                <p:cNvCxnSpPr/>
                <p:nvPr/>
              </p:nvCxnSpPr>
              <p:spPr>
                <a:xfrm>
                  <a:off x="4696810" y="3719937"/>
                  <a:ext cx="0" cy="11144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Straight Connector 574">
                  <a:extLst>
                    <a:ext uri="{FF2B5EF4-FFF2-40B4-BE49-F238E27FC236}">
                      <a16:creationId xmlns:a16="http://schemas.microsoft.com/office/drawing/2014/main" id="{3286B2F1-C9D6-4C7A-A9EE-23A21E50D7AA}"/>
                    </a:ext>
                  </a:extLst>
                </p:cNvPr>
                <p:cNvCxnSpPr/>
                <p:nvPr/>
              </p:nvCxnSpPr>
              <p:spPr>
                <a:xfrm>
                  <a:off x="4128204" y="3719937"/>
                  <a:ext cx="0" cy="11144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9" name="Rectangle 558">
                <a:extLst>
                  <a:ext uri="{FF2B5EF4-FFF2-40B4-BE49-F238E27FC236}">
                    <a16:creationId xmlns:a16="http://schemas.microsoft.com/office/drawing/2014/main" id="{500CE923-82BA-46AA-B4BB-D7BF44301981}"/>
                  </a:ext>
                </a:extLst>
              </p:cNvPr>
              <p:cNvSpPr/>
              <p:nvPr/>
            </p:nvSpPr>
            <p:spPr bwMode="auto">
              <a:xfrm>
                <a:off x="6553829" y="4551310"/>
                <a:ext cx="496887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7DCC6B8D-E00B-4A75-88C0-B5008F46248A}"/>
                  </a:ext>
                </a:extLst>
              </p:cNvPr>
              <p:cNvCxnSpPr/>
              <p:nvPr/>
            </p:nvCxnSpPr>
            <p:spPr bwMode="auto">
              <a:xfrm flipH="1">
                <a:off x="6547479" y="4002035"/>
                <a:ext cx="3175" cy="145256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1" name="Group 622">
                <a:extLst>
                  <a:ext uri="{FF2B5EF4-FFF2-40B4-BE49-F238E27FC236}">
                    <a16:creationId xmlns:a16="http://schemas.microsoft.com/office/drawing/2014/main" id="{555ACF45-05AA-445D-B6C8-F9A0ACFF3D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49992" y="3836935"/>
                <a:ext cx="503828" cy="248485"/>
                <a:chOff x="2183302" y="1564542"/>
                <a:chExt cx="1200154" cy="440314"/>
              </a:xfrm>
            </p:grpSpPr>
            <p:sp>
              <p:nvSpPr>
                <p:cNvPr id="562" name="Oval 561">
                  <a:extLst>
                    <a:ext uri="{FF2B5EF4-FFF2-40B4-BE49-F238E27FC236}">
                      <a16:creationId xmlns:a16="http://schemas.microsoft.com/office/drawing/2014/main" id="{E2CE234A-98AF-4A2A-AA6A-F2623B12AA52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30"/>
                  <a:ext cx="1194966" cy="3150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63" name="Rectangle 562">
                  <a:extLst>
                    <a:ext uri="{FF2B5EF4-FFF2-40B4-BE49-F238E27FC236}">
                      <a16:creationId xmlns:a16="http://schemas.microsoft.com/office/drawing/2014/main" id="{A7E526C4-97B4-45E5-999F-4751FD192A0E}"/>
                    </a:ext>
                  </a:extLst>
                </p:cNvPr>
                <p:cNvSpPr/>
                <p:nvPr/>
              </p:nvSpPr>
              <p:spPr bwMode="auto">
                <a:xfrm>
                  <a:off x="2184879" y="1736138"/>
                  <a:ext cx="1198746" cy="112522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64" name="Oval 563">
                  <a:extLst>
                    <a:ext uri="{FF2B5EF4-FFF2-40B4-BE49-F238E27FC236}">
                      <a16:creationId xmlns:a16="http://schemas.microsoft.com/office/drawing/2014/main" id="{3009EFD0-4197-4392-9719-AE8258AB9C9C}"/>
                    </a:ext>
                  </a:extLst>
                </p:cNvPr>
                <p:cNvSpPr/>
                <p:nvPr/>
              </p:nvSpPr>
              <p:spPr bwMode="auto">
                <a:xfrm flipV="1">
                  <a:off x="2184879" y="1564542"/>
                  <a:ext cx="1194966" cy="31506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65" name="Freeform 385">
                  <a:extLst>
                    <a:ext uri="{FF2B5EF4-FFF2-40B4-BE49-F238E27FC236}">
                      <a16:creationId xmlns:a16="http://schemas.microsoft.com/office/drawing/2014/main" id="{49047362-3D4C-4EA6-BBEC-3E4416C506F3}"/>
                    </a:ext>
                  </a:extLst>
                </p:cNvPr>
                <p:cNvSpPr/>
                <p:nvPr/>
              </p:nvSpPr>
              <p:spPr bwMode="auto">
                <a:xfrm>
                  <a:off x="2491182" y="1671438"/>
                  <a:ext cx="582357" cy="15753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66" name="Freeform 386">
                  <a:extLst>
                    <a:ext uri="{FF2B5EF4-FFF2-40B4-BE49-F238E27FC236}">
                      <a16:creationId xmlns:a16="http://schemas.microsoft.com/office/drawing/2014/main" id="{B1F9F5D3-0E0E-4C99-950C-4157C3FA0819}"/>
                    </a:ext>
                  </a:extLst>
                </p:cNvPr>
                <p:cNvSpPr/>
                <p:nvPr/>
              </p:nvSpPr>
              <p:spPr bwMode="auto">
                <a:xfrm>
                  <a:off x="2430678" y="1629243"/>
                  <a:ext cx="703366" cy="112522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67" name="Freeform 387">
                  <a:extLst>
                    <a:ext uri="{FF2B5EF4-FFF2-40B4-BE49-F238E27FC236}">
                      <a16:creationId xmlns:a16="http://schemas.microsoft.com/office/drawing/2014/main" id="{07A590D2-EF6F-46B0-88EF-33978407F59A}"/>
                    </a:ext>
                  </a:extLst>
                </p:cNvPr>
                <p:cNvSpPr/>
                <p:nvPr/>
              </p:nvSpPr>
              <p:spPr bwMode="auto">
                <a:xfrm>
                  <a:off x="2892025" y="1724886"/>
                  <a:ext cx="260927" cy="95643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68" name="Freeform 388">
                  <a:extLst>
                    <a:ext uri="{FF2B5EF4-FFF2-40B4-BE49-F238E27FC236}">
                      <a16:creationId xmlns:a16="http://schemas.microsoft.com/office/drawing/2014/main" id="{B8475471-854F-4C4E-A128-2FC1882F864B}"/>
                    </a:ext>
                  </a:extLst>
                </p:cNvPr>
                <p:cNvSpPr/>
                <p:nvPr/>
              </p:nvSpPr>
              <p:spPr bwMode="auto">
                <a:xfrm>
                  <a:off x="2419334" y="1727698"/>
                  <a:ext cx="253362" cy="92831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DA593C1-77ED-448D-8C2D-D70B7C45E27B}"/>
                    </a:ext>
                  </a:extLst>
                </p:cNvPr>
                <p:cNvCxnSpPr>
                  <a:endCxn id="564" idx="2"/>
                </p:cNvCxnSpPr>
                <p:nvPr/>
              </p:nvCxnSpPr>
              <p:spPr bwMode="auto">
                <a:xfrm flipH="1" flipV="1">
                  <a:off x="2184879" y="1722072"/>
                  <a:ext cx="3780" cy="12096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C69B5700-FEC2-45F7-A85B-750AEB027A21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845" y="1730512"/>
                  <a:ext cx="3780" cy="12096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44DFBC44-2FC1-4B62-A83C-96F511749E0D}"/>
              </a:ext>
            </a:extLst>
          </p:cNvPr>
          <p:cNvGrpSpPr/>
          <p:nvPr/>
        </p:nvGrpSpPr>
        <p:grpSpPr>
          <a:xfrm>
            <a:off x="928472" y="942955"/>
            <a:ext cx="4415330" cy="2315048"/>
            <a:chOff x="2381956" y="2435173"/>
            <a:chExt cx="4415330" cy="2315048"/>
          </a:xfrm>
        </p:grpSpPr>
        <p:sp>
          <p:nvSpPr>
            <p:cNvPr id="657" name="Freeform 477">
              <a:extLst>
                <a:ext uri="{FF2B5EF4-FFF2-40B4-BE49-F238E27FC236}">
                  <a16:creationId xmlns:a16="http://schemas.microsoft.com/office/drawing/2014/main" id="{841EEA8E-F411-4886-88B5-FA69D9F4C8CF}"/>
                </a:ext>
              </a:extLst>
            </p:cNvPr>
            <p:cNvSpPr/>
            <p:nvPr/>
          </p:nvSpPr>
          <p:spPr>
            <a:xfrm>
              <a:off x="2381956" y="2439629"/>
              <a:ext cx="297540" cy="1743187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015941"/>
                <a:gd name="connsiteX1" fmla="*/ 0 w 307275"/>
                <a:gd name="connsiteY1" fmla="*/ 0 h 2015941"/>
                <a:gd name="connsiteX2" fmla="*/ 0 w 307275"/>
                <a:gd name="connsiteY2" fmla="*/ 2015941 h 2015941"/>
                <a:gd name="connsiteX0" fmla="*/ 228538 w 228538"/>
                <a:gd name="connsiteY0" fmla="*/ 0 h 2022548"/>
                <a:gd name="connsiteX1" fmla="*/ 0 w 228538"/>
                <a:gd name="connsiteY1" fmla="*/ 6607 h 2022548"/>
                <a:gd name="connsiteX2" fmla="*/ 0 w 228538"/>
                <a:gd name="connsiteY2" fmla="*/ 2022548 h 202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8" h="2022548">
                  <a:moveTo>
                    <a:pt x="228538" y="0"/>
                  </a:moveTo>
                  <a:lnTo>
                    <a:pt x="0" y="6607"/>
                  </a:lnTo>
                  <a:lnTo>
                    <a:pt x="0" y="2022548"/>
                  </a:lnTo>
                </a:path>
              </a:pathLst>
            </a:cu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CC0000"/>
                </a:solidFill>
              </a:endParaRPr>
            </a:p>
          </p:txBody>
        </p:sp>
        <p:sp>
          <p:nvSpPr>
            <p:cNvPr id="658" name="Freeform 478">
              <a:extLst>
                <a:ext uri="{FF2B5EF4-FFF2-40B4-BE49-F238E27FC236}">
                  <a16:creationId xmlns:a16="http://schemas.microsoft.com/office/drawing/2014/main" id="{2C9F2ACA-1EA4-4205-AFE7-637C0E411C77}"/>
                </a:ext>
              </a:extLst>
            </p:cNvPr>
            <p:cNvSpPr/>
            <p:nvPr/>
          </p:nvSpPr>
          <p:spPr>
            <a:xfrm flipH="1">
              <a:off x="6411524" y="2435173"/>
              <a:ext cx="385762" cy="2300562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117725"/>
                <a:gd name="connsiteX1" fmla="*/ 0 w 307275"/>
                <a:gd name="connsiteY1" fmla="*/ 0 h 2117725"/>
                <a:gd name="connsiteX2" fmla="*/ 0 w 307275"/>
                <a:gd name="connsiteY2" fmla="*/ 2117725 h 21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275" h="2117725">
                  <a:moveTo>
                    <a:pt x="307275" y="0"/>
                  </a:moveTo>
                  <a:lnTo>
                    <a:pt x="0" y="0"/>
                  </a:lnTo>
                  <a:lnTo>
                    <a:pt x="0" y="2117725"/>
                  </a:lnTo>
                </a:path>
              </a:pathLst>
            </a:cu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59" name="Straight Arrow Connector 658">
              <a:extLst>
                <a:ext uri="{FF2B5EF4-FFF2-40B4-BE49-F238E27FC236}">
                  <a16:creationId xmlns:a16="http://schemas.microsoft.com/office/drawing/2014/main" id="{FB5EBBDE-039F-418C-9EF8-E1FF14439BEE}"/>
                </a:ext>
              </a:extLst>
            </p:cNvPr>
            <p:cNvCxnSpPr/>
            <p:nvPr/>
          </p:nvCxnSpPr>
          <p:spPr>
            <a:xfrm flipV="1">
              <a:off x="5791457" y="2687586"/>
              <a:ext cx="8309" cy="2062635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Straight Arrow Connector 659">
              <a:extLst>
                <a:ext uri="{FF2B5EF4-FFF2-40B4-BE49-F238E27FC236}">
                  <a16:creationId xmlns:a16="http://schemas.microsoft.com/office/drawing/2014/main" id="{6FA4A863-56F5-44F8-8C51-74D8252291A9}"/>
                </a:ext>
              </a:extLst>
            </p:cNvPr>
            <p:cNvCxnSpPr/>
            <p:nvPr/>
          </p:nvCxnSpPr>
          <p:spPr>
            <a:xfrm flipV="1">
              <a:off x="4598735" y="2708225"/>
              <a:ext cx="18344" cy="2037167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Straight Arrow Connector 660">
              <a:extLst>
                <a:ext uri="{FF2B5EF4-FFF2-40B4-BE49-F238E27FC236}">
                  <a16:creationId xmlns:a16="http://schemas.microsoft.com/office/drawing/2014/main" id="{6762E1E8-007E-4130-BF3F-2D1191DC1B5D}"/>
                </a:ext>
              </a:extLst>
            </p:cNvPr>
            <p:cNvCxnSpPr/>
            <p:nvPr/>
          </p:nvCxnSpPr>
          <p:spPr>
            <a:xfrm flipH="1" flipV="1">
              <a:off x="3807455" y="2762199"/>
              <a:ext cx="9009" cy="1983193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5CA3430A-670F-453E-9674-00456F63BFA4}"/>
              </a:ext>
            </a:extLst>
          </p:cNvPr>
          <p:cNvGrpSpPr/>
          <p:nvPr/>
        </p:nvGrpSpPr>
        <p:grpSpPr>
          <a:xfrm>
            <a:off x="602426" y="3154884"/>
            <a:ext cx="4956877" cy="694339"/>
            <a:chOff x="2055070" y="4690247"/>
            <a:chExt cx="4956877" cy="694339"/>
          </a:xfrm>
        </p:grpSpPr>
        <p:grpSp>
          <p:nvGrpSpPr>
            <p:cNvPr id="663" name="Group 554">
              <a:extLst>
                <a:ext uri="{FF2B5EF4-FFF2-40B4-BE49-F238E27FC236}">
                  <a16:creationId xmlns:a16="http://schemas.microsoft.com/office/drawing/2014/main" id="{C1335344-9091-4409-A610-F964700F5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5320" y="5055434"/>
              <a:ext cx="430131" cy="329152"/>
              <a:chOff x="2931664" y="3912603"/>
              <a:chExt cx="430450" cy="329314"/>
            </a:xfrm>
          </p:grpSpPr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C37CCE16-68E4-4A4E-9F54-E0E5922874CB}"/>
                  </a:ext>
                </a:extLst>
              </p:cNvPr>
              <p:cNvSpPr/>
              <p:nvPr/>
            </p:nvSpPr>
            <p:spPr>
              <a:xfrm>
                <a:off x="2936952" y="3913304"/>
                <a:ext cx="425766" cy="32877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85" name="Straight Connector 684">
                <a:extLst>
                  <a:ext uri="{FF2B5EF4-FFF2-40B4-BE49-F238E27FC236}">
                    <a16:creationId xmlns:a16="http://schemas.microsoft.com/office/drawing/2014/main" id="{D20EA4C1-F4C6-4488-B5CF-ECE215EEAD9A}"/>
                  </a:ext>
                </a:extLst>
              </p:cNvPr>
              <p:cNvCxnSpPr/>
              <p:nvPr/>
            </p:nvCxnSpPr>
            <p:spPr>
              <a:xfrm>
                <a:off x="2932185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Straight Connector 685">
                <a:extLst>
                  <a:ext uri="{FF2B5EF4-FFF2-40B4-BE49-F238E27FC236}">
                    <a16:creationId xmlns:a16="http://schemas.microsoft.com/office/drawing/2014/main" id="{BEEA758A-B600-4529-946B-D002B26EF514}"/>
                  </a:ext>
                </a:extLst>
              </p:cNvPr>
              <p:cNvCxnSpPr/>
              <p:nvPr/>
            </p:nvCxnSpPr>
            <p:spPr>
              <a:xfrm>
                <a:off x="2932185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Straight Connector 686">
                <a:extLst>
                  <a:ext uri="{FF2B5EF4-FFF2-40B4-BE49-F238E27FC236}">
                    <a16:creationId xmlns:a16="http://schemas.microsoft.com/office/drawing/2014/main" id="{F9B9D303-E301-493E-AAEA-87035E2DF356}"/>
                  </a:ext>
                </a:extLst>
              </p:cNvPr>
              <p:cNvCxnSpPr>
                <a:stCxn id="684" idx="2"/>
              </p:cNvCxnSpPr>
              <p:nvPr/>
            </p:nvCxnSpPr>
            <p:spPr>
              <a:xfrm flipH="1" flipV="1">
                <a:off x="3148246" y="4005425"/>
                <a:ext cx="1589" cy="23665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4" name="Group 582">
              <a:extLst>
                <a:ext uri="{FF2B5EF4-FFF2-40B4-BE49-F238E27FC236}">
                  <a16:creationId xmlns:a16="http://schemas.microsoft.com/office/drawing/2014/main" id="{2B45A031-5E3F-4621-907C-E9A0A965F1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7957" y="5055368"/>
              <a:ext cx="430131" cy="329152"/>
              <a:chOff x="2931664" y="3912603"/>
              <a:chExt cx="430450" cy="329314"/>
            </a:xfrm>
          </p:grpSpPr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id="{ED85BA0A-3BA5-44A3-80D5-533025B13A3C}"/>
                  </a:ext>
                </a:extLst>
              </p:cNvPr>
              <p:cNvSpPr/>
              <p:nvPr/>
            </p:nvSpPr>
            <p:spPr>
              <a:xfrm>
                <a:off x="2936952" y="3913304"/>
                <a:ext cx="425766" cy="32877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81" name="Straight Connector 680">
                <a:extLst>
                  <a:ext uri="{FF2B5EF4-FFF2-40B4-BE49-F238E27FC236}">
                    <a16:creationId xmlns:a16="http://schemas.microsoft.com/office/drawing/2014/main" id="{CB9F6C25-D6A6-49A3-9C16-79756557D6DC}"/>
                  </a:ext>
                </a:extLst>
              </p:cNvPr>
              <p:cNvCxnSpPr/>
              <p:nvPr/>
            </p:nvCxnSpPr>
            <p:spPr>
              <a:xfrm>
                <a:off x="2932186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Straight Connector 681">
                <a:extLst>
                  <a:ext uri="{FF2B5EF4-FFF2-40B4-BE49-F238E27FC236}">
                    <a16:creationId xmlns:a16="http://schemas.microsoft.com/office/drawing/2014/main" id="{BDC86C79-0AAD-4234-A559-4FA94A152686}"/>
                  </a:ext>
                </a:extLst>
              </p:cNvPr>
              <p:cNvCxnSpPr/>
              <p:nvPr/>
            </p:nvCxnSpPr>
            <p:spPr>
              <a:xfrm>
                <a:off x="2932186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Straight Connector 682">
                <a:extLst>
                  <a:ext uri="{FF2B5EF4-FFF2-40B4-BE49-F238E27FC236}">
                    <a16:creationId xmlns:a16="http://schemas.microsoft.com/office/drawing/2014/main" id="{A0F5E10F-3DF3-48EB-B684-540807AAC014}"/>
                  </a:ext>
                </a:extLst>
              </p:cNvPr>
              <p:cNvCxnSpPr>
                <a:stCxn id="680" idx="2"/>
              </p:cNvCxnSpPr>
              <p:nvPr/>
            </p:nvCxnSpPr>
            <p:spPr>
              <a:xfrm flipH="1" flipV="1">
                <a:off x="3148247" y="4005425"/>
                <a:ext cx="1588" cy="236653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5" name="Group 609">
              <a:extLst>
                <a:ext uri="{FF2B5EF4-FFF2-40B4-BE49-F238E27FC236}">
                  <a16:creationId xmlns:a16="http://schemas.microsoft.com/office/drawing/2014/main" id="{C7B94F67-24F8-4297-879A-D95F8D31CA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1804" y="5053093"/>
              <a:ext cx="430212" cy="328614"/>
              <a:chOff x="2932186" y="3913304"/>
              <a:chExt cx="430531" cy="328775"/>
            </a:xfrm>
          </p:grpSpPr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0574CD27-B90B-463A-B73D-C5106C213012}"/>
                  </a:ext>
                </a:extLst>
              </p:cNvPr>
              <p:cNvSpPr/>
              <p:nvPr/>
            </p:nvSpPr>
            <p:spPr>
              <a:xfrm>
                <a:off x="2936952" y="3913304"/>
                <a:ext cx="425765" cy="32877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77" name="Straight Connector 676">
                <a:extLst>
                  <a:ext uri="{FF2B5EF4-FFF2-40B4-BE49-F238E27FC236}">
                    <a16:creationId xmlns:a16="http://schemas.microsoft.com/office/drawing/2014/main" id="{120AC512-2BF3-44E9-A0BF-5474C3489ACD}"/>
                  </a:ext>
                </a:extLst>
              </p:cNvPr>
              <p:cNvCxnSpPr/>
              <p:nvPr/>
            </p:nvCxnSpPr>
            <p:spPr>
              <a:xfrm>
                <a:off x="2932186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Straight Connector 677">
                <a:extLst>
                  <a:ext uri="{FF2B5EF4-FFF2-40B4-BE49-F238E27FC236}">
                    <a16:creationId xmlns:a16="http://schemas.microsoft.com/office/drawing/2014/main" id="{48EA846F-6042-471E-89E5-4370FAF7E20C}"/>
                  </a:ext>
                </a:extLst>
              </p:cNvPr>
              <p:cNvCxnSpPr/>
              <p:nvPr/>
            </p:nvCxnSpPr>
            <p:spPr>
              <a:xfrm>
                <a:off x="2932186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Straight Connector 678">
                <a:extLst>
                  <a:ext uri="{FF2B5EF4-FFF2-40B4-BE49-F238E27FC236}">
                    <a16:creationId xmlns:a16="http://schemas.microsoft.com/office/drawing/2014/main" id="{B919A89B-AF01-4F23-BC21-3C533CC938C5}"/>
                  </a:ext>
                </a:extLst>
              </p:cNvPr>
              <p:cNvCxnSpPr>
                <a:stCxn id="676" idx="2"/>
              </p:cNvCxnSpPr>
              <p:nvPr/>
            </p:nvCxnSpPr>
            <p:spPr>
              <a:xfrm flipH="1" flipV="1">
                <a:off x="3148247" y="4005425"/>
                <a:ext cx="1588" cy="23665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6" name="Group 636">
              <a:extLst>
                <a:ext uri="{FF2B5EF4-FFF2-40B4-BE49-F238E27FC236}">
                  <a16:creationId xmlns:a16="http://schemas.microsoft.com/office/drawing/2014/main" id="{B58723D1-67CF-4B2E-AB3F-5E0C5B3210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1816" y="5045656"/>
              <a:ext cx="430131" cy="329465"/>
              <a:chOff x="2931664" y="3912603"/>
              <a:chExt cx="430450" cy="329314"/>
            </a:xfrm>
          </p:grpSpPr>
          <p:sp>
            <p:nvSpPr>
              <p:cNvPr id="672" name="Rectangle 671">
                <a:extLst>
                  <a:ext uri="{FF2B5EF4-FFF2-40B4-BE49-F238E27FC236}">
                    <a16:creationId xmlns:a16="http://schemas.microsoft.com/office/drawing/2014/main" id="{433437B1-D57F-44A0-839F-7854DA7ADD10}"/>
                  </a:ext>
                </a:extLst>
              </p:cNvPr>
              <p:cNvSpPr/>
              <p:nvPr/>
            </p:nvSpPr>
            <p:spPr>
              <a:xfrm>
                <a:off x="2936952" y="3912169"/>
                <a:ext cx="425766" cy="33004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73" name="Straight Connector 672">
                <a:extLst>
                  <a:ext uri="{FF2B5EF4-FFF2-40B4-BE49-F238E27FC236}">
                    <a16:creationId xmlns:a16="http://schemas.microsoft.com/office/drawing/2014/main" id="{010EF3D9-0872-4D6E-8F47-A83D5EBA99AD}"/>
                  </a:ext>
                </a:extLst>
              </p:cNvPr>
              <p:cNvCxnSpPr/>
              <p:nvPr/>
            </p:nvCxnSpPr>
            <p:spPr>
              <a:xfrm>
                <a:off x="2932185" y="4004202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Straight Connector 673">
                <a:extLst>
                  <a:ext uri="{FF2B5EF4-FFF2-40B4-BE49-F238E27FC236}">
                    <a16:creationId xmlns:a16="http://schemas.microsoft.com/office/drawing/2014/main" id="{791D9552-C06A-4692-BDD5-8A41A95351AE}"/>
                  </a:ext>
                </a:extLst>
              </p:cNvPr>
              <p:cNvCxnSpPr/>
              <p:nvPr/>
            </p:nvCxnSpPr>
            <p:spPr>
              <a:xfrm>
                <a:off x="2932185" y="4067673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Straight Connector 674">
                <a:extLst>
                  <a:ext uri="{FF2B5EF4-FFF2-40B4-BE49-F238E27FC236}">
                    <a16:creationId xmlns:a16="http://schemas.microsoft.com/office/drawing/2014/main" id="{2B8AFE1A-BBF0-4648-B1F9-1F87C24491E4}"/>
                  </a:ext>
                </a:extLst>
              </p:cNvPr>
              <p:cNvCxnSpPr>
                <a:stCxn id="672" idx="2"/>
              </p:cNvCxnSpPr>
              <p:nvPr/>
            </p:nvCxnSpPr>
            <p:spPr>
              <a:xfrm flipH="1" flipV="1">
                <a:off x="3148246" y="4004202"/>
                <a:ext cx="1589" cy="238016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7" name="Group 554">
              <a:extLst>
                <a:ext uri="{FF2B5EF4-FFF2-40B4-BE49-F238E27FC236}">
                  <a16:creationId xmlns:a16="http://schemas.microsoft.com/office/drawing/2014/main" id="{20BAAFA4-7ABF-456F-9DD8-1011C2F5C1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5070" y="4690247"/>
              <a:ext cx="675320" cy="521222"/>
              <a:chOff x="2931664" y="3912603"/>
              <a:chExt cx="430450" cy="329314"/>
            </a:xfrm>
          </p:grpSpPr>
          <p:sp>
            <p:nvSpPr>
              <p:cNvPr id="668" name="Rectangle 667">
                <a:extLst>
                  <a:ext uri="{FF2B5EF4-FFF2-40B4-BE49-F238E27FC236}">
                    <a16:creationId xmlns:a16="http://schemas.microsoft.com/office/drawing/2014/main" id="{4556EFE8-5910-4238-BA1E-55338220C0FC}"/>
                  </a:ext>
                </a:extLst>
              </p:cNvPr>
              <p:cNvSpPr/>
              <p:nvPr/>
            </p:nvSpPr>
            <p:spPr>
              <a:xfrm>
                <a:off x="2936952" y="3913304"/>
                <a:ext cx="425766" cy="32877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69" name="Straight Connector 668">
                <a:extLst>
                  <a:ext uri="{FF2B5EF4-FFF2-40B4-BE49-F238E27FC236}">
                    <a16:creationId xmlns:a16="http://schemas.microsoft.com/office/drawing/2014/main" id="{BEFE9EA3-83C2-4747-9D09-048B36D75730}"/>
                  </a:ext>
                </a:extLst>
              </p:cNvPr>
              <p:cNvCxnSpPr/>
              <p:nvPr/>
            </p:nvCxnSpPr>
            <p:spPr>
              <a:xfrm>
                <a:off x="2932185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Straight Connector 669">
                <a:extLst>
                  <a:ext uri="{FF2B5EF4-FFF2-40B4-BE49-F238E27FC236}">
                    <a16:creationId xmlns:a16="http://schemas.microsoft.com/office/drawing/2014/main" id="{4D1338A9-81D9-412C-BCF9-F081F96E1400}"/>
                  </a:ext>
                </a:extLst>
              </p:cNvPr>
              <p:cNvCxnSpPr/>
              <p:nvPr/>
            </p:nvCxnSpPr>
            <p:spPr>
              <a:xfrm>
                <a:off x="2932185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Straight Connector 670">
                <a:extLst>
                  <a:ext uri="{FF2B5EF4-FFF2-40B4-BE49-F238E27FC236}">
                    <a16:creationId xmlns:a16="http://schemas.microsoft.com/office/drawing/2014/main" id="{AC12BAFF-F6D3-4809-B87A-D0EB3B8EB430}"/>
                  </a:ext>
                </a:extLst>
              </p:cNvPr>
              <p:cNvCxnSpPr>
                <a:stCxn id="668" idx="2"/>
              </p:cNvCxnSpPr>
              <p:nvPr/>
            </p:nvCxnSpPr>
            <p:spPr>
              <a:xfrm flipH="1" flipV="1">
                <a:off x="3148246" y="4005425"/>
                <a:ext cx="1589" cy="23665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8" name="Group 347">
            <a:extLst>
              <a:ext uri="{FF2B5EF4-FFF2-40B4-BE49-F238E27FC236}">
                <a16:creationId xmlns:a16="http://schemas.microsoft.com/office/drawing/2014/main" id="{D411EAB8-402B-426F-B0BD-89028BF42DA9}"/>
              </a:ext>
            </a:extLst>
          </p:cNvPr>
          <p:cNvGrpSpPr>
            <a:grpSpLocks/>
          </p:cNvGrpSpPr>
          <p:nvPr/>
        </p:nvGrpSpPr>
        <p:grpSpPr bwMode="auto">
          <a:xfrm>
            <a:off x="4402917" y="4411296"/>
            <a:ext cx="588970" cy="242608"/>
            <a:chOff x="1871277" y="1576300"/>
            <a:chExt cx="1128371" cy="437861"/>
          </a:xfrm>
        </p:grpSpPr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BE1E5944-AE0E-457F-AD5B-9863F55115A2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B2C81CB1-1625-49D9-8CEF-A49E06BAB610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A5CDAD07-79E7-4E47-A504-67BFBCC4B638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92" name="Freeform 512">
              <a:extLst>
                <a:ext uri="{FF2B5EF4-FFF2-40B4-BE49-F238E27FC236}">
                  <a16:creationId xmlns:a16="http://schemas.microsoft.com/office/drawing/2014/main" id="{E4DEED4C-B594-4AE7-B5C4-2E1F1F067132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3" name="Freeform 513">
              <a:extLst>
                <a:ext uri="{FF2B5EF4-FFF2-40B4-BE49-F238E27FC236}">
                  <a16:creationId xmlns:a16="http://schemas.microsoft.com/office/drawing/2014/main" id="{B6EA2C11-6D78-4646-9C0A-0204C7F970F7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4" name="Freeform 514">
              <a:extLst>
                <a:ext uri="{FF2B5EF4-FFF2-40B4-BE49-F238E27FC236}">
                  <a16:creationId xmlns:a16="http://schemas.microsoft.com/office/drawing/2014/main" id="{7670ACB4-2EC9-4683-8936-0DB764C03C59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5" name="Freeform 515">
              <a:extLst>
                <a:ext uri="{FF2B5EF4-FFF2-40B4-BE49-F238E27FC236}">
                  <a16:creationId xmlns:a16="http://schemas.microsoft.com/office/drawing/2014/main" id="{7E3F15E8-E42D-469E-A297-8DEF84142153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96" name="Straight Connector 695">
              <a:extLst>
                <a:ext uri="{FF2B5EF4-FFF2-40B4-BE49-F238E27FC236}">
                  <a16:creationId xmlns:a16="http://schemas.microsoft.com/office/drawing/2014/main" id="{26356F72-7EA3-4386-8519-FD5153FED60D}"/>
                </a:ext>
              </a:extLst>
            </p:cNvPr>
            <p:cNvCxnSpPr>
              <a:endCxn id="69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Straight Connector 696">
              <a:extLst>
                <a:ext uri="{FF2B5EF4-FFF2-40B4-BE49-F238E27FC236}">
                  <a16:creationId xmlns:a16="http://schemas.microsoft.com/office/drawing/2014/main" id="{15704599-D262-44DD-87E1-19E91DAD260C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8" name="Group 347">
            <a:extLst>
              <a:ext uri="{FF2B5EF4-FFF2-40B4-BE49-F238E27FC236}">
                <a16:creationId xmlns:a16="http://schemas.microsoft.com/office/drawing/2014/main" id="{D6BDA0C9-1C28-44F6-B60F-02B4FD40680F}"/>
              </a:ext>
            </a:extLst>
          </p:cNvPr>
          <p:cNvGrpSpPr>
            <a:grpSpLocks/>
          </p:cNvGrpSpPr>
          <p:nvPr/>
        </p:nvGrpSpPr>
        <p:grpSpPr bwMode="auto">
          <a:xfrm>
            <a:off x="2921844" y="4269199"/>
            <a:ext cx="588970" cy="242608"/>
            <a:chOff x="1871277" y="1576300"/>
            <a:chExt cx="1128371" cy="437861"/>
          </a:xfrm>
        </p:grpSpPr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3DDF2CE6-454E-4C5C-AA14-CD75D71CB105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F46011FF-94E0-4444-83F0-9CB6583DBF22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A482C122-EFD9-46FB-981C-AC3DD1421171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02" name="Freeform 522">
              <a:extLst>
                <a:ext uri="{FF2B5EF4-FFF2-40B4-BE49-F238E27FC236}">
                  <a16:creationId xmlns:a16="http://schemas.microsoft.com/office/drawing/2014/main" id="{CFF23884-E011-465D-A92C-D15B99690EEA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3" name="Freeform 523">
              <a:extLst>
                <a:ext uri="{FF2B5EF4-FFF2-40B4-BE49-F238E27FC236}">
                  <a16:creationId xmlns:a16="http://schemas.microsoft.com/office/drawing/2014/main" id="{F18F3219-823D-4337-9CC7-73AB38C5E6A0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4" name="Freeform 524">
              <a:extLst>
                <a:ext uri="{FF2B5EF4-FFF2-40B4-BE49-F238E27FC236}">
                  <a16:creationId xmlns:a16="http://schemas.microsoft.com/office/drawing/2014/main" id="{DF48C33E-EAF9-405D-B2A8-506A2E192B41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5" name="Freeform 525">
              <a:extLst>
                <a:ext uri="{FF2B5EF4-FFF2-40B4-BE49-F238E27FC236}">
                  <a16:creationId xmlns:a16="http://schemas.microsoft.com/office/drawing/2014/main" id="{630CA16C-0C62-4FA3-A334-96358303CB8B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06" name="Straight Connector 705">
              <a:extLst>
                <a:ext uri="{FF2B5EF4-FFF2-40B4-BE49-F238E27FC236}">
                  <a16:creationId xmlns:a16="http://schemas.microsoft.com/office/drawing/2014/main" id="{7A94672E-C239-489F-9AAD-4BB71954C0C3}"/>
                </a:ext>
              </a:extLst>
            </p:cNvPr>
            <p:cNvCxnSpPr>
              <a:endCxn id="70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Straight Connector 706">
              <a:extLst>
                <a:ext uri="{FF2B5EF4-FFF2-40B4-BE49-F238E27FC236}">
                  <a16:creationId xmlns:a16="http://schemas.microsoft.com/office/drawing/2014/main" id="{866D4984-FFD5-45B5-A482-05B69BD22B80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8" name="Group 347">
            <a:extLst>
              <a:ext uri="{FF2B5EF4-FFF2-40B4-BE49-F238E27FC236}">
                <a16:creationId xmlns:a16="http://schemas.microsoft.com/office/drawing/2014/main" id="{B7687BFC-8384-450E-906E-E1ED8AA63556}"/>
              </a:ext>
            </a:extLst>
          </p:cNvPr>
          <p:cNvGrpSpPr>
            <a:grpSpLocks/>
          </p:cNvGrpSpPr>
          <p:nvPr/>
        </p:nvGrpSpPr>
        <p:grpSpPr bwMode="auto">
          <a:xfrm>
            <a:off x="1394757" y="4463012"/>
            <a:ext cx="588970" cy="242608"/>
            <a:chOff x="1871277" y="1576300"/>
            <a:chExt cx="1128371" cy="437861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AB57A046-65CE-4D5B-B1FE-2C8D36C41EF4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0A51D712-3215-493E-AFA1-F4EFF0335B6F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6A003BAD-C7D6-4B08-9794-5A2FC9F8A81F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12" name="Freeform 532">
              <a:extLst>
                <a:ext uri="{FF2B5EF4-FFF2-40B4-BE49-F238E27FC236}">
                  <a16:creationId xmlns:a16="http://schemas.microsoft.com/office/drawing/2014/main" id="{1167889F-0BBD-4712-BCCA-291DEBFA1D0C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3" name="Freeform 533">
              <a:extLst>
                <a:ext uri="{FF2B5EF4-FFF2-40B4-BE49-F238E27FC236}">
                  <a16:creationId xmlns:a16="http://schemas.microsoft.com/office/drawing/2014/main" id="{4FE9FAFF-4AA0-4CA6-A26C-F5736E70183F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4" name="Freeform 534">
              <a:extLst>
                <a:ext uri="{FF2B5EF4-FFF2-40B4-BE49-F238E27FC236}">
                  <a16:creationId xmlns:a16="http://schemas.microsoft.com/office/drawing/2014/main" id="{B2EE8DFE-BE05-4D02-821E-74C667E7ABB7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5" name="Freeform 535">
              <a:extLst>
                <a:ext uri="{FF2B5EF4-FFF2-40B4-BE49-F238E27FC236}">
                  <a16:creationId xmlns:a16="http://schemas.microsoft.com/office/drawing/2014/main" id="{9FBCA40D-7839-46AB-A6A0-7C2DF396A853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16" name="Straight Connector 715">
              <a:extLst>
                <a:ext uri="{FF2B5EF4-FFF2-40B4-BE49-F238E27FC236}">
                  <a16:creationId xmlns:a16="http://schemas.microsoft.com/office/drawing/2014/main" id="{B73D562E-F915-448C-A8D0-11B6BC055853}"/>
                </a:ext>
              </a:extLst>
            </p:cNvPr>
            <p:cNvCxnSpPr>
              <a:endCxn id="71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Connector 716">
              <a:extLst>
                <a:ext uri="{FF2B5EF4-FFF2-40B4-BE49-F238E27FC236}">
                  <a16:creationId xmlns:a16="http://schemas.microsoft.com/office/drawing/2014/main" id="{DA3A3462-F4B6-4AC1-B311-A69F9347183D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8" name="Group 347">
            <a:extLst>
              <a:ext uri="{FF2B5EF4-FFF2-40B4-BE49-F238E27FC236}">
                <a16:creationId xmlns:a16="http://schemas.microsoft.com/office/drawing/2014/main" id="{5682DE48-6EF0-4AC7-BACC-8795932251F0}"/>
              </a:ext>
            </a:extLst>
          </p:cNvPr>
          <p:cNvGrpSpPr>
            <a:grpSpLocks/>
          </p:cNvGrpSpPr>
          <p:nvPr/>
        </p:nvGrpSpPr>
        <p:grpSpPr bwMode="auto">
          <a:xfrm>
            <a:off x="3713273" y="4729351"/>
            <a:ext cx="588970" cy="242608"/>
            <a:chOff x="1871277" y="1576300"/>
            <a:chExt cx="1128371" cy="437861"/>
          </a:xfrm>
        </p:grpSpPr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CCF7CB24-5FAE-4396-82D1-DD3FD81342AC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20" name="Rectangle 719">
              <a:extLst>
                <a:ext uri="{FF2B5EF4-FFF2-40B4-BE49-F238E27FC236}">
                  <a16:creationId xmlns:a16="http://schemas.microsoft.com/office/drawing/2014/main" id="{3F37CF8C-B0B6-4F4D-AEC9-F3D790E594DB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8792B165-ABA4-43A5-B113-D46C8845F7D5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22" name="Freeform 542">
              <a:extLst>
                <a:ext uri="{FF2B5EF4-FFF2-40B4-BE49-F238E27FC236}">
                  <a16:creationId xmlns:a16="http://schemas.microsoft.com/office/drawing/2014/main" id="{6BB0257B-26EE-44BA-B596-5B0279D10D2C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3" name="Freeform 543">
              <a:extLst>
                <a:ext uri="{FF2B5EF4-FFF2-40B4-BE49-F238E27FC236}">
                  <a16:creationId xmlns:a16="http://schemas.microsoft.com/office/drawing/2014/main" id="{DA4D57B6-B0F5-4394-9745-EADA3CB93269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4" name="Freeform 544">
              <a:extLst>
                <a:ext uri="{FF2B5EF4-FFF2-40B4-BE49-F238E27FC236}">
                  <a16:creationId xmlns:a16="http://schemas.microsoft.com/office/drawing/2014/main" id="{B9385389-ACC6-4F96-96CC-4FC883562922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5" name="Freeform 545">
              <a:extLst>
                <a:ext uri="{FF2B5EF4-FFF2-40B4-BE49-F238E27FC236}">
                  <a16:creationId xmlns:a16="http://schemas.microsoft.com/office/drawing/2014/main" id="{B5B8E005-FD5C-4C64-A245-9D7F63D97969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26" name="Straight Connector 725">
              <a:extLst>
                <a:ext uri="{FF2B5EF4-FFF2-40B4-BE49-F238E27FC236}">
                  <a16:creationId xmlns:a16="http://schemas.microsoft.com/office/drawing/2014/main" id="{0A9D5051-C616-4D12-B6F7-0F90526D13D8}"/>
                </a:ext>
              </a:extLst>
            </p:cNvPr>
            <p:cNvCxnSpPr>
              <a:endCxn id="72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Straight Connector 726">
              <a:extLst>
                <a:ext uri="{FF2B5EF4-FFF2-40B4-BE49-F238E27FC236}">
                  <a16:creationId xmlns:a16="http://schemas.microsoft.com/office/drawing/2014/main" id="{6E181C6A-E984-412E-8F2F-19E554464877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8" name="Group 347">
            <a:extLst>
              <a:ext uri="{FF2B5EF4-FFF2-40B4-BE49-F238E27FC236}">
                <a16:creationId xmlns:a16="http://schemas.microsoft.com/office/drawing/2014/main" id="{422D79FB-7C6C-4CCF-AB8D-0F3BECE90133}"/>
              </a:ext>
            </a:extLst>
          </p:cNvPr>
          <p:cNvGrpSpPr>
            <a:grpSpLocks/>
          </p:cNvGrpSpPr>
          <p:nvPr/>
        </p:nvGrpSpPr>
        <p:grpSpPr bwMode="auto">
          <a:xfrm>
            <a:off x="2250604" y="4821931"/>
            <a:ext cx="588970" cy="242608"/>
            <a:chOff x="1871277" y="1576300"/>
            <a:chExt cx="1128371" cy="437861"/>
          </a:xfrm>
        </p:grpSpPr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3AEAB8FB-064F-4105-A2D2-68AECE9A1E9C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30" name="Rectangle 729">
              <a:extLst>
                <a:ext uri="{FF2B5EF4-FFF2-40B4-BE49-F238E27FC236}">
                  <a16:creationId xmlns:a16="http://schemas.microsoft.com/office/drawing/2014/main" id="{2BFD0A92-C56E-4C81-884A-C8C1BB131D59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06CB2779-54A1-4C48-BDC1-29C679F574BD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32" name="Freeform 552">
              <a:extLst>
                <a:ext uri="{FF2B5EF4-FFF2-40B4-BE49-F238E27FC236}">
                  <a16:creationId xmlns:a16="http://schemas.microsoft.com/office/drawing/2014/main" id="{E6BB89FB-7166-4453-BF53-53BD82B813AC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3" name="Freeform 553">
              <a:extLst>
                <a:ext uri="{FF2B5EF4-FFF2-40B4-BE49-F238E27FC236}">
                  <a16:creationId xmlns:a16="http://schemas.microsoft.com/office/drawing/2014/main" id="{0E145390-B731-41BC-853D-C3F3DE2DCAC3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4" name="Freeform 554">
              <a:extLst>
                <a:ext uri="{FF2B5EF4-FFF2-40B4-BE49-F238E27FC236}">
                  <a16:creationId xmlns:a16="http://schemas.microsoft.com/office/drawing/2014/main" id="{93197046-DB67-4A91-86B1-028BCD10F445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5" name="Freeform 555">
              <a:extLst>
                <a:ext uri="{FF2B5EF4-FFF2-40B4-BE49-F238E27FC236}">
                  <a16:creationId xmlns:a16="http://schemas.microsoft.com/office/drawing/2014/main" id="{F18A0265-0CA8-49A1-BD99-FA1C6522F577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36" name="Straight Connector 735">
              <a:extLst>
                <a:ext uri="{FF2B5EF4-FFF2-40B4-BE49-F238E27FC236}">
                  <a16:creationId xmlns:a16="http://schemas.microsoft.com/office/drawing/2014/main" id="{B3A819F1-58A2-48B9-A907-AAFC616F6026}"/>
                </a:ext>
              </a:extLst>
            </p:cNvPr>
            <p:cNvCxnSpPr>
              <a:endCxn id="73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Straight Connector 736">
              <a:extLst>
                <a:ext uri="{FF2B5EF4-FFF2-40B4-BE49-F238E27FC236}">
                  <a16:creationId xmlns:a16="http://schemas.microsoft.com/office/drawing/2014/main" id="{861076C2-CC95-4F74-839B-46827E5A42E2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8" name="Group 737">
            <a:extLst>
              <a:ext uri="{FF2B5EF4-FFF2-40B4-BE49-F238E27FC236}">
                <a16:creationId xmlns:a16="http://schemas.microsoft.com/office/drawing/2014/main" id="{8DBAF310-5204-48B5-95B2-09B9275B9B01}"/>
              </a:ext>
            </a:extLst>
          </p:cNvPr>
          <p:cNvGrpSpPr/>
          <p:nvPr/>
        </p:nvGrpSpPr>
        <p:grpSpPr>
          <a:xfrm>
            <a:off x="472391" y="687217"/>
            <a:ext cx="5095391" cy="2833288"/>
            <a:chOff x="1925876" y="2212958"/>
            <a:chExt cx="5095391" cy="2833288"/>
          </a:xfrm>
        </p:grpSpPr>
        <p:grpSp>
          <p:nvGrpSpPr>
            <p:cNvPr id="739" name="Group 738">
              <a:extLst>
                <a:ext uri="{FF2B5EF4-FFF2-40B4-BE49-F238E27FC236}">
                  <a16:creationId xmlns:a16="http://schemas.microsoft.com/office/drawing/2014/main" id="{A999DD01-A58D-4C59-A837-46AA75511D37}"/>
                </a:ext>
              </a:extLst>
            </p:cNvPr>
            <p:cNvGrpSpPr/>
            <p:nvPr/>
          </p:nvGrpSpPr>
          <p:grpSpPr>
            <a:xfrm>
              <a:off x="2745416" y="2212958"/>
              <a:ext cx="3597533" cy="493677"/>
              <a:chOff x="2705100" y="2011398"/>
              <a:chExt cx="3597533" cy="493677"/>
            </a:xfrm>
          </p:grpSpPr>
          <p:sp>
            <p:nvSpPr>
              <p:cNvPr id="764" name="Oval 763">
                <a:extLst>
                  <a:ext uri="{FF2B5EF4-FFF2-40B4-BE49-F238E27FC236}">
                    <a16:creationId xmlns:a16="http://schemas.microsoft.com/office/drawing/2014/main" id="{90D3028B-399C-4F30-B9D4-B954294A27D7}"/>
                  </a:ext>
                </a:extLst>
              </p:cNvPr>
              <p:cNvSpPr/>
              <p:nvPr/>
            </p:nvSpPr>
            <p:spPr bwMode="auto">
              <a:xfrm>
                <a:off x="2722820" y="2011398"/>
                <a:ext cx="3579813" cy="492125"/>
              </a:xfrm>
              <a:prstGeom prst="ellipse">
                <a:avLst/>
              </a:prstGeom>
              <a:solidFill>
                <a:schemeClr val="bg1">
                  <a:alpha val="42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5" name="Oval 764">
                <a:extLst>
                  <a:ext uri="{FF2B5EF4-FFF2-40B4-BE49-F238E27FC236}">
                    <a16:creationId xmlns:a16="http://schemas.microsoft.com/office/drawing/2014/main" id="{C98EC7BC-FABA-4D1B-8942-F5B95684974D}"/>
                  </a:ext>
                </a:extLst>
              </p:cNvPr>
              <p:cNvSpPr/>
              <p:nvPr/>
            </p:nvSpPr>
            <p:spPr bwMode="auto">
              <a:xfrm>
                <a:off x="2705100" y="2012950"/>
                <a:ext cx="3579813" cy="492125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6" name="TextBox 389">
                <a:extLst>
                  <a:ext uri="{FF2B5EF4-FFF2-40B4-BE49-F238E27FC236}">
                    <a16:creationId xmlns:a16="http://schemas.microsoft.com/office/drawing/2014/main" id="{CAE9D9B3-D076-4ED6-A648-D12472899B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2664" y="2127167"/>
                <a:ext cx="2057700" cy="296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800" dirty="0">
                    <a:solidFill>
                      <a:schemeClr val="bg1"/>
                    </a:solidFill>
                  </a:rPr>
                  <a:t>Remote Controller</a:t>
                </a:r>
              </a:p>
            </p:txBody>
          </p:sp>
        </p:grpSp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3F9F6FEC-2E0C-4222-AE9E-C83EC8D12C2D}"/>
                </a:ext>
              </a:extLst>
            </p:cNvPr>
            <p:cNvGrpSpPr/>
            <p:nvPr/>
          </p:nvGrpSpPr>
          <p:grpSpPr>
            <a:xfrm>
              <a:off x="1925876" y="4223509"/>
              <a:ext cx="923540" cy="405953"/>
              <a:chOff x="2705100" y="2011398"/>
              <a:chExt cx="3597533" cy="493677"/>
            </a:xfrm>
          </p:grpSpPr>
          <p:sp>
            <p:nvSpPr>
              <p:cNvPr id="761" name="Oval 760">
                <a:extLst>
                  <a:ext uri="{FF2B5EF4-FFF2-40B4-BE49-F238E27FC236}">
                    <a16:creationId xmlns:a16="http://schemas.microsoft.com/office/drawing/2014/main" id="{F9AAAE19-EC2A-4402-B428-29983B8C3FBE}"/>
                  </a:ext>
                </a:extLst>
              </p:cNvPr>
              <p:cNvSpPr/>
              <p:nvPr/>
            </p:nvSpPr>
            <p:spPr bwMode="auto">
              <a:xfrm>
                <a:off x="2722820" y="2011398"/>
                <a:ext cx="3579813" cy="492125"/>
              </a:xfrm>
              <a:prstGeom prst="ellipse">
                <a:avLst/>
              </a:prstGeom>
              <a:solidFill>
                <a:schemeClr val="bg1">
                  <a:alpha val="42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2" name="Oval 761">
                <a:extLst>
                  <a:ext uri="{FF2B5EF4-FFF2-40B4-BE49-F238E27FC236}">
                    <a16:creationId xmlns:a16="http://schemas.microsoft.com/office/drawing/2014/main" id="{5A5730BE-637F-4646-8BD3-DCFB164C634C}"/>
                  </a:ext>
                </a:extLst>
              </p:cNvPr>
              <p:cNvSpPr/>
              <p:nvPr/>
            </p:nvSpPr>
            <p:spPr bwMode="auto">
              <a:xfrm>
                <a:off x="2705100" y="2012950"/>
                <a:ext cx="3579813" cy="492125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3" name="TextBox 389">
                <a:extLst>
                  <a:ext uri="{FF2B5EF4-FFF2-40B4-BE49-F238E27FC236}">
                    <a16:creationId xmlns:a16="http://schemas.microsoft.com/office/drawing/2014/main" id="{7C86B4A6-641C-4DD9-B585-783517BB1A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1810" y="2127167"/>
                <a:ext cx="1159411" cy="296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800" dirty="0">
                    <a:solidFill>
                      <a:schemeClr val="bg1"/>
                    </a:solidFill>
                  </a:rPr>
                  <a:t>CA</a:t>
                </a:r>
              </a:p>
            </p:txBody>
          </p:sp>
        </p:grpSp>
        <p:grpSp>
          <p:nvGrpSpPr>
            <p:cNvPr id="741" name="Group 740">
              <a:extLst>
                <a:ext uri="{FF2B5EF4-FFF2-40B4-BE49-F238E27FC236}">
                  <a16:creationId xmlns:a16="http://schemas.microsoft.com/office/drawing/2014/main" id="{60E10B16-CF81-43F1-8520-BF4091FB492F}"/>
                </a:ext>
              </a:extLst>
            </p:cNvPr>
            <p:cNvGrpSpPr/>
            <p:nvPr/>
          </p:nvGrpSpPr>
          <p:grpSpPr>
            <a:xfrm>
              <a:off x="3589508" y="4760377"/>
              <a:ext cx="463568" cy="285869"/>
              <a:chOff x="3558850" y="4573304"/>
              <a:chExt cx="463568" cy="285869"/>
            </a:xfrm>
          </p:grpSpPr>
          <p:grpSp>
            <p:nvGrpSpPr>
              <p:cNvPr id="757" name="Group 756">
                <a:extLst>
                  <a:ext uri="{FF2B5EF4-FFF2-40B4-BE49-F238E27FC236}">
                    <a16:creationId xmlns:a16="http://schemas.microsoft.com/office/drawing/2014/main" id="{2B4B8C9A-6C45-4E15-9CE3-93B618454443}"/>
                  </a:ext>
                </a:extLst>
              </p:cNvPr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9E8F0860-8C59-415E-B9E5-DA46D8D9A9FD}"/>
                    </a:ext>
                  </a:extLst>
                </p:cNvPr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760" name="Oval 759">
                  <a:extLst>
                    <a:ext uri="{FF2B5EF4-FFF2-40B4-BE49-F238E27FC236}">
                      <a16:creationId xmlns:a16="http://schemas.microsoft.com/office/drawing/2014/main" id="{DF518802-092B-4CDF-A60A-13D5B828A30D}"/>
                    </a:ext>
                  </a:extLst>
                </p:cNvPr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758" name="TextBox 389">
                <a:extLst>
                  <a:ext uri="{FF2B5EF4-FFF2-40B4-BE49-F238E27FC236}">
                    <a16:creationId xmlns:a16="http://schemas.microsoft.com/office/drawing/2014/main" id="{1613C26C-B8A5-4F62-8CE5-A72B8C691E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42" name="Group 741">
              <a:extLst>
                <a:ext uri="{FF2B5EF4-FFF2-40B4-BE49-F238E27FC236}">
                  <a16:creationId xmlns:a16="http://schemas.microsoft.com/office/drawing/2014/main" id="{B4CCE4EA-72BB-448B-A041-6EBAAE4EB9B4}"/>
                </a:ext>
              </a:extLst>
            </p:cNvPr>
            <p:cNvGrpSpPr/>
            <p:nvPr/>
          </p:nvGrpSpPr>
          <p:grpSpPr>
            <a:xfrm>
              <a:off x="4369656" y="4758258"/>
              <a:ext cx="463568" cy="285869"/>
              <a:chOff x="3558850" y="4573304"/>
              <a:chExt cx="463568" cy="285869"/>
            </a:xfrm>
          </p:grpSpPr>
          <p:grpSp>
            <p:nvGrpSpPr>
              <p:cNvPr id="753" name="Group 752">
                <a:extLst>
                  <a:ext uri="{FF2B5EF4-FFF2-40B4-BE49-F238E27FC236}">
                    <a16:creationId xmlns:a16="http://schemas.microsoft.com/office/drawing/2014/main" id="{B8DA3EB4-179D-4916-8B8C-BC7B90585124}"/>
                  </a:ext>
                </a:extLst>
              </p:cNvPr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AFD2AD25-F71A-42CF-8557-B4118DB6AEB9}"/>
                    </a:ext>
                  </a:extLst>
                </p:cNvPr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756" name="Oval 755">
                  <a:extLst>
                    <a:ext uri="{FF2B5EF4-FFF2-40B4-BE49-F238E27FC236}">
                      <a16:creationId xmlns:a16="http://schemas.microsoft.com/office/drawing/2014/main" id="{F33B3005-F66A-4451-89A1-89B6BD5D3AC4}"/>
                    </a:ext>
                  </a:extLst>
                </p:cNvPr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754" name="TextBox 389">
                <a:extLst>
                  <a:ext uri="{FF2B5EF4-FFF2-40B4-BE49-F238E27FC236}">
                    <a16:creationId xmlns:a16="http://schemas.microsoft.com/office/drawing/2014/main" id="{CCA7DF9E-AD62-4FD8-9E1E-535B15EFA8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43" name="Group 742">
              <a:extLst>
                <a:ext uri="{FF2B5EF4-FFF2-40B4-BE49-F238E27FC236}">
                  <a16:creationId xmlns:a16="http://schemas.microsoft.com/office/drawing/2014/main" id="{896F3985-4765-4A69-9C40-EC79AFE3D41F}"/>
                </a:ext>
              </a:extLst>
            </p:cNvPr>
            <p:cNvGrpSpPr/>
            <p:nvPr/>
          </p:nvGrpSpPr>
          <p:grpSpPr>
            <a:xfrm>
              <a:off x="5569912" y="4756140"/>
              <a:ext cx="463568" cy="285869"/>
              <a:chOff x="3558850" y="4573304"/>
              <a:chExt cx="463568" cy="285869"/>
            </a:xfrm>
          </p:grpSpPr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FF66EE36-C0F4-48FB-BC8D-E36DB10F447A}"/>
                  </a:ext>
                </a:extLst>
              </p:cNvPr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751" name="Oval 750">
                  <a:extLst>
                    <a:ext uri="{FF2B5EF4-FFF2-40B4-BE49-F238E27FC236}">
                      <a16:creationId xmlns:a16="http://schemas.microsoft.com/office/drawing/2014/main" id="{75884B6C-DA2F-4207-88A1-78594583E127}"/>
                    </a:ext>
                  </a:extLst>
                </p:cNvPr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752" name="Oval 751">
                  <a:extLst>
                    <a:ext uri="{FF2B5EF4-FFF2-40B4-BE49-F238E27FC236}">
                      <a16:creationId xmlns:a16="http://schemas.microsoft.com/office/drawing/2014/main" id="{EFBE41CC-5F0A-42AF-A86B-8F2855C43381}"/>
                    </a:ext>
                  </a:extLst>
                </p:cNvPr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750" name="TextBox 389">
                <a:extLst>
                  <a:ext uri="{FF2B5EF4-FFF2-40B4-BE49-F238E27FC236}">
                    <a16:creationId xmlns:a16="http://schemas.microsoft.com/office/drawing/2014/main" id="{8778750E-06AB-475A-A30E-37A971AE45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44" name="Group 743">
              <a:extLst>
                <a:ext uri="{FF2B5EF4-FFF2-40B4-BE49-F238E27FC236}">
                  <a16:creationId xmlns:a16="http://schemas.microsoft.com/office/drawing/2014/main" id="{83DC0521-2E6E-43AC-B800-5A41A9D6F6ED}"/>
                </a:ext>
              </a:extLst>
            </p:cNvPr>
            <p:cNvGrpSpPr/>
            <p:nvPr/>
          </p:nvGrpSpPr>
          <p:grpSpPr>
            <a:xfrm>
              <a:off x="6557699" y="4754022"/>
              <a:ext cx="463568" cy="285869"/>
              <a:chOff x="3558850" y="4573304"/>
              <a:chExt cx="463568" cy="285869"/>
            </a:xfrm>
          </p:grpSpPr>
          <p:grpSp>
            <p:nvGrpSpPr>
              <p:cNvPr id="745" name="Group 744">
                <a:extLst>
                  <a:ext uri="{FF2B5EF4-FFF2-40B4-BE49-F238E27FC236}">
                    <a16:creationId xmlns:a16="http://schemas.microsoft.com/office/drawing/2014/main" id="{6E158799-6CD5-4A07-BB0E-872FE5B695BF}"/>
                  </a:ext>
                </a:extLst>
              </p:cNvPr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747" name="Oval 746">
                  <a:extLst>
                    <a:ext uri="{FF2B5EF4-FFF2-40B4-BE49-F238E27FC236}">
                      <a16:creationId xmlns:a16="http://schemas.microsoft.com/office/drawing/2014/main" id="{498B9D54-B5EB-494D-8579-108D0CD9F42F}"/>
                    </a:ext>
                  </a:extLst>
                </p:cNvPr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748" name="Oval 747">
                  <a:extLst>
                    <a:ext uri="{FF2B5EF4-FFF2-40B4-BE49-F238E27FC236}">
                      <a16:creationId xmlns:a16="http://schemas.microsoft.com/office/drawing/2014/main" id="{A95E8E81-243A-4B96-AD47-63DCBA500632}"/>
                    </a:ext>
                  </a:extLst>
                </p:cNvPr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746" name="TextBox 389">
                <a:extLst>
                  <a:ext uri="{FF2B5EF4-FFF2-40B4-BE49-F238E27FC236}">
                    <a16:creationId xmlns:a16="http://schemas.microsoft.com/office/drawing/2014/main" id="{F29303DE-BC70-474D-B65C-D581EFBA01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9B7437BE-6C7E-46FA-BB6D-898FD8DEE012}"/>
              </a:ext>
            </a:extLst>
          </p:cNvPr>
          <p:cNvGrpSpPr/>
          <p:nvPr/>
        </p:nvGrpSpPr>
        <p:grpSpPr>
          <a:xfrm>
            <a:off x="1198276" y="1484550"/>
            <a:ext cx="3972560" cy="2032000"/>
            <a:chOff x="2651760" y="3017520"/>
            <a:chExt cx="3972560" cy="2032000"/>
          </a:xfrm>
        </p:grpSpPr>
        <p:cxnSp>
          <p:nvCxnSpPr>
            <p:cNvPr id="768" name="Straight Arrow Connector 767">
              <a:extLst>
                <a:ext uri="{FF2B5EF4-FFF2-40B4-BE49-F238E27FC236}">
                  <a16:creationId xmlns:a16="http://schemas.microsoft.com/office/drawing/2014/main" id="{3DC69E4D-04AF-448D-B1CD-12247EBA1F32}"/>
                </a:ext>
              </a:extLst>
            </p:cNvPr>
            <p:cNvCxnSpPr/>
            <p:nvPr/>
          </p:nvCxnSpPr>
          <p:spPr bwMode="auto">
            <a:xfrm>
              <a:off x="2651760" y="3017520"/>
              <a:ext cx="0" cy="166624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Straight Arrow Connector 768">
              <a:extLst>
                <a:ext uri="{FF2B5EF4-FFF2-40B4-BE49-F238E27FC236}">
                  <a16:creationId xmlns:a16="http://schemas.microsoft.com/office/drawing/2014/main" id="{075D355E-D146-4D67-BDFA-7C76BDEC920D}"/>
                </a:ext>
              </a:extLst>
            </p:cNvPr>
            <p:cNvCxnSpPr/>
            <p:nvPr/>
          </p:nvCxnSpPr>
          <p:spPr bwMode="auto">
            <a:xfrm>
              <a:off x="364744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Straight Arrow Connector 769">
              <a:extLst>
                <a:ext uri="{FF2B5EF4-FFF2-40B4-BE49-F238E27FC236}">
                  <a16:creationId xmlns:a16="http://schemas.microsoft.com/office/drawing/2014/main" id="{8010E08C-8F30-4A66-A8F0-27A8CE7AAAA8}"/>
                </a:ext>
              </a:extLst>
            </p:cNvPr>
            <p:cNvCxnSpPr/>
            <p:nvPr/>
          </p:nvCxnSpPr>
          <p:spPr bwMode="auto">
            <a:xfrm>
              <a:off x="446024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Straight Arrow Connector 770">
              <a:extLst>
                <a:ext uri="{FF2B5EF4-FFF2-40B4-BE49-F238E27FC236}">
                  <a16:creationId xmlns:a16="http://schemas.microsoft.com/office/drawing/2014/main" id="{5AC7613A-65DE-4B51-804F-6D4CC937F315}"/>
                </a:ext>
              </a:extLst>
            </p:cNvPr>
            <p:cNvCxnSpPr/>
            <p:nvPr/>
          </p:nvCxnSpPr>
          <p:spPr bwMode="auto">
            <a:xfrm>
              <a:off x="565912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Straight Arrow Connector 771">
              <a:extLst>
                <a:ext uri="{FF2B5EF4-FFF2-40B4-BE49-F238E27FC236}">
                  <a16:creationId xmlns:a16="http://schemas.microsoft.com/office/drawing/2014/main" id="{DF7D90B0-D525-41E5-9777-7F04E3E585AA}"/>
                </a:ext>
              </a:extLst>
            </p:cNvPr>
            <p:cNvCxnSpPr/>
            <p:nvPr/>
          </p:nvCxnSpPr>
          <p:spPr bwMode="auto">
            <a:xfrm>
              <a:off x="662432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3" name="TextBox 772">
            <a:extLst>
              <a:ext uri="{FF2B5EF4-FFF2-40B4-BE49-F238E27FC236}">
                <a16:creationId xmlns:a16="http://schemas.microsoft.com/office/drawing/2014/main" id="{55698E33-DD1F-4945-A928-B433A3D9ED66}"/>
              </a:ext>
            </a:extLst>
          </p:cNvPr>
          <p:cNvSpPr txBox="1"/>
          <p:nvPr/>
        </p:nvSpPr>
        <p:spPr>
          <a:xfrm>
            <a:off x="5524649" y="4413535"/>
            <a:ext cx="3528392" cy="61555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Faster and more controlled reaction: a reason for Google’s move to SDN!</a:t>
            </a:r>
          </a:p>
        </p:txBody>
      </p:sp>
    </p:spTree>
    <p:extLst>
      <p:ext uri="{BB962C8B-B14F-4D97-AF65-F5344CB8AC3E}">
        <p14:creationId xmlns:p14="http://schemas.microsoft.com/office/powerpoint/2010/main" val="2553103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D05D5828-E5B3-4329-A49E-4897E81C56EC}"/>
              </a:ext>
            </a:extLst>
          </p:cNvPr>
          <p:cNvGrpSpPr/>
          <p:nvPr/>
        </p:nvGrpSpPr>
        <p:grpSpPr>
          <a:xfrm>
            <a:off x="521238" y="2177335"/>
            <a:ext cx="671302" cy="346874"/>
            <a:chOff x="922635" y="2384873"/>
            <a:chExt cx="895069" cy="46249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DB959D1-89C5-47B8-944D-D2EBF49A87A6}"/>
                </a:ext>
              </a:extLst>
            </p:cNvPr>
            <p:cNvSpPr/>
            <p:nvPr/>
          </p:nvSpPr>
          <p:spPr>
            <a:xfrm>
              <a:off x="922635" y="2384873"/>
              <a:ext cx="432882" cy="46249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69A3C98-76F9-4906-92C2-BE88AEF8439C}"/>
                </a:ext>
              </a:extLst>
            </p:cNvPr>
            <p:cNvSpPr/>
            <p:nvPr/>
          </p:nvSpPr>
          <p:spPr>
            <a:xfrm>
              <a:off x="1359965" y="2384873"/>
              <a:ext cx="457739" cy="462499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07843CD4-4879-4052-8D58-D42B8057AE85}"/>
              </a:ext>
            </a:extLst>
          </p:cNvPr>
          <p:cNvSpPr/>
          <p:nvPr/>
        </p:nvSpPr>
        <p:spPr>
          <a:xfrm>
            <a:off x="1197280" y="2177338"/>
            <a:ext cx="329809" cy="34687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65AC440-8DCB-4134-A2A2-1E5EF6268C30}"/>
              </a:ext>
            </a:extLst>
          </p:cNvPr>
          <p:cNvSpPr/>
          <p:nvPr/>
        </p:nvSpPr>
        <p:spPr>
          <a:xfrm>
            <a:off x="1527967" y="2177338"/>
            <a:ext cx="338920" cy="3468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AC0E0EB5-FD36-42CE-B055-B3BADD7D6E5C}"/>
              </a:ext>
            </a:extLst>
          </p:cNvPr>
          <p:cNvSpPr/>
          <p:nvPr/>
        </p:nvSpPr>
        <p:spPr>
          <a:xfrm>
            <a:off x="2609603" y="1421104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7D1EA236-F6F4-470B-9C19-8D0C45C6067C}"/>
              </a:ext>
            </a:extLst>
          </p:cNvPr>
          <p:cNvSpPr/>
          <p:nvPr/>
        </p:nvSpPr>
        <p:spPr>
          <a:xfrm>
            <a:off x="2610048" y="1422749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1FE1129-8DFB-450A-A849-1CB6D485BB83}"/>
              </a:ext>
            </a:extLst>
          </p:cNvPr>
          <p:cNvCxnSpPr/>
          <p:nvPr/>
        </p:nvCxnSpPr>
        <p:spPr>
          <a:xfrm>
            <a:off x="3558837" y="4586669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B4EFDE7-D574-4A19-B2BC-978F075B3B01}"/>
              </a:ext>
            </a:extLst>
          </p:cNvPr>
          <p:cNvCxnSpPr>
            <a:cxnSpLocks/>
          </p:cNvCxnSpPr>
          <p:nvPr/>
        </p:nvCxnSpPr>
        <p:spPr>
          <a:xfrm>
            <a:off x="4521134" y="1421103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7550E9B-5AB0-4AAA-9087-CF393325F64C}"/>
              </a:ext>
            </a:extLst>
          </p:cNvPr>
          <p:cNvCxnSpPr>
            <a:cxnSpLocks/>
          </p:cNvCxnSpPr>
          <p:nvPr/>
        </p:nvCxnSpPr>
        <p:spPr>
          <a:xfrm>
            <a:off x="3558837" y="2883479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B24BCBF-FEF2-4887-8D46-754C77B3D335}"/>
              </a:ext>
            </a:extLst>
          </p:cNvPr>
          <p:cNvCxnSpPr>
            <a:cxnSpLocks/>
          </p:cNvCxnSpPr>
          <p:nvPr/>
        </p:nvCxnSpPr>
        <p:spPr>
          <a:xfrm flipH="1">
            <a:off x="3558836" y="1421103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4124E49-500B-4541-8D22-958E0735B8C9}"/>
              </a:ext>
            </a:extLst>
          </p:cNvPr>
          <p:cNvCxnSpPr>
            <a:cxnSpLocks/>
          </p:cNvCxnSpPr>
          <p:nvPr/>
        </p:nvCxnSpPr>
        <p:spPr>
          <a:xfrm>
            <a:off x="5484666" y="2845509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0DBD879-C9BE-4151-9BCB-F8FAD7C2B9C9}"/>
              </a:ext>
            </a:extLst>
          </p:cNvPr>
          <p:cNvCxnSpPr>
            <a:cxnSpLocks/>
          </p:cNvCxnSpPr>
          <p:nvPr/>
        </p:nvCxnSpPr>
        <p:spPr>
          <a:xfrm flipH="1">
            <a:off x="3555133" y="2833339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1E846868-39DD-4806-9EB4-B7C2F300301E}"/>
              </a:ext>
            </a:extLst>
          </p:cNvPr>
          <p:cNvSpPr/>
          <p:nvPr/>
        </p:nvSpPr>
        <p:spPr>
          <a:xfrm>
            <a:off x="4262245" y="1162401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BF59DF4-99D8-44E8-8EDE-F6F4D3629CDE}"/>
              </a:ext>
            </a:extLst>
          </p:cNvPr>
          <p:cNvCxnSpPr/>
          <p:nvPr/>
        </p:nvCxnSpPr>
        <p:spPr>
          <a:xfrm>
            <a:off x="3814063" y="2723032"/>
            <a:ext cx="134715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B582ED9-CFBF-491C-9FAB-A1E2C0F5B050}"/>
              </a:ext>
            </a:extLst>
          </p:cNvPr>
          <p:cNvCxnSpPr/>
          <p:nvPr/>
        </p:nvCxnSpPr>
        <p:spPr>
          <a:xfrm>
            <a:off x="3854485" y="4721648"/>
            <a:ext cx="1347152" cy="0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DE6753-D942-4ABD-91C1-E0A12A427A25}"/>
              </a:ext>
            </a:extLst>
          </p:cNvPr>
          <p:cNvCxnSpPr/>
          <p:nvPr/>
        </p:nvCxnSpPr>
        <p:spPr>
          <a:xfrm>
            <a:off x="3830140" y="2966871"/>
            <a:ext cx="1347152" cy="0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B077D32-CE51-4703-9CEA-E04CF919F478}"/>
              </a:ext>
            </a:extLst>
          </p:cNvPr>
          <p:cNvCxnSpPr/>
          <p:nvPr/>
        </p:nvCxnSpPr>
        <p:spPr>
          <a:xfrm>
            <a:off x="3854485" y="4503936"/>
            <a:ext cx="1347152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E648421-3E42-4AED-98A7-B7F16F929C54}"/>
              </a:ext>
            </a:extLst>
          </p:cNvPr>
          <p:cNvCxnSpPr>
            <a:cxnSpLocks/>
          </p:cNvCxnSpPr>
          <p:nvPr/>
        </p:nvCxnSpPr>
        <p:spPr>
          <a:xfrm>
            <a:off x="3436916" y="3202006"/>
            <a:ext cx="0" cy="1075503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BA50536-EE2D-45EA-B8F9-6D4273D9A9C4}"/>
              </a:ext>
            </a:extLst>
          </p:cNvPr>
          <p:cNvCxnSpPr>
            <a:cxnSpLocks/>
          </p:cNvCxnSpPr>
          <p:nvPr/>
        </p:nvCxnSpPr>
        <p:spPr>
          <a:xfrm flipV="1">
            <a:off x="5602675" y="3168992"/>
            <a:ext cx="0" cy="1108517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62780A-538B-43E5-B4F6-D66E13B944A4}"/>
              </a:ext>
            </a:extLst>
          </p:cNvPr>
          <p:cNvCxnSpPr>
            <a:cxnSpLocks/>
          </p:cNvCxnSpPr>
          <p:nvPr/>
        </p:nvCxnSpPr>
        <p:spPr>
          <a:xfrm flipH="1">
            <a:off x="3557601" y="2845509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080E1F7-CC47-4BD6-B74E-E80990DC58E9}"/>
              </a:ext>
            </a:extLst>
          </p:cNvPr>
          <p:cNvCxnSpPr>
            <a:cxnSpLocks/>
          </p:cNvCxnSpPr>
          <p:nvPr/>
        </p:nvCxnSpPr>
        <p:spPr>
          <a:xfrm flipH="1">
            <a:off x="3714025" y="3859495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00DBB0E-49DC-423B-B9D9-5A4F0BC0165C}"/>
              </a:ext>
            </a:extLst>
          </p:cNvPr>
          <p:cNvCxnSpPr>
            <a:cxnSpLocks/>
          </p:cNvCxnSpPr>
          <p:nvPr/>
        </p:nvCxnSpPr>
        <p:spPr>
          <a:xfrm flipH="1">
            <a:off x="4626866" y="3031418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D5B430F-0F4B-449D-8563-B663468BB239}"/>
              </a:ext>
            </a:extLst>
          </p:cNvPr>
          <p:cNvCxnSpPr>
            <a:cxnSpLocks/>
          </p:cNvCxnSpPr>
          <p:nvPr/>
        </p:nvCxnSpPr>
        <p:spPr>
          <a:xfrm flipV="1">
            <a:off x="3869132" y="4032046"/>
            <a:ext cx="435347" cy="37518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86A7ACE-D02B-49A4-9932-898BD55D3E9A}"/>
              </a:ext>
            </a:extLst>
          </p:cNvPr>
          <p:cNvCxnSpPr>
            <a:cxnSpLocks/>
          </p:cNvCxnSpPr>
          <p:nvPr/>
        </p:nvCxnSpPr>
        <p:spPr>
          <a:xfrm flipV="1">
            <a:off x="4818808" y="3205169"/>
            <a:ext cx="435347" cy="37518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303B7D2-B2B1-449D-B277-575C138C20D8}"/>
              </a:ext>
            </a:extLst>
          </p:cNvPr>
          <p:cNvCxnSpPr>
            <a:cxnSpLocks/>
          </p:cNvCxnSpPr>
          <p:nvPr/>
        </p:nvCxnSpPr>
        <p:spPr>
          <a:xfrm rot="5048587" flipH="1">
            <a:off x="3575636" y="2899420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3495315-BE15-478C-9BDD-50995B7AD1B5}"/>
              </a:ext>
            </a:extLst>
          </p:cNvPr>
          <p:cNvCxnSpPr>
            <a:cxnSpLocks/>
          </p:cNvCxnSpPr>
          <p:nvPr/>
        </p:nvCxnSpPr>
        <p:spPr>
          <a:xfrm rot="5048587" flipH="1">
            <a:off x="3895288" y="3039083"/>
            <a:ext cx="481155" cy="40614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9BCEC3A-4A8F-40BB-9EF3-7595A5F365A6}"/>
              </a:ext>
            </a:extLst>
          </p:cNvPr>
          <p:cNvCxnSpPr>
            <a:cxnSpLocks/>
          </p:cNvCxnSpPr>
          <p:nvPr/>
        </p:nvCxnSpPr>
        <p:spPr>
          <a:xfrm rot="5048587" flipH="1">
            <a:off x="4812192" y="3862658"/>
            <a:ext cx="481155" cy="40614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E2DC2E2-DF8E-4622-8AD5-7A5A918F2E23}"/>
              </a:ext>
            </a:extLst>
          </p:cNvPr>
          <p:cNvCxnSpPr>
            <a:cxnSpLocks/>
          </p:cNvCxnSpPr>
          <p:nvPr/>
        </p:nvCxnSpPr>
        <p:spPr>
          <a:xfrm rot="5048587" flipV="1">
            <a:off x="3775429" y="3202102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D467C85-5CF3-45BE-85EF-3E2DE119D460}"/>
              </a:ext>
            </a:extLst>
          </p:cNvPr>
          <p:cNvCxnSpPr>
            <a:cxnSpLocks/>
          </p:cNvCxnSpPr>
          <p:nvPr/>
        </p:nvCxnSpPr>
        <p:spPr>
          <a:xfrm rot="5048587" flipV="1">
            <a:off x="4694899" y="4062443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2D7340F8-C2D7-4D14-A909-31B7DF7263F0}"/>
              </a:ext>
            </a:extLst>
          </p:cNvPr>
          <p:cNvSpPr/>
          <p:nvPr/>
        </p:nvSpPr>
        <p:spPr>
          <a:xfrm>
            <a:off x="3280492" y="262506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19D07A9-667F-463B-A4DB-D8A2FE7E2C3F}"/>
              </a:ext>
            </a:extLst>
          </p:cNvPr>
          <p:cNvSpPr/>
          <p:nvPr/>
        </p:nvSpPr>
        <p:spPr>
          <a:xfrm>
            <a:off x="3280493" y="434614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0FF0E3C-3382-430D-80D2-9FD00FAD4CC2}"/>
              </a:ext>
            </a:extLst>
          </p:cNvPr>
          <p:cNvSpPr/>
          <p:nvPr/>
        </p:nvSpPr>
        <p:spPr>
          <a:xfrm>
            <a:off x="5210346" y="434614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2FE5B20-2F6C-4B68-88E0-357A552DDDA3}"/>
              </a:ext>
            </a:extLst>
          </p:cNvPr>
          <p:cNvSpPr/>
          <p:nvPr/>
        </p:nvSpPr>
        <p:spPr>
          <a:xfrm>
            <a:off x="5210346" y="262506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D3C2AEE-25F2-400C-8A60-FA24ACCF193E}"/>
              </a:ext>
            </a:extLst>
          </p:cNvPr>
          <p:cNvSpPr/>
          <p:nvPr/>
        </p:nvSpPr>
        <p:spPr>
          <a:xfrm>
            <a:off x="4256973" y="349468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58F0D5C-086E-4944-89D6-4B95BC0F9219}"/>
              </a:ext>
            </a:extLst>
          </p:cNvPr>
          <p:cNvCxnSpPr>
            <a:cxnSpLocks/>
          </p:cNvCxnSpPr>
          <p:nvPr/>
        </p:nvCxnSpPr>
        <p:spPr>
          <a:xfrm flipH="1" flipV="1">
            <a:off x="4812871" y="1564796"/>
            <a:ext cx="655551" cy="940782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Arc 82">
            <a:extLst>
              <a:ext uri="{FF2B5EF4-FFF2-40B4-BE49-F238E27FC236}">
                <a16:creationId xmlns:a16="http://schemas.microsoft.com/office/drawing/2014/main" id="{21754964-05DE-4203-B9B5-89206F83CE20}"/>
              </a:ext>
            </a:extLst>
          </p:cNvPr>
          <p:cNvSpPr/>
          <p:nvPr/>
        </p:nvSpPr>
        <p:spPr>
          <a:xfrm>
            <a:off x="2470265" y="1340776"/>
            <a:ext cx="3933260" cy="3660083"/>
          </a:xfrm>
          <a:prstGeom prst="arc">
            <a:avLst>
              <a:gd name="adj1" fmla="val 7856646"/>
              <a:gd name="adj2" fmla="val 15717858"/>
            </a:avLst>
          </a:prstGeom>
          <a:ln w="22225">
            <a:solidFill>
              <a:schemeClr val="bg1">
                <a:lumMod val="95000"/>
              </a:schemeClr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4F69F7EF-B636-4454-B894-B84DD22773B4}"/>
              </a:ext>
            </a:extLst>
          </p:cNvPr>
          <p:cNvSpPr/>
          <p:nvPr/>
        </p:nvSpPr>
        <p:spPr>
          <a:xfrm>
            <a:off x="2862151" y="1330714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EA53487-0A29-4DBF-B3FB-5B935CAD8085}"/>
              </a:ext>
            </a:extLst>
          </p:cNvPr>
          <p:cNvCxnSpPr>
            <a:cxnSpLocks/>
          </p:cNvCxnSpPr>
          <p:nvPr/>
        </p:nvCxnSpPr>
        <p:spPr>
          <a:xfrm flipV="1">
            <a:off x="3644139" y="1611605"/>
            <a:ext cx="591084" cy="88727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611150D-A380-4C74-90FC-0A921B71B818}"/>
              </a:ext>
            </a:extLst>
          </p:cNvPr>
          <p:cNvCxnSpPr>
            <a:cxnSpLocks/>
          </p:cNvCxnSpPr>
          <p:nvPr/>
        </p:nvCxnSpPr>
        <p:spPr>
          <a:xfrm flipH="1" flipV="1">
            <a:off x="3661557" y="3168992"/>
            <a:ext cx="4354" cy="105064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B1C7912-1A1F-4650-BE87-C47E930F9C19}"/>
              </a:ext>
            </a:extLst>
          </p:cNvPr>
          <p:cNvCxnSpPr>
            <a:cxnSpLocks/>
          </p:cNvCxnSpPr>
          <p:nvPr/>
        </p:nvCxnSpPr>
        <p:spPr>
          <a:xfrm flipH="1" flipV="1">
            <a:off x="5381945" y="3149936"/>
            <a:ext cx="4354" cy="105064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>
            <a:extLst>
              <a:ext uri="{FF2B5EF4-FFF2-40B4-BE49-F238E27FC236}">
                <a16:creationId xmlns:a16="http://schemas.microsoft.com/office/drawing/2014/main" id="{18455EF8-BE9A-4920-AA34-6DC546111E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680" y="2655500"/>
            <a:ext cx="420528" cy="420528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CF4179B5-BC8D-48E6-A447-D872C757C8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225" y="4427708"/>
            <a:ext cx="420528" cy="420528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68DE09D4-47C6-4E22-BBA5-8DA709C735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355" y="2989800"/>
            <a:ext cx="463370" cy="28551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71C4D29-307E-4B1C-BE18-D3202CACD11D}"/>
              </a:ext>
            </a:extLst>
          </p:cNvPr>
          <p:cNvSpPr txBox="1"/>
          <p:nvPr/>
        </p:nvSpPr>
        <p:spPr>
          <a:xfrm>
            <a:off x="4362427" y="1121569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b="1" dirty="0">
                <a:solidFill>
                  <a:schemeClr val="bg1"/>
                </a:solidFill>
              </a:rPr>
              <a:t>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0" name="Title 2">
            <a:extLst>
              <a:ext uri="{FF2B5EF4-FFF2-40B4-BE49-F238E27FC236}">
                <a16:creationId xmlns:a16="http://schemas.microsoft.com/office/drawing/2014/main" id="{7735DC9D-A933-4493-B900-38B3E9DAB42F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F5F436C-AFA3-499B-A319-A133FB5E027F}"/>
              </a:ext>
            </a:extLst>
          </p:cNvPr>
          <p:cNvSpPr/>
          <p:nvPr/>
        </p:nvSpPr>
        <p:spPr>
          <a:xfrm>
            <a:off x="108122" y="2769808"/>
            <a:ext cx="2178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G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o 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a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l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o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n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g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arborescence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 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2 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t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o 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d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e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s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t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i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n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a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t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i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o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n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...</a:t>
            </a:r>
            <a:endParaRPr lang="en-US" sz="1400" i="1" dirty="0">
              <a:solidFill>
                <a:srgbClr val="C0000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07E2292-FEBB-4E54-B47A-C7C1A53B687A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32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Title 2">
            <a:extLst>
              <a:ext uri="{FF2B5EF4-FFF2-40B4-BE49-F238E27FC236}">
                <a16:creationId xmlns:a16="http://schemas.microsoft.com/office/drawing/2014/main" id="{F918EDC3-37F0-4FDA-80C9-310E8D58F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/>
          </a:bodyPr>
          <a:lstStyle/>
          <a:p>
            <a:r>
              <a:rPr lang="de-DE" sz="3400" dirty="0"/>
              <a:t>C</a:t>
            </a:r>
            <a:r>
              <a:rPr lang="en-AT" sz="3400" dirty="0"/>
              <a:t>i</a:t>
            </a:r>
            <a:r>
              <a:rPr lang="de-DE" sz="3400" dirty="0"/>
              <a:t>r</a:t>
            </a:r>
            <a:r>
              <a:rPr lang="en-AT" sz="3400" dirty="0"/>
              <a:t>c</a:t>
            </a:r>
            <a:r>
              <a:rPr lang="de-DE" sz="3400" dirty="0"/>
              <a:t>u</a:t>
            </a:r>
            <a:r>
              <a:rPr lang="en-AT" sz="3400" dirty="0"/>
              <a:t>l</a:t>
            </a:r>
            <a:r>
              <a:rPr lang="de-DE" sz="3400" dirty="0"/>
              <a:t>a</a:t>
            </a:r>
            <a:r>
              <a:rPr lang="en-AT" sz="3400" dirty="0"/>
              <a:t>r </a:t>
            </a:r>
            <a:r>
              <a:rPr lang="de-DE" sz="3400" dirty="0" err="1"/>
              <a:t>arborescence</a:t>
            </a:r>
            <a:r>
              <a:rPr lang="en-AT" sz="3400" dirty="0"/>
              <a:t>-</a:t>
            </a:r>
            <a:r>
              <a:rPr lang="de-DE" sz="3400" dirty="0"/>
              <a:t>r</a:t>
            </a:r>
            <a:r>
              <a:rPr lang="en-AT" sz="3400" dirty="0"/>
              <a:t>o</a:t>
            </a:r>
            <a:r>
              <a:rPr lang="de-DE" sz="3400" dirty="0"/>
              <a:t>u</a:t>
            </a:r>
            <a:r>
              <a:rPr lang="en-AT" sz="3400" dirty="0"/>
              <a:t>t</a:t>
            </a:r>
            <a:r>
              <a:rPr lang="de-DE" sz="3400" dirty="0"/>
              <a:t>i</a:t>
            </a:r>
            <a:r>
              <a:rPr lang="en-AT" sz="3400" dirty="0"/>
              <a:t>n</a:t>
            </a:r>
            <a:r>
              <a:rPr lang="de-DE" sz="3400" dirty="0"/>
              <a:t>g</a:t>
            </a:r>
            <a:r>
              <a:rPr lang="en-AT" sz="3400" dirty="0"/>
              <a:t> </a:t>
            </a:r>
            <a:r>
              <a:rPr lang="de-DE" sz="3400" dirty="0"/>
              <a:t>i</a:t>
            </a:r>
            <a:r>
              <a:rPr lang="en-AT" sz="3400" dirty="0"/>
              <a:t>s (</a:t>
            </a:r>
            <a:r>
              <a:rPr lang="de-DE" sz="3400" dirty="0"/>
              <a:t>k</a:t>
            </a:r>
            <a:r>
              <a:rPr lang="en-AT" sz="3400" dirty="0"/>
              <a:t>/2-1)-</a:t>
            </a:r>
            <a:r>
              <a:rPr lang="de-DE" sz="3400" dirty="0"/>
              <a:t>r</a:t>
            </a:r>
            <a:r>
              <a:rPr lang="en-AT" sz="3400" dirty="0"/>
              <a:t>e</a:t>
            </a:r>
            <a:r>
              <a:rPr lang="de-DE" sz="3400" dirty="0"/>
              <a:t>s</a:t>
            </a:r>
            <a:r>
              <a:rPr lang="en-AT" sz="3400" dirty="0"/>
              <a:t>i</a:t>
            </a:r>
            <a:r>
              <a:rPr lang="de-DE" sz="3400" dirty="0"/>
              <a:t>l</a:t>
            </a:r>
            <a:r>
              <a:rPr lang="en-AT" sz="3400" dirty="0"/>
              <a:t>i</a:t>
            </a:r>
            <a:r>
              <a:rPr lang="de-DE" sz="3400" dirty="0"/>
              <a:t>e</a:t>
            </a:r>
            <a:r>
              <a:rPr lang="en-AT" sz="3400" dirty="0"/>
              <a:t>n</a:t>
            </a:r>
            <a:r>
              <a:rPr lang="de-DE" sz="3400" dirty="0"/>
              <a:t>t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5656722-8756-47CC-B253-E903A7C4817C}"/>
              </a:ext>
            </a:extLst>
          </p:cNvPr>
          <p:cNvGrpSpPr/>
          <p:nvPr/>
        </p:nvGrpSpPr>
        <p:grpSpPr>
          <a:xfrm>
            <a:off x="343418" y="1779363"/>
            <a:ext cx="1949659" cy="744848"/>
            <a:chOff x="685542" y="1854242"/>
            <a:chExt cx="2599546" cy="99313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AC5697F-0534-4D4F-A9D9-1CEDC7930807}"/>
                </a:ext>
              </a:extLst>
            </p:cNvPr>
            <p:cNvSpPr/>
            <p:nvPr/>
          </p:nvSpPr>
          <p:spPr>
            <a:xfrm>
              <a:off x="922635" y="2384873"/>
              <a:ext cx="432882" cy="46249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E44DC82-AD35-416F-A62D-7C3EA6E7B85E}"/>
                </a:ext>
              </a:extLst>
            </p:cNvPr>
            <p:cNvSpPr/>
            <p:nvPr/>
          </p:nvSpPr>
          <p:spPr>
            <a:xfrm>
              <a:off x="1359965" y="2384873"/>
              <a:ext cx="457739" cy="462499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AAB0770-2067-4758-995E-1181CA8A3A6E}"/>
                </a:ext>
              </a:extLst>
            </p:cNvPr>
            <p:cNvSpPr txBox="1"/>
            <p:nvPr/>
          </p:nvSpPr>
          <p:spPr>
            <a:xfrm>
              <a:off x="685542" y="1854242"/>
              <a:ext cx="2599546" cy="471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/>
                <a:t>Arborescence order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A196139-F478-4B18-9E8F-9C8179E21B21}"/>
              </a:ext>
            </a:extLst>
          </p:cNvPr>
          <p:cNvSpPr/>
          <p:nvPr/>
        </p:nvSpPr>
        <p:spPr>
          <a:xfrm>
            <a:off x="6715299" y="2534589"/>
            <a:ext cx="21781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T" dirty="0"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I</a:t>
            </a:r>
            <a:r>
              <a:rPr lang="en-US" dirty="0" err="1"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ntuition</a:t>
            </a:r>
            <a:r>
              <a:rPr lang="en-US" dirty="0"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: each single failure may affect two </a:t>
            </a:r>
            <a:r>
              <a:rPr lang="de-DE" dirty="0" err="1"/>
              <a:t>arborescences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7596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254 L -0.00035 0.24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D05D5828-E5B3-4329-A49E-4897E81C56EC}"/>
              </a:ext>
            </a:extLst>
          </p:cNvPr>
          <p:cNvGrpSpPr/>
          <p:nvPr/>
        </p:nvGrpSpPr>
        <p:grpSpPr>
          <a:xfrm>
            <a:off x="521238" y="2177335"/>
            <a:ext cx="671302" cy="346874"/>
            <a:chOff x="922635" y="2384873"/>
            <a:chExt cx="895069" cy="46249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DB959D1-89C5-47B8-944D-D2EBF49A87A6}"/>
                </a:ext>
              </a:extLst>
            </p:cNvPr>
            <p:cNvSpPr/>
            <p:nvPr/>
          </p:nvSpPr>
          <p:spPr>
            <a:xfrm>
              <a:off x="922635" y="2384873"/>
              <a:ext cx="432882" cy="46249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69A3C98-76F9-4906-92C2-BE88AEF8439C}"/>
                </a:ext>
              </a:extLst>
            </p:cNvPr>
            <p:cNvSpPr/>
            <p:nvPr/>
          </p:nvSpPr>
          <p:spPr>
            <a:xfrm>
              <a:off x="1359965" y="2384873"/>
              <a:ext cx="457739" cy="462499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07843CD4-4879-4052-8D58-D42B8057AE85}"/>
              </a:ext>
            </a:extLst>
          </p:cNvPr>
          <p:cNvSpPr/>
          <p:nvPr/>
        </p:nvSpPr>
        <p:spPr>
          <a:xfrm>
            <a:off x="1197280" y="2177338"/>
            <a:ext cx="329809" cy="34687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65AC440-8DCB-4134-A2A2-1E5EF6268C30}"/>
              </a:ext>
            </a:extLst>
          </p:cNvPr>
          <p:cNvSpPr/>
          <p:nvPr/>
        </p:nvSpPr>
        <p:spPr>
          <a:xfrm>
            <a:off x="1527967" y="2177338"/>
            <a:ext cx="338920" cy="3468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647D40FA-0ACE-4843-AB28-7A0652A81806}"/>
              </a:ext>
            </a:extLst>
          </p:cNvPr>
          <p:cNvSpPr/>
          <p:nvPr/>
        </p:nvSpPr>
        <p:spPr>
          <a:xfrm>
            <a:off x="2609603" y="1421104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c 94">
            <a:extLst>
              <a:ext uri="{FF2B5EF4-FFF2-40B4-BE49-F238E27FC236}">
                <a16:creationId xmlns:a16="http://schemas.microsoft.com/office/drawing/2014/main" id="{4C36B54C-B8CE-4542-BE28-3C63D0F5A09D}"/>
              </a:ext>
            </a:extLst>
          </p:cNvPr>
          <p:cNvSpPr/>
          <p:nvPr/>
        </p:nvSpPr>
        <p:spPr>
          <a:xfrm>
            <a:off x="2610048" y="1422749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26BF933-DFF5-441C-AFD0-A265C5D3DBFA}"/>
              </a:ext>
            </a:extLst>
          </p:cNvPr>
          <p:cNvCxnSpPr/>
          <p:nvPr/>
        </p:nvCxnSpPr>
        <p:spPr>
          <a:xfrm>
            <a:off x="3558837" y="4586669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903A9FA-33AD-40D2-9CC8-A1D23B41DA45}"/>
              </a:ext>
            </a:extLst>
          </p:cNvPr>
          <p:cNvCxnSpPr>
            <a:cxnSpLocks/>
          </p:cNvCxnSpPr>
          <p:nvPr/>
        </p:nvCxnSpPr>
        <p:spPr>
          <a:xfrm>
            <a:off x="4521134" y="1421103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5F4DBAE-F415-4C09-A4CF-335C3108BA4C}"/>
              </a:ext>
            </a:extLst>
          </p:cNvPr>
          <p:cNvCxnSpPr>
            <a:cxnSpLocks/>
          </p:cNvCxnSpPr>
          <p:nvPr/>
        </p:nvCxnSpPr>
        <p:spPr>
          <a:xfrm>
            <a:off x="3558837" y="2883479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4F2333D-CD4A-461B-A6E5-049685C68D9C}"/>
              </a:ext>
            </a:extLst>
          </p:cNvPr>
          <p:cNvCxnSpPr>
            <a:cxnSpLocks/>
          </p:cNvCxnSpPr>
          <p:nvPr/>
        </p:nvCxnSpPr>
        <p:spPr>
          <a:xfrm flipH="1">
            <a:off x="3558836" y="1421103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98F3B2F-D52B-4C2E-AD5B-DFD543B29392}"/>
              </a:ext>
            </a:extLst>
          </p:cNvPr>
          <p:cNvCxnSpPr>
            <a:cxnSpLocks/>
          </p:cNvCxnSpPr>
          <p:nvPr/>
        </p:nvCxnSpPr>
        <p:spPr>
          <a:xfrm>
            <a:off x="5484666" y="2845509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27173F5-5FD9-4758-9A81-7C93C4C810E0}"/>
              </a:ext>
            </a:extLst>
          </p:cNvPr>
          <p:cNvCxnSpPr>
            <a:cxnSpLocks/>
          </p:cNvCxnSpPr>
          <p:nvPr/>
        </p:nvCxnSpPr>
        <p:spPr>
          <a:xfrm flipH="1">
            <a:off x="3555133" y="2833339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1B45A698-DE11-4FCD-9E8B-A311A709B028}"/>
              </a:ext>
            </a:extLst>
          </p:cNvPr>
          <p:cNvSpPr/>
          <p:nvPr/>
        </p:nvSpPr>
        <p:spPr>
          <a:xfrm>
            <a:off x="4262245" y="1162401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C9018DA-0FEF-4070-A474-7E7494D0F90C}"/>
              </a:ext>
            </a:extLst>
          </p:cNvPr>
          <p:cNvCxnSpPr/>
          <p:nvPr/>
        </p:nvCxnSpPr>
        <p:spPr>
          <a:xfrm>
            <a:off x="3814063" y="2723032"/>
            <a:ext cx="134715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0727E71-6814-4CF6-9D5F-4F897DCD0643}"/>
              </a:ext>
            </a:extLst>
          </p:cNvPr>
          <p:cNvCxnSpPr/>
          <p:nvPr/>
        </p:nvCxnSpPr>
        <p:spPr>
          <a:xfrm>
            <a:off x="3854485" y="4721648"/>
            <a:ext cx="1347152" cy="0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BBADFF7-5D07-4CA0-A05A-5F58A9C1479E}"/>
              </a:ext>
            </a:extLst>
          </p:cNvPr>
          <p:cNvCxnSpPr/>
          <p:nvPr/>
        </p:nvCxnSpPr>
        <p:spPr>
          <a:xfrm>
            <a:off x="3830140" y="2966871"/>
            <a:ext cx="1347152" cy="0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9349B90-58E3-4E96-9EB2-F0815090114F}"/>
              </a:ext>
            </a:extLst>
          </p:cNvPr>
          <p:cNvCxnSpPr/>
          <p:nvPr/>
        </p:nvCxnSpPr>
        <p:spPr>
          <a:xfrm>
            <a:off x="3854485" y="4503936"/>
            <a:ext cx="1347152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75E6430-E3EC-4546-846A-5428F3504C9F}"/>
              </a:ext>
            </a:extLst>
          </p:cNvPr>
          <p:cNvCxnSpPr>
            <a:cxnSpLocks/>
          </p:cNvCxnSpPr>
          <p:nvPr/>
        </p:nvCxnSpPr>
        <p:spPr>
          <a:xfrm>
            <a:off x="3436916" y="3202006"/>
            <a:ext cx="0" cy="1075503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4E9728A5-D9A6-48BB-A96B-E2368F52992F}"/>
              </a:ext>
            </a:extLst>
          </p:cNvPr>
          <p:cNvCxnSpPr>
            <a:cxnSpLocks/>
          </p:cNvCxnSpPr>
          <p:nvPr/>
        </p:nvCxnSpPr>
        <p:spPr>
          <a:xfrm flipV="1">
            <a:off x="5602675" y="3168992"/>
            <a:ext cx="0" cy="1108517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F378DB0-D2F8-4F5E-87E1-A678AEA64D5E}"/>
              </a:ext>
            </a:extLst>
          </p:cNvPr>
          <p:cNvCxnSpPr>
            <a:cxnSpLocks/>
          </p:cNvCxnSpPr>
          <p:nvPr/>
        </p:nvCxnSpPr>
        <p:spPr>
          <a:xfrm flipH="1">
            <a:off x="3557601" y="2845509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79D78AB-1682-43BB-BA34-3BC7BC48F945}"/>
              </a:ext>
            </a:extLst>
          </p:cNvPr>
          <p:cNvCxnSpPr>
            <a:cxnSpLocks/>
          </p:cNvCxnSpPr>
          <p:nvPr/>
        </p:nvCxnSpPr>
        <p:spPr>
          <a:xfrm flipH="1">
            <a:off x="3714025" y="3859495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BECD492-2639-4D98-9848-015E687EE4E2}"/>
              </a:ext>
            </a:extLst>
          </p:cNvPr>
          <p:cNvCxnSpPr>
            <a:cxnSpLocks/>
          </p:cNvCxnSpPr>
          <p:nvPr/>
        </p:nvCxnSpPr>
        <p:spPr>
          <a:xfrm flipH="1">
            <a:off x="4626866" y="3031418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001F3B6-4A8F-4CC3-8E9D-C54B4FAA9EA6}"/>
              </a:ext>
            </a:extLst>
          </p:cNvPr>
          <p:cNvCxnSpPr>
            <a:cxnSpLocks/>
          </p:cNvCxnSpPr>
          <p:nvPr/>
        </p:nvCxnSpPr>
        <p:spPr>
          <a:xfrm flipV="1">
            <a:off x="3869132" y="4032046"/>
            <a:ext cx="435347" cy="37518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EBF07C6-B6B3-4665-9A4D-52E302B206F3}"/>
              </a:ext>
            </a:extLst>
          </p:cNvPr>
          <p:cNvCxnSpPr>
            <a:cxnSpLocks/>
          </p:cNvCxnSpPr>
          <p:nvPr/>
        </p:nvCxnSpPr>
        <p:spPr>
          <a:xfrm flipV="1">
            <a:off x="4818808" y="3205169"/>
            <a:ext cx="435347" cy="37518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9146DED-BDCC-4C34-988E-0B4318119DBC}"/>
              </a:ext>
            </a:extLst>
          </p:cNvPr>
          <p:cNvCxnSpPr>
            <a:cxnSpLocks/>
          </p:cNvCxnSpPr>
          <p:nvPr/>
        </p:nvCxnSpPr>
        <p:spPr>
          <a:xfrm rot="5048587" flipH="1">
            <a:off x="3575636" y="2899420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AA06EC7-2324-476B-8F17-6A7D652F2B14}"/>
              </a:ext>
            </a:extLst>
          </p:cNvPr>
          <p:cNvCxnSpPr>
            <a:cxnSpLocks/>
          </p:cNvCxnSpPr>
          <p:nvPr/>
        </p:nvCxnSpPr>
        <p:spPr>
          <a:xfrm rot="5048587" flipH="1">
            <a:off x="3895288" y="3039083"/>
            <a:ext cx="481155" cy="40614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FC0D9C1-BAEC-42D3-8B00-51049940B369}"/>
              </a:ext>
            </a:extLst>
          </p:cNvPr>
          <p:cNvCxnSpPr>
            <a:cxnSpLocks/>
          </p:cNvCxnSpPr>
          <p:nvPr/>
        </p:nvCxnSpPr>
        <p:spPr>
          <a:xfrm rot="5048587" flipH="1">
            <a:off x="4812192" y="3862658"/>
            <a:ext cx="481155" cy="40614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E0D397A-99A6-4593-9C4D-A319B25C4E0E}"/>
              </a:ext>
            </a:extLst>
          </p:cNvPr>
          <p:cNvCxnSpPr>
            <a:cxnSpLocks/>
          </p:cNvCxnSpPr>
          <p:nvPr/>
        </p:nvCxnSpPr>
        <p:spPr>
          <a:xfrm rot="5048587" flipV="1">
            <a:off x="3775429" y="3202102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B88E51DD-532D-4894-B010-343A0E397AFA}"/>
              </a:ext>
            </a:extLst>
          </p:cNvPr>
          <p:cNvCxnSpPr>
            <a:cxnSpLocks/>
          </p:cNvCxnSpPr>
          <p:nvPr/>
        </p:nvCxnSpPr>
        <p:spPr>
          <a:xfrm rot="5048587" flipV="1">
            <a:off x="4694899" y="4062443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FB2DB25D-599C-410D-8515-730B6AAC0284}"/>
              </a:ext>
            </a:extLst>
          </p:cNvPr>
          <p:cNvSpPr/>
          <p:nvPr/>
        </p:nvSpPr>
        <p:spPr>
          <a:xfrm>
            <a:off x="3280492" y="262506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71B8233C-F643-4946-85E7-10647152A59C}"/>
              </a:ext>
            </a:extLst>
          </p:cNvPr>
          <p:cNvSpPr/>
          <p:nvPr/>
        </p:nvSpPr>
        <p:spPr>
          <a:xfrm>
            <a:off x="3280493" y="434614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6E14BE6-872B-4D6A-9D28-261E65297C5E}"/>
              </a:ext>
            </a:extLst>
          </p:cNvPr>
          <p:cNvSpPr/>
          <p:nvPr/>
        </p:nvSpPr>
        <p:spPr>
          <a:xfrm>
            <a:off x="5210346" y="434614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C4B8763-30B1-4137-9246-0FF05E8B30FA}"/>
              </a:ext>
            </a:extLst>
          </p:cNvPr>
          <p:cNvSpPr/>
          <p:nvPr/>
        </p:nvSpPr>
        <p:spPr>
          <a:xfrm>
            <a:off x="5210346" y="262506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456CE96-F023-4947-B6E5-5F972A4D3249}"/>
              </a:ext>
            </a:extLst>
          </p:cNvPr>
          <p:cNvSpPr/>
          <p:nvPr/>
        </p:nvSpPr>
        <p:spPr>
          <a:xfrm>
            <a:off x="4256973" y="349468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4183CD5-1BB8-4240-AE33-22652C6DCA68}"/>
              </a:ext>
            </a:extLst>
          </p:cNvPr>
          <p:cNvCxnSpPr>
            <a:cxnSpLocks/>
          </p:cNvCxnSpPr>
          <p:nvPr/>
        </p:nvCxnSpPr>
        <p:spPr>
          <a:xfrm flipH="1" flipV="1">
            <a:off x="4812871" y="1564796"/>
            <a:ext cx="655551" cy="940782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Arc 126">
            <a:extLst>
              <a:ext uri="{FF2B5EF4-FFF2-40B4-BE49-F238E27FC236}">
                <a16:creationId xmlns:a16="http://schemas.microsoft.com/office/drawing/2014/main" id="{D8424465-1B4F-4081-8D39-EB2F89DFF860}"/>
              </a:ext>
            </a:extLst>
          </p:cNvPr>
          <p:cNvSpPr/>
          <p:nvPr/>
        </p:nvSpPr>
        <p:spPr>
          <a:xfrm>
            <a:off x="2470265" y="1340776"/>
            <a:ext cx="3933260" cy="3660083"/>
          </a:xfrm>
          <a:prstGeom prst="arc">
            <a:avLst>
              <a:gd name="adj1" fmla="val 7856646"/>
              <a:gd name="adj2" fmla="val 15717858"/>
            </a:avLst>
          </a:prstGeom>
          <a:ln w="22225">
            <a:solidFill>
              <a:schemeClr val="bg1">
                <a:lumMod val="95000"/>
              </a:schemeClr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id="{40CDCE9B-8B7A-479B-81C9-1B60AC4C9E03}"/>
              </a:ext>
            </a:extLst>
          </p:cNvPr>
          <p:cNvSpPr/>
          <p:nvPr/>
        </p:nvSpPr>
        <p:spPr>
          <a:xfrm>
            <a:off x="2862151" y="1330714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826F47BC-27B7-4BC5-81C7-9CE7B6D943AB}"/>
              </a:ext>
            </a:extLst>
          </p:cNvPr>
          <p:cNvCxnSpPr>
            <a:cxnSpLocks/>
          </p:cNvCxnSpPr>
          <p:nvPr/>
        </p:nvCxnSpPr>
        <p:spPr>
          <a:xfrm flipV="1">
            <a:off x="3644139" y="1611605"/>
            <a:ext cx="591084" cy="88727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D32B3506-576C-414B-9150-9057E3EC6A15}"/>
              </a:ext>
            </a:extLst>
          </p:cNvPr>
          <p:cNvCxnSpPr>
            <a:cxnSpLocks/>
          </p:cNvCxnSpPr>
          <p:nvPr/>
        </p:nvCxnSpPr>
        <p:spPr>
          <a:xfrm flipH="1" flipV="1">
            <a:off x="3661557" y="3168992"/>
            <a:ext cx="4354" cy="105064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082078A-199E-42D0-87A9-43F3E3C4C7B1}"/>
              </a:ext>
            </a:extLst>
          </p:cNvPr>
          <p:cNvCxnSpPr>
            <a:cxnSpLocks/>
          </p:cNvCxnSpPr>
          <p:nvPr/>
        </p:nvCxnSpPr>
        <p:spPr>
          <a:xfrm flipH="1" flipV="1">
            <a:off x="5381945" y="3149936"/>
            <a:ext cx="4354" cy="105064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>
            <a:extLst>
              <a:ext uri="{FF2B5EF4-FFF2-40B4-BE49-F238E27FC236}">
                <a16:creationId xmlns:a16="http://schemas.microsoft.com/office/drawing/2014/main" id="{64E4E216-103D-472B-876A-3E0CF6A18F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680" y="2655500"/>
            <a:ext cx="420528" cy="420528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2865D4D1-28B0-4F9D-9354-66DE175C98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225" y="4427708"/>
            <a:ext cx="420528" cy="420528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D19B1283-2652-4C31-9AF6-2E9B06A7EF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94" y="4683968"/>
            <a:ext cx="463370" cy="28551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4BEC9B6C-439B-4F1F-B14D-65D014BCE0ED}"/>
              </a:ext>
            </a:extLst>
          </p:cNvPr>
          <p:cNvSpPr txBox="1"/>
          <p:nvPr/>
        </p:nvSpPr>
        <p:spPr>
          <a:xfrm>
            <a:off x="4362427" y="1121569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b="1" dirty="0">
                <a:solidFill>
                  <a:schemeClr val="bg1"/>
                </a:solidFill>
              </a:rPr>
              <a:t>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ACB09E70-7D8F-4CF6-B716-D82E4287AFE4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5F57A9B-D759-4F65-97B2-ADBE78C7AFA4}"/>
              </a:ext>
            </a:extLst>
          </p:cNvPr>
          <p:cNvSpPr/>
          <p:nvPr/>
        </p:nvSpPr>
        <p:spPr>
          <a:xfrm>
            <a:off x="108122" y="2769808"/>
            <a:ext cx="2178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G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o 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a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l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o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n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g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arborescence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 3 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t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o 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d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e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s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t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i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n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a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t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i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o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n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...</a:t>
            </a:r>
            <a:endParaRPr lang="en-US" sz="1400" i="1" dirty="0">
              <a:solidFill>
                <a:srgbClr val="C0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FC7695-D4ED-477E-8F6B-8FAD90A9442B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32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7EB54567-A9CB-47F2-BBBD-160BA2989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/>
          </a:bodyPr>
          <a:lstStyle/>
          <a:p>
            <a:r>
              <a:rPr lang="de-DE" sz="3400" dirty="0"/>
              <a:t>C</a:t>
            </a:r>
            <a:r>
              <a:rPr lang="en-AT" sz="3400" dirty="0"/>
              <a:t>i</a:t>
            </a:r>
            <a:r>
              <a:rPr lang="de-DE" sz="3400" dirty="0"/>
              <a:t>r</a:t>
            </a:r>
            <a:r>
              <a:rPr lang="en-AT" sz="3400" dirty="0"/>
              <a:t>c</a:t>
            </a:r>
            <a:r>
              <a:rPr lang="de-DE" sz="3400" dirty="0"/>
              <a:t>u</a:t>
            </a:r>
            <a:r>
              <a:rPr lang="en-AT" sz="3400" dirty="0"/>
              <a:t>l</a:t>
            </a:r>
            <a:r>
              <a:rPr lang="de-DE" sz="3400" dirty="0"/>
              <a:t>a</a:t>
            </a:r>
            <a:r>
              <a:rPr lang="en-AT" sz="3400" dirty="0"/>
              <a:t>r </a:t>
            </a:r>
            <a:r>
              <a:rPr lang="de-DE" sz="3400" dirty="0" err="1"/>
              <a:t>arborescence</a:t>
            </a:r>
            <a:r>
              <a:rPr lang="en-AT" sz="3400" dirty="0"/>
              <a:t>-</a:t>
            </a:r>
            <a:r>
              <a:rPr lang="de-DE" sz="3400" dirty="0"/>
              <a:t>r</a:t>
            </a:r>
            <a:r>
              <a:rPr lang="en-AT" sz="3400" dirty="0"/>
              <a:t>o</a:t>
            </a:r>
            <a:r>
              <a:rPr lang="de-DE" sz="3400" dirty="0"/>
              <a:t>u</a:t>
            </a:r>
            <a:r>
              <a:rPr lang="en-AT" sz="3400" dirty="0"/>
              <a:t>t</a:t>
            </a:r>
            <a:r>
              <a:rPr lang="de-DE" sz="3400" dirty="0"/>
              <a:t>i</a:t>
            </a:r>
            <a:r>
              <a:rPr lang="en-AT" sz="3400" dirty="0"/>
              <a:t>n</a:t>
            </a:r>
            <a:r>
              <a:rPr lang="de-DE" sz="3400" dirty="0"/>
              <a:t>g</a:t>
            </a:r>
            <a:r>
              <a:rPr lang="en-AT" sz="3400" dirty="0"/>
              <a:t> </a:t>
            </a:r>
            <a:r>
              <a:rPr lang="de-DE" sz="3400" dirty="0"/>
              <a:t>i</a:t>
            </a:r>
            <a:r>
              <a:rPr lang="en-AT" sz="3400" dirty="0"/>
              <a:t>s (</a:t>
            </a:r>
            <a:r>
              <a:rPr lang="de-DE" sz="3400" dirty="0"/>
              <a:t>k</a:t>
            </a:r>
            <a:r>
              <a:rPr lang="en-AT" sz="3400" dirty="0"/>
              <a:t>/2-1)-</a:t>
            </a:r>
            <a:r>
              <a:rPr lang="de-DE" sz="3400" dirty="0"/>
              <a:t>r</a:t>
            </a:r>
            <a:r>
              <a:rPr lang="en-AT" sz="3400" dirty="0"/>
              <a:t>e</a:t>
            </a:r>
            <a:r>
              <a:rPr lang="de-DE" sz="3400" dirty="0"/>
              <a:t>s</a:t>
            </a:r>
            <a:r>
              <a:rPr lang="en-AT" sz="3400" dirty="0"/>
              <a:t>i</a:t>
            </a:r>
            <a:r>
              <a:rPr lang="de-DE" sz="3400" dirty="0"/>
              <a:t>l</a:t>
            </a:r>
            <a:r>
              <a:rPr lang="en-AT" sz="3400" dirty="0"/>
              <a:t>i</a:t>
            </a:r>
            <a:r>
              <a:rPr lang="de-DE" sz="3400" dirty="0"/>
              <a:t>e</a:t>
            </a:r>
            <a:r>
              <a:rPr lang="en-AT" sz="3400" dirty="0"/>
              <a:t>n</a:t>
            </a:r>
            <a:r>
              <a:rPr lang="de-DE" sz="3400" dirty="0"/>
              <a:t>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A64229C-1B99-47D8-AF08-19D56687AB3D}"/>
              </a:ext>
            </a:extLst>
          </p:cNvPr>
          <p:cNvGrpSpPr/>
          <p:nvPr/>
        </p:nvGrpSpPr>
        <p:grpSpPr>
          <a:xfrm>
            <a:off x="343418" y="1779363"/>
            <a:ext cx="1949659" cy="744848"/>
            <a:chOff x="685542" y="1854242"/>
            <a:chExt cx="2599546" cy="99313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69317A4-9C26-44BC-9FD4-CE221E74CE96}"/>
                </a:ext>
              </a:extLst>
            </p:cNvPr>
            <p:cNvSpPr/>
            <p:nvPr/>
          </p:nvSpPr>
          <p:spPr>
            <a:xfrm>
              <a:off x="922635" y="2384873"/>
              <a:ext cx="432882" cy="46249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4BFA47A-EA06-4022-9621-1AD6EA16D423}"/>
                </a:ext>
              </a:extLst>
            </p:cNvPr>
            <p:cNvSpPr/>
            <p:nvPr/>
          </p:nvSpPr>
          <p:spPr>
            <a:xfrm>
              <a:off x="1359965" y="2384873"/>
              <a:ext cx="457739" cy="462499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6F6314B-32A4-484E-BAF5-91AE47A88B87}"/>
                </a:ext>
              </a:extLst>
            </p:cNvPr>
            <p:cNvSpPr txBox="1"/>
            <p:nvPr/>
          </p:nvSpPr>
          <p:spPr>
            <a:xfrm>
              <a:off x="685542" y="1854242"/>
              <a:ext cx="2599546" cy="471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/>
                <a:t>Arborescence order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89C5FF32-ABE4-48E5-BCB9-7948EBC2538C}"/>
              </a:ext>
            </a:extLst>
          </p:cNvPr>
          <p:cNvSpPr/>
          <p:nvPr/>
        </p:nvSpPr>
        <p:spPr>
          <a:xfrm>
            <a:off x="6715299" y="2534589"/>
            <a:ext cx="21781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T" dirty="0"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I</a:t>
            </a:r>
            <a:r>
              <a:rPr lang="en-US" dirty="0" err="1"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ntuition</a:t>
            </a:r>
            <a:r>
              <a:rPr lang="en-US" dirty="0"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: each single failure may affect two </a:t>
            </a:r>
            <a:r>
              <a:rPr lang="de-DE" dirty="0" err="1"/>
              <a:t>arborescences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80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-0.0037 L -0.00486 -0.0037 C -0.00312 -0.00432 -0.00139 -0.00432 0.00035 -0.00525 C 0.00539 -0.00741 0.00973 -0.01111 0.01407 -0.01574 C 0.01754 -0.01944 0.02101 -0.02346 0.02414 -0.02778 C 0.02466 -0.02839 0.02518 -0.02901 0.0257 -0.02963 C 0.02952 -0.0358 0.02969 -0.03796 0.0342 -0.04629 C 0.03577 -0.04907 0.03785 -0.05123 0.03941 -0.05432 C 0.04202 -0.05895 0.04393 -0.06543 0.04688 -0.06944 C 0.05157 -0.07623 0.04809 -0.07099 0.05556 -0.08673 C 0.05677 -0.0895 0.05816 -0.09167 0.0592 -0.09475 C 0.06059 -0.09876 0.06233 -0.10401 0.06407 -0.10802 C 0.06545 -0.1108 0.06667 -0.11389 0.06823 -0.11667 C 0.06927 -0.11883 0.07084 -0.12037 0.07188 -0.12253 C 0.07414 -0.12716 0.07604 -0.13241 0.0783 -0.13704 C 0.079 -0.13889 0.07969 -0.14012 0.08056 -0.14167 C 0.08091 -0.1429 0.08143 -0.14413 0.08195 -0.14506 C 0.08229 -0.14599 0.08264 -0.14691 0.08316 -0.14784 C 0.08646 -0.1537 0.09132 -0.16204 0.09358 -0.16913 C 0.09705 -0.17994 0.09341 -0.17006 0.09914 -0.18148 C 0.10139 -0.18642 0.10365 -0.19136 0.10591 -0.19629 C 0.10712 -0.19876 0.10834 -0.20154 0.10955 -0.20401 C 0.11077 -0.20679 0.11198 -0.20957 0.11337 -0.21204 L 0.12518 -0.23333 C 0.12587 -0.23457 0.12639 -0.23549 0.12709 -0.23673 C 0.1283 -0.23858 0.12969 -0.24043 0.13091 -0.24259 C 0.13177 -0.24444 0.13247 -0.24629 0.13351 -0.24784 C 0.13455 -0.24969 0.13594 -0.25092 0.13716 -0.25247 C 0.13802 -0.25494 0.13872 -0.2571 0.13976 -0.25926 C 0.14028 -0.26018 0.14115 -0.26018 0.14167 -0.26111 C 0.14393 -0.26574 0.14566 -0.27099 0.14792 -0.275 L 0.15243 -0.28302 C 0.1533 -0.28457 0.15417 -0.28642 0.15504 -0.28765 C 0.15625 -0.2895 0.15764 -0.29105 0.15886 -0.2929 C 0.16059 -0.29599 0.16233 -0.29907 0.16407 -0.30247 C 0.16441 -0.30308 0.16476 -0.3037 0.16511 -0.30432 C 0.16893 -0.30926 0.16459 -0.30339 0.16771 -0.30833 C 0.16841 -0.30926 0.1691 -0.30987 0.16962 -0.3108 C 0.17049 -0.31265 0.17136 -0.3145 0.17223 -0.31636 C 0.17309 -0.31759 0.17396 -0.31821 0.17483 -0.31944 C 0.17552 -0.32068 0.17604 -0.32191 0.17674 -0.32284 C 0.17743 -0.32407 0.1783 -0.325 0.179 -0.32623 C 0.18177 -0.33117 0.17813 -0.32654 0.18195 -0.33086 C 0.18316 -0.33364 0.18455 -0.33611 0.18577 -0.33889 C 0.18646 -0.34074 0.18802 -0.34475 0.18941 -0.3466 C 0.18976 -0.34722 0.19011 -0.34753 0.19045 -0.34815 C 0.19202 -0.35308 0.19236 -0.35432 0.19427 -0.35864 C 0.19462 -0.35957 0.19514 -0.35987 0.19532 -0.3608 C 0.19618 -0.36296 0.19688 -0.36574 0.19757 -0.3679 C 0.19809 -0.36975 0.19896 -0.37099 0.19948 -0.37253 C 0.2 -0.37376 0.20018 -0.37531 0.20052 -0.37654 C 0.20139 -0.37901 0.2033 -0.38333 0.2033 -0.38333 C 0.20313 -0.38395 0.20313 -0.38487 0.20278 -0.38518 C 0.20261 -0.3858 0.20209 -0.38549 0.20174 -0.3858 C 0.20104 -0.38642 0.20052 -0.38673 0.19983 -0.38734 C 0.19914 -0.38765 0.19861 -0.38858 0.19792 -0.3892 C 0.19757 -0.3895 0.19705 -0.38981 0.19653 -0.38981 C 0.19306 -0.39105 0.19271 -0.39105 0.18976 -0.39197 C 0.18941 -0.39197 0.18907 -0.39228 0.18872 -0.39259 C 0.1882 -0.3929 0.18768 -0.39352 0.18716 -0.39383 C 0.18646 -0.39413 0.18559 -0.39413 0.1849 -0.39444 C 0.18438 -0.39475 0.18368 -0.39506 0.18299 -0.39506 C 0.17813 -0.39599 0.17761 -0.39568 0.17448 -0.39568 L 0.17448 -0.39568 " pathEditMode="relative" ptsTypes="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D05D5828-E5B3-4329-A49E-4897E81C56EC}"/>
              </a:ext>
            </a:extLst>
          </p:cNvPr>
          <p:cNvGrpSpPr/>
          <p:nvPr/>
        </p:nvGrpSpPr>
        <p:grpSpPr>
          <a:xfrm>
            <a:off x="521238" y="2177335"/>
            <a:ext cx="671302" cy="346874"/>
            <a:chOff x="922635" y="2384873"/>
            <a:chExt cx="895069" cy="46249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DB959D1-89C5-47B8-944D-D2EBF49A87A6}"/>
                </a:ext>
              </a:extLst>
            </p:cNvPr>
            <p:cNvSpPr/>
            <p:nvPr/>
          </p:nvSpPr>
          <p:spPr>
            <a:xfrm>
              <a:off x="922635" y="2384873"/>
              <a:ext cx="432882" cy="46249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69A3C98-76F9-4906-92C2-BE88AEF8439C}"/>
                </a:ext>
              </a:extLst>
            </p:cNvPr>
            <p:cNvSpPr/>
            <p:nvPr/>
          </p:nvSpPr>
          <p:spPr>
            <a:xfrm>
              <a:off x="1359965" y="2384873"/>
              <a:ext cx="457739" cy="462499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07843CD4-4879-4052-8D58-D42B8057AE85}"/>
              </a:ext>
            </a:extLst>
          </p:cNvPr>
          <p:cNvSpPr/>
          <p:nvPr/>
        </p:nvSpPr>
        <p:spPr>
          <a:xfrm>
            <a:off x="1197280" y="2177338"/>
            <a:ext cx="329809" cy="34687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65AC440-8DCB-4134-A2A2-1E5EF6268C30}"/>
              </a:ext>
            </a:extLst>
          </p:cNvPr>
          <p:cNvSpPr/>
          <p:nvPr/>
        </p:nvSpPr>
        <p:spPr>
          <a:xfrm>
            <a:off x="1527967" y="2177338"/>
            <a:ext cx="338920" cy="3468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82A51ABB-0EF2-421F-8239-B79659BE540B}"/>
              </a:ext>
            </a:extLst>
          </p:cNvPr>
          <p:cNvSpPr/>
          <p:nvPr/>
        </p:nvSpPr>
        <p:spPr>
          <a:xfrm>
            <a:off x="2609603" y="1421104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23C6CD9F-1C6D-4659-80F3-4EB3FEBD431D}"/>
              </a:ext>
            </a:extLst>
          </p:cNvPr>
          <p:cNvSpPr/>
          <p:nvPr/>
        </p:nvSpPr>
        <p:spPr>
          <a:xfrm>
            <a:off x="2610048" y="1422749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1C7518B-42A6-4051-8298-40E04D74A2C7}"/>
              </a:ext>
            </a:extLst>
          </p:cNvPr>
          <p:cNvCxnSpPr/>
          <p:nvPr/>
        </p:nvCxnSpPr>
        <p:spPr>
          <a:xfrm>
            <a:off x="3558837" y="4586669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5FEC6D4-2B20-4069-A0BB-7C9986337E09}"/>
              </a:ext>
            </a:extLst>
          </p:cNvPr>
          <p:cNvCxnSpPr>
            <a:cxnSpLocks/>
          </p:cNvCxnSpPr>
          <p:nvPr/>
        </p:nvCxnSpPr>
        <p:spPr>
          <a:xfrm>
            <a:off x="4521134" y="1421103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DDFD13-69CA-493F-85A6-8B1598BB35AE}"/>
              </a:ext>
            </a:extLst>
          </p:cNvPr>
          <p:cNvCxnSpPr>
            <a:cxnSpLocks/>
          </p:cNvCxnSpPr>
          <p:nvPr/>
        </p:nvCxnSpPr>
        <p:spPr>
          <a:xfrm>
            <a:off x="3558837" y="2883479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22A929F-046C-4273-8BF2-C0F50AF694E0}"/>
              </a:ext>
            </a:extLst>
          </p:cNvPr>
          <p:cNvCxnSpPr>
            <a:cxnSpLocks/>
          </p:cNvCxnSpPr>
          <p:nvPr/>
        </p:nvCxnSpPr>
        <p:spPr>
          <a:xfrm flipH="1">
            <a:off x="3558836" y="1421103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1A1DC2-35FB-4D7F-B36A-19E69D7122B6}"/>
              </a:ext>
            </a:extLst>
          </p:cNvPr>
          <p:cNvCxnSpPr>
            <a:cxnSpLocks/>
          </p:cNvCxnSpPr>
          <p:nvPr/>
        </p:nvCxnSpPr>
        <p:spPr>
          <a:xfrm>
            <a:off x="5484666" y="2845509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CE89463-24BE-447E-BF08-8C2C47896CEB}"/>
              </a:ext>
            </a:extLst>
          </p:cNvPr>
          <p:cNvCxnSpPr>
            <a:cxnSpLocks/>
          </p:cNvCxnSpPr>
          <p:nvPr/>
        </p:nvCxnSpPr>
        <p:spPr>
          <a:xfrm flipH="1">
            <a:off x="3555133" y="2833339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531947FA-FFC1-4E25-9EA4-EA058152426A}"/>
              </a:ext>
            </a:extLst>
          </p:cNvPr>
          <p:cNvSpPr/>
          <p:nvPr/>
        </p:nvSpPr>
        <p:spPr>
          <a:xfrm>
            <a:off x="4262245" y="1162401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830581E-7877-4B73-B3AF-3AEB4D787BEB}"/>
              </a:ext>
            </a:extLst>
          </p:cNvPr>
          <p:cNvCxnSpPr/>
          <p:nvPr/>
        </p:nvCxnSpPr>
        <p:spPr>
          <a:xfrm>
            <a:off x="3814063" y="2723032"/>
            <a:ext cx="134715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6E3324-FA8F-4DB9-95F6-A728F1F4C8C9}"/>
              </a:ext>
            </a:extLst>
          </p:cNvPr>
          <p:cNvCxnSpPr/>
          <p:nvPr/>
        </p:nvCxnSpPr>
        <p:spPr>
          <a:xfrm>
            <a:off x="3854485" y="4721648"/>
            <a:ext cx="1347152" cy="0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D86A79B-0DB0-4367-B846-A52F0CA28F91}"/>
              </a:ext>
            </a:extLst>
          </p:cNvPr>
          <p:cNvCxnSpPr/>
          <p:nvPr/>
        </p:nvCxnSpPr>
        <p:spPr>
          <a:xfrm>
            <a:off x="3830140" y="2966871"/>
            <a:ext cx="1347152" cy="0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3689646-E14D-4967-A766-A82DA67E1F3B}"/>
              </a:ext>
            </a:extLst>
          </p:cNvPr>
          <p:cNvCxnSpPr/>
          <p:nvPr/>
        </p:nvCxnSpPr>
        <p:spPr>
          <a:xfrm>
            <a:off x="3854485" y="4503936"/>
            <a:ext cx="1347152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3B36C7F-9893-4A58-B1AB-E13820B48898}"/>
              </a:ext>
            </a:extLst>
          </p:cNvPr>
          <p:cNvCxnSpPr>
            <a:cxnSpLocks/>
          </p:cNvCxnSpPr>
          <p:nvPr/>
        </p:nvCxnSpPr>
        <p:spPr>
          <a:xfrm>
            <a:off x="3436916" y="3202006"/>
            <a:ext cx="0" cy="1075503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E11A609-4FCD-4A88-8DF5-F250AF62D561}"/>
              </a:ext>
            </a:extLst>
          </p:cNvPr>
          <p:cNvCxnSpPr>
            <a:cxnSpLocks/>
          </p:cNvCxnSpPr>
          <p:nvPr/>
        </p:nvCxnSpPr>
        <p:spPr>
          <a:xfrm flipV="1">
            <a:off x="5602675" y="3168992"/>
            <a:ext cx="0" cy="1108517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8C6B669-52C4-408C-892C-368017C71D58}"/>
              </a:ext>
            </a:extLst>
          </p:cNvPr>
          <p:cNvCxnSpPr>
            <a:cxnSpLocks/>
          </p:cNvCxnSpPr>
          <p:nvPr/>
        </p:nvCxnSpPr>
        <p:spPr>
          <a:xfrm flipH="1">
            <a:off x="3557601" y="2845509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7265C72-A063-46E9-8A2C-C010DEE22EC9}"/>
              </a:ext>
            </a:extLst>
          </p:cNvPr>
          <p:cNvCxnSpPr>
            <a:cxnSpLocks/>
          </p:cNvCxnSpPr>
          <p:nvPr/>
        </p:nvCxnSpPr>
        <p:spPr>
          <a:xfrm flipH="1">
            <a:off x="3714025" y="3859495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6A0FC22-049D-4C7C-97CF-D43012645265}"/>
              </a:ext>
            </a:extLst>
          </p:cNvPr>
          <p:cNvCxnSpPr>
            <a:cxnSpLocks/>
          </p:cNvCxnSpPr>
          <p:nvPr/>
        </p:nvCxnSpPr>
        <p:spPr>
          <a:xfrm flipH="1">
            <a:off x="4626866" y="3031418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0520EEC-1917-456D-BD78-006BA3AAAFC3}"/>
              </a:ext>
            </a:extLst>
          </p:cNvPr>
          <p:cNvCxnSpPr>
            <a:cxnSpLocks/>
          </p:cNvCxnSpPr>
          <p:nvPr/>
        </p:nvCxnSpPr>
        <p:spPr>
          <a:xfrm flipV="1">
            <a:off x="3869132" y="4032046"/>
            <a:ext cx="435347" cy="37518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71893C4-2B6B-4C7E-A5EA-90945AC57BF5}"/>
              </a:ext>
            </a:extLst>
          </p:cNvPr>
          <p:cNvCxnSpPr>
            <a:cxnSpLocks/>
          </p:cNvCxnSpPr>
          <p:nvPr/>
        </p:nvCxnSpPr>
        <p:spPr>
          <a:xfrm flipV="1">
            <a:off x="4818808" y="3205169"/>
            <a:ext cx="435347" cy="37518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0E0FC7A-0120-4612-8ADD-FE6AA54C6F9F}"/>
              </a:ext>
            </a:extLst>
          </p:cNvPr>
          <p:cNvCxnSpPr>
            <a:cxnSpLocks/>
          </p:cNvCxnSpPr>
          <p:nvPr/>
        </p:nvCxnSpPr>
        <p:spPr>
          <a:xfrm rot="5048587" flipH="1">
            <a:off x="3575636" y="2899420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E268639-B10E-42FE-B9B2-EA7BDD1617F6}"/>
              </a:ext>
            </a:extLst>
          </p:cNvPr>
          <p:cNvCxnSpPr>
            <a:cxnSpLocks/>
          </p:cNvCxnSpPr>
          <p:nvPr/>
        </p:nvCxnSpPr>
        <p:spPr>
          <a:xfrm rot="5048587" flipH="1">
            <a:off x="3895288" y="3039083"/>
            <a:ext cx="481155" cy="40614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3402185-219C-4C58-B218-66264CB805BA}"/>
              </a:ext>
            </a:extLst>
          </p:cNvPr>
          <p:cNvCxnSpPr>
            <a:cxnSpLocks/>
          </p:cNvCxnSpPr>
          <p:nvPr/>
        </p:nvCxnSpPr>
        <p:spPr>
          <a:xfrm rot="5048587" flipH="1">
            <a:off x="4812192" y="3862658"/>
            <a:ext cx="481155" cy="40614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6FF8861-0EDC-4FB4-BDA9-89A99AC658AF}"/>
              </a:ext>
            </a:extLst>
          </p:cNvPr>
          <p:cNvCxnSpPr>
            <a:cxnSpLocks/>
          </p:cNvCxnSpPr>
          <p:nvPr/>
        </p:nvCxnSpPr>
        <p:spPr>
          <a:xfrm rot="5048587" flipV="1">
            <a:off x="3775429" y="3202102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DD65C04-35BE-4678-BA63-99D33F7F9871}"/>
              </a:ext>
            </a:extLst>
          </p:cNvPr>
          <p:cNvCxnSpPr>
            <a:cxnSpLocks/>
          </p:cNvCxnSpPr>
          <p:nvPr/>
        </p:nvCxnSpPr>
        <p:spPr>
          <a:xfrm rot="5048587" flipV="1">
            <a:off x="4694899" y="4062443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C3C1884B-CF73-4948-9CF5-D0CB824A5263}"/>
              </a:ext>
            </a:extLst>
          </p:cNvPr>
          <p:cNvSpPr/>
          <p:nvPr/>
        </p:nvSpPr>
        <p:spPr>
          <a:xfrm>
            <a:off x="3280492" y="262506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D495F0C-D8A6-45A9-86C0-1481AC8B061A}"/>
              </a:ext>
            </a:extLst>
          </p:cNvPr>
          <p:cNvSpPr/>
          <p:nvPr/>
        </p:nvSpPr>
        <p:spPr>
          <a:xfrm>
            <a:off x="3280493" y="434614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04B1ECD-BBA1-40CA-87BC-238F311D96C3}"/>
              </a:ext>
            </a:extLst>
          </p:cNvPr>
          <p:cNvSpPr/>
          <p:nvPr/>
        </p:nvSpPr>
        <p:spPr>
          <a:xfrm>
            <a:off x="5210346" y="434614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49070C5-EB37-4352-B642-FFB8354DF5CB}"/>
              </a:ext>
            </a:extLst>
          </p:cNvPr>
          <p:cNvSpPr/>
          <p:nvPr/>
        </p:nvSpPr>
        <p:spPr>
          <a:xfrm>
            <a:off x="5210346" y="262506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D8F2795-59D5-4912-88C3-6E1DB79F9C4B}"/>
              </a:ext>
            </a:extLst>
          </p:cNvPr>
          <p:cNvSpPr/>
          <p:nvPr/>
        </p:nvSpPr>
        <p:spPr>
          <a:xfrm>
            <a:off x="4256973" y="349468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F20BF14-E673-428F-9775-0E2017D26774}"/>
              </a:ext>
            </a:extLst>
          </p:cNvPr>
          <p:cNvCxnSpPr>
            <a:cxnSpLocks/>
          </p:cNvCxnSpPr>
          <p:nvPr/>
        </p:nvCxnSpPr>
        <p:spPr>
          <a:xfrm flipH="1" flipV="1">
            <a:off x="4812871" y="1564796"/>
            <a:ext cx="655551" cy="940782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Arc 82">
            <a:extLst>
              <a:ext uri="{FF2B5EF4-FFF2-40B4-BE49-F238E27FC236}">
                <a16:creationId xmlns:a16="http://schemas.microsoft.com/office/drawing/2014/main" id="{B8E27561-53BC-4B14-ABB7-B4074522B5CC}"/>
              </a:ext>
            </a:extLst>
          </p:cNvPr>
          <p:cNvSpPr/>
          <p:nvPr/>
        </p:nvSpPr>
        <p:spPr>
          <a:xfrm>
            <a:off x="2470265" y="1340776"/>
            <a:ext cx="3933260" cy="3660083"/>
          </a:xfrm>
          <a:prstGeom prst="arc">
            <a:avLst>
              <a:gd name="adj1" fmla="val 7856646"/>
              <a:gd name="adj2" fmla="val 15717858"/>
            </a:avLst>
          </a:prstGeom>
          <a:ln w="22225">
            <a:solidFill>
              <a:schemeClr val="bg1">
                <a:lumMod val="95000"/>
              </a:schemeClr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524F32ED-D347-4404-AB68-21FA4AB36F79}"/>
              </a:ext>
            </a:extLst>
          </p:cNvPr>
          <p:cNvSpPr/>
          <p:nvPr/>
        </p:nvSpPr>
        <p:spPr>
          <a:xfrm>
            <a:off x="2862151" y="1330714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F511908-B3CE-46C3-B8AC-CFD8EC8F07A1}"/>
              </a:ext>
            </a:extLst>
          </p:cNvPr>
          <p:cNvCxnSpPr>
            <a:cxnSpLocks/>
          </p:cNvCxnSpPr>
          <p:nvPr/>
        </p:nvCxnSpPr>
        <p:spPr>
          <a:xfrm flipV="1">
            <a:off x="3644139" y="1611605"/>
            <a:ext cx="591084" cy="88727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207F2FB5-EA82-4F10-97C9-CFDAA00953FB}"/>
              </a:ext>
            </a:extLst>
          </p:cNvPr>
          <p:cNvCxnSpPr>
            <a:cxnSpLocks/>
          </p:cNvCxnSpPr>
          <p:nvPr/>
        </p:nvCxnSpPr>
        <p:spPr>
          <a:xfrm flipH="1" flipV="1">
            <a:off x="3661557" y="3168992"/>
            <a:ext cx="4354" cy="105064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65A1B436-0F83-42F2-A9B2-0D621DADFA26}"/>
              </a:ext>
            </a:extLst>
          </p:cNvPr>
          <p:cNvCxnSpPr>
            <a:cxnSpLocks/>
          </p:cNvCxnSpPr>
          <p:nvPr/>
        </p:nvCxnSpPr>
        <p:spPr>
          <a:xfrm flipH="1" flipV="1">
            <a:off x="5381945" y="3149936"/>
            <a:ext cx="4354" cy="105064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>
            <a:extLst>
              <a:ext uri="{FF2B5EF4-FFF2-40B4-BE49-F238E27FC236}">
                <a16:creationId xmlns:a16="http://schemas.microsoft.com/office/drawing/2014/main" id="{32788274-3CE0-47C7-A7C2-D667D52857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680" y="2655500"/>
            <a:ext cx="420528" cy="420528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90918020-E57F-4709-9A1C-FC61DAB66A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225" y="4427708"/>
            <a:ext cx="420528" cy="420528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E000689E-1C92-4B75-A6EF-6EE483CFA8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73" y="2972610"/>
            <a:ext cx="463370" cy="28551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CF33C38E-D136-4001-81DA-254181324C7D}"/>
              </a:ext>
            </a:extLst>
          </p:cNvPr>
          <p:cNvSpPr txBox="1"/>
          <p:nvPr/>
        </p:nvSpPr>
        <p:spPr>
          <a:xfrm>
            <a:off x="4362427" y="1121569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b="1" dirty="0">
                <a:solidFill>
                  <a:schemeClr val="bg1"/>
                </a:solidFill>
              </a:rPr>
              <a:t>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0" name="Title 2">
            <a:extLst>
              <a:ext uri="{FF2B5EF4-FFF2-40B4-BE49-F238E27FC236}">
                <a16:creationId xmlns:a16="http://schemas.microsoft.com/office/drawing/2014/main" id="{EEB7A315-C263-4720-B3D7-82785C8C4C3F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0AD03C-DA85-4084-9B43-0D8B5FED3FDE}"/>
              </a:ext>
            </a:extLst>
          </p:cNvPr>
          <p:cNvSpPr/>
          <p:nvPr/>
        </p:nvSpPr>
        <p:spPr>
          <a:xfrm>
            <a:off x="108122" y="2769808"/>
            <a:ext cx="2178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G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o 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a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l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o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n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g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arborescence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 4 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t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o 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d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e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s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t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i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n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a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t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i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o</a:t>
            </a:r>
            <a:r>
              <a:rPr lang="de-DE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n</a:t>
            </a:r>
            <a:r>
              <a:rPr lang="en-AT" sz="1400" i="1" dirty="0">
                <a:solidFill>
                  <a:srgbClr val="C00000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...</a:t>
            </a:r>
            <a:endParaRPr lang="en-US" sz="1400" i="1" dirty="0">
              <a:solidFill>
                <a:srgbClr val="C0000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C5064C-99F5-4084-B359-2069BEC7E223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32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Title 2">
            <a:extLst>
              <a:ext uri="{FF2B5EF4-FFF2-40B4-BE49-F238E27FC236}">
                <a16:creationId xmlns:a16="http://schemas.microsoft.com/office/drawing/2014/main" id="{138AB5EF-4972-4130-9F76-50163348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/>
          </a:bodyPr>
          <a:lstStyle/>
          <a:p>
            <a:r>
              <a:rPr lang="de-DE" sz="3400" dirty="0"/>
              <a:t>C</a:t>
            </a:r>
            <a:r>
              <a:rPr lang="en-AT" sz="3400" dirty="0"/>
              <a:t>i</a:t>
            </a:r>
            <a:r>
              <a:rPr lang="de-DE" sz="3400" dirty="0"/>
              <a:t>r</a:t>
            </a:r>
            <a:r>
              <a:rPr lang="en-AT" sz="3400" dirty="0"/>
              <a:t>c</a:t>
            </a:r>
            <a:r>
              <a:rPr lang="de-DE" sz="3400" dirty="0"/>
              <a:t>u</a:t>
            </a:r>
            <a:r>
              <a:rPr lang="en-AT" sz="3400" dirty="0"/>
              <a:t>l</a:t>
            </a:r>
            <a:r>
              <a:rPr lang="de-DE" sz="3400" dirty="0"/>
              <a:t>a</a:t>
            </a:r>
            <a:r>
              <a:rPr lang="en-AT" sz="3400" dirty="0"/>
              <a:t>r </a:t>
            </a:r>
            <a:r>
              <a:rPr lang="de-DE" sz="3400" dirty="0" err="1"/>
              <a:t>arborescence</a:t>
            </a:r>
            <a:r>
              <a:rPr lang="en-AT" sz="3400" dirty="0"/>
              <a:t>-</a:t>
            </a:r>
            <a:r>
              <a:rPr lang="de-DE" sz="3400" dirty="0"/>
              <a:t>r</a:t>
            </a:r>
            <a:r>
              <a:rPr lang="en-AT" sz="3400" dirty="0"/>
              <a:t>o</a:t>
            </a:r>
            <a:r>
              <a:rPr lang="de-DE" sz="3400" dirty="0"/>
              <a:t>u</a:t>
            </a:r>
            <a:r>
              <a:rPr lang="en-AT" sz="3400" dirty="0"/>
              <a:t>t</a:t>
            </a:r>
            <a:r>
              <a:rPr lang="de-DE" sz="3400" dirty="0"/>
              <a:t>i</a:t>
            </a:r>
            <a:r>
              <a:rPr lang="en-AT" sz="3400" dirty="0"/>
              <a:t>n</a:t>
            </a:r>
            <a:r>
              <a:rPr lang="de-DE" sz="3400" dirty="0"/>
              <a:t>g</a:t>
            </a:r>
            <a:r>
              <a:rPr lang="en-AT" sz="3400" dirty="0"/>
              <a:t> </a:t>
            </a:r>
            <a:r>
              <a:rPr lang="de-DE" sz="3400" dirty="0"/>
              <a:t>i</a:t>
            </a:r>
            <a:r>
              <a:rPr lang="en-AT" sz="3400" dirty="0"/>
              <a:t>s (</a:t>
            </a:r>
            <a:r>
              <a:rPr lang="de-DE" sz="3400" dirty="0"/>
              <a:t>k</a:t>
            </a:r>
            <a:r>
              <a:rPr lang="en-AT" sz="3400" dirty="0"/>
              <a:t>/2-1)-</a:t>
            </a:r>
            <a:r>
              <a:rPr lang="de-DE" sz="3400" dirty="0"/>
              <a:t>r</a:t>
            </a:r>
            <a:r>
              <a:rPr lang="en-AT" sz="3400" dirty="0"/>
              <a:t>e</a:t>
            </a:r>
            <a:r>
              <a:rPr lang="de-DE" sz="3400" dirty="0"/>
              <a:t>s</a:t>
            </a:r>
            <a:r>
              <a:rPr lang="en-AT" sz="3400" dirty="0"/>
              <a:t>i</a:t>
            </a:r>
            <a:r>
              <a:rPr lang="de-DE" sz="3400" dirty="0"/>
              <a:t>l</a:t>
            </a:r>
            <a:r>
              <a:rPr lang="en-AT" sz="3400" dirty="0"/>
              <a:t>i</a:t>
            </a:r>
            <a:r>
              <a:rPr lang="de-DE" sz="3400" dirty="0"/>
              <a:t>e</a:t>
            </a:r>
            <a:r>
              <a:rPr lang="en-AT" sz="3400" dirty="0"/>
              <a:t>n</a:t>
            </a:r>
            <a:r>
              <a:rPr lang="de-DE" sz="3400" dirty="0"/>
              <a:t>t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67E935A-CDF4-410B-8EFD-D723433747AC}"/>
              </a:ext>
            </a:extLst>
          </p:cNvPr>
          <p:cNvGrpSpPr/>
          <p:nvPr/>
        </p:nvGrpSpPr>
        <p:grpSpPr>
          <a:xfrm>
            <a:off x="343418" y="1779363"/>
            <a:ext cx="1949659" cy="744848"/>
            <a:chOff x="685542" y="1854242"/>
            <a:chExt cx="2599546" cy="99313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E8699CF-10B9-411B-8BA9-DDC1EDE3A790}"/>
                </a:ext>
              </a:extLst>
            </p:cNvPr>
            <p:cNvSpPr/>
            <p:nvPr/>
          </p:nvSpPr>
          <p:spPr>
            <a:xfrm>
              <a:off x="922635" y="2384873"/>
              <a:ext cx="432882" cy="46249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729D54A-8134-4346-80BD-59338E6F28AE}"/>
                </a:ext>
              </a:extLst>
            </p:cNvPr>
            <p:cNvSpPr/>
            <p:nvPr/>
          </p:nvSpPr>
          <p:spPr>
            <a:xfrm>
              <a:off x="1359965" y="2384873"/>
              <a:ext cx="457739" cy="462499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4B4510E-41D1-4C90-A4E6-B40026F180FA}"/>
                </a:ext>
              </a:extLst>
            </p:cNvPr>
            <p:cNvSpPr txBox="1"/>
            <p:nvPr/>
          </p:nvSpPr>
          <p:spPr>
            <a:xfrm>
              <a:off x="685542" y="1854242"/>
              <a:ext cx="2599546" cy="471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/>
                <a:t>Arborescence order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EF56427-3F06-439B-927F-F43AE008363E}"/>
              </a:ext>
            </a:extLst>
          </p:cNvPr>
          <p:cNvSpPr/>
          <p:nvPr/>
        </p:nvSpPr>
        <p:spPr>
          <a:xfrm>
            <a:off x="6715299" y="2534589"/>
            <a:ext cx="21781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T" dirty="0"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I</a:t>
            </a:r>
            <a:r>
              <a:rPr lang="en-US" dirty="0" err="1"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ntuition</a:t>
            </a:r>
            <a:r>
              <a:rPr lang="en-US" dirty="0"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: each single failure may affect two </a:t>
            </a:r>
            <a:r>
              <a:rPr lang="de-DE" dirty="0" err="1"/>
              <a:t>arborescences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179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3.7037E-7 L -0.00174 0.24907 " pathEditMode="relative" ptsTypes="AA">
                                      <p:cBhvr>
                                        <p:cTn id="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D05D5828-E5B3-4329-A49E-4897E81C56EC}"/>
              </a:ext>
            </a:extLst>
          </p:cNvPr>
          <p:cNvGrpSpPr/>
          <p:nvPr/>
        </p:nvGrpSpPr>
        <p:grpSpPr>
          <a:xfrm>
            <a:off x="521238" y="2177335"/>
            <a:ext cx="671302" cy="346874"/>
            <a:chOff x="922635" y="2384873"/>
            <a:chExt cx="895069" cy="46249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DB959D1-89C5-47B8-944D-D2EBF49A87A6}"/>
                </a:ext>
              </a:extLst>
            </p:cNvPr>
            <p:cNvSpPr/>
            <p:nvPr/>
          </p:nvSpPr>
          <p:spPr>
            <a:xfrm>
              <a:off x="922635" y="2384873"/>
              <a:ext cx="432882" cy="46249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69A3C98-76F9-4906-92C2-BE88AEF8439C}"/>
                </a:ext>
              </a:extLst>
            </p:cNvPr>
            <p:cNvSpPr/>
            <p:nvPr/>
          </p:nvSpPr>
          <p:spPr>
            <a:xfrm>
              <a:off x="1359965" y="2384873"/>
              <a:ext cx="457739" cy="462499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07843CD4-4879-4052-8D58-D42B8057AE85}"/>
              </a:ext>
            </a:extLst>
          </p:cNvPr>
          <p:cNvSpPr/>
          <p:nvPr/>
        </p:nvSpPr>
        <p:spPr>
          <a:xfrm>
            <a:off x="1197280" y="2177338"/>
            <a:ext cx="329809" cy="34687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65AC440-8DCB-4134-A2A2-1E5EF6268C30}"/>
              </a:ext>
            </a:extLst>
          </p:cNvPr>
          <p:cNvSpPr/>
          <p:nvPr/>
        </p:nvSpPr>
        <p:spPr>
          <a:xfrm>
            <a:off x="1527967" y="2177338"/>
            <a:ext cx="338920" cy="3468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8A81C3FC-8DE8-48A3-BBFE-A534ACEF3C84}"/>
              </a:ext>
            </a:extLst>
          </p:cNvPr>
          <p:cNvSpPr/>
          <p:nvPr/>
        </p:nvSpPr>
        <p:spPr>
          <a:xfrm>
            <a:off x="2609603" y="1421104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c 94">
            <a:extLst>
              <a:ext uri="{FF2B5EF4-FFF2-40B4-BE49-F238E27FC236}">
                <a16:creationId xmlns:a16="http://schemas.microsoft.com/office/drawing/2014/main" id="{EA9D7F32-B49A-4ABA-9B58-D10A2BE1A3E9}"/>
              </a:ext>
            </a:extLst>
          </p:cNvPr>
          <p:cNvSpPr/>
          <p:nvPr/>
        </p:nvSpPr>
        <p:spPr>
          <a:xfrm>
            <a:off x="2610048" y="1422749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6DC45DC-DB28-4491-8793-9DD790705DA3}"/>
              </a:ext>
            </a:extLst>
          </p:cNvPr>
          <p:cNvCxnSpPr/>
          <p:nvPr/>
        </p:nvCxnSpPr>
        <p:spPr>
          <a:xfrm>
            <a:off x="3558837" y="4586669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F2454C7-0C79-4327-90C3-B5A22AB8BC23}"/>
              </a:ext>
            </a:extLst>
          </p:cNvPr>
          <p:cNvCxnSpPr>
            <a:cxnSpLocks/>
          </p:cNvCxnSpPr>
          <p:nvPr/>
        </p:nvCxnSpPr>
        <p:spPr>
          <a:xfrm>
            <a:off x="4521134" y="1421103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D63E0B3-4AD1-4C98-BE56-FA04206A228A}"/>
              </a:ext>
            </a:extLst>
          </p:cNvPr>
          <p:cNvCxnSpPr>
            <a:cxnSpLocks/>
          </p:cNvCxnSpPr>
          <p:nvPr/>
        </p:nvCxnSpPr>
        <p:spPr>
          <a:xfrm>
            <a:off x="3558837" y="2883479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34ACB6-7C15-4A98-B9CD-94EE8A549770}"/>
              </a:ext>
            </a:extLst>
          </p:cNvPr>
          <p:cNvCxnSpPr>
            <a:cxnSpLocks/>
          </p:cNvCxnSpPr>
          <p:nvPr/>
        </p:nvCxnSpPr>
        <p:spPr>
          <a:xfrm flipH="1">
            <a:off x="3558836" y="1421103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1646A0E-FCDC-4DCF-8AB4-01DA42849B64}"/>
              </a:ext>
            </a:extLst>
          </p:cNvPr>
          <p:cNvCxnSpPr>
            <a:cxnSpLocks/>
          </p:cNvCxnSpPr>
          <p:nvPr/>
        </p:nvCxnSpPr>
        <p:spPr>
          <a:xfrm>
            <a:off x="5484666" y="2845509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15327BC-BC9C-44C3-96E5-A0F6E03388A8}"/>
              </a:ext>
            </a:extLst>
          </p:cNvPr>
          <p:cNvCxnSpPr>
            <a:cxnSpLocks/>
          </p:cNvCxnSpPr>
          <p:nvPr/>
        </p:nvCxnSpPr>
        <p:spPr>
          <a:xfrm flipH="1">
            <a:off x="3555133" y="2833339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2F55002F-CD3B-4437-9015-4355B60273B8}"/>
              </a:ext>
            </a:extLst>
          </p:cNvPr>
          <p:cNvSpPr/>
          <p:nvPr/>
        </p:nvSpPr>
        <p:spPr>
          <a:xfrm>
            <a:off x="4262245" y="1162401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AEE8B1B-55C9-4F51-93B9-C5F2E48E304F}"/>
              </a:ext>
            </a:extLst>
          </p:cNvPr>
          <p:cNvCxnSpPr/>
          <p:nvPr/>
        </p:nvCxnSpPr>
        <p:spPr>
          <a:xfrm>
            <a:off x="3814063" y="2723032"/>
            <a:ext cx="134715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B3ACA2B-A8F4-437F-A8A6-BDB2F6FD41B3}"/>
              </a:ext>
            </a:extLst>
          </p:cNvPr>
          <p:cNvCxnSpPr/>
          <p:nvPr/>
        </p:nvCxnSpPr>
        <p:spPr>
          <a:xfrm>
            <a:off x="3854485" y="4721648"/>
            <a:ext cx="1347152" cy="0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DC744AA-4412-467D-AC21-094E4E7C8CCB}"/>
              </a:ext>
            </a:extLst>
          </p:cNvPr>
          <p:cNvCxnSpPr/>
          <p:nvPr/>
        </p:nvCxnSpPr>
        <p:spPr>
          <a:xfrm>
            <a:off x="3830140" y="2966871"/>
            <a:ext cx="1347152" cy="0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583A609-5C09-499D-A25D-36ACAFC204A5}"/>
              </a:ext>
            </a:extLst>
          </p:cNvPr>
          <p:cNvCxnSpPr/>
          <p:nvPr/>
        </p:nvCxnSpPr>
        <p:spPr>
          <a:xfrm>
            <a:off x="3854485" y="4503936"/>
            <a:ext cx="1347152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1060CFB-7BEC-4C74-B3BA-ED6750D5F4A9}"/>
              </a:ext>
            </a:extLst>
          </p:cNvPr>
          <p:cNvCxnSpPr>
            <a:cxnSpLocks/>
          </p:cNvCxnSpPr>
          <p:nvPr/>
        </p:nvCxnSpPr>
        <p:spPr>
          <a:xfrm>
            <a:off x="3436916" y="3202006"/>
            <a:ext cx="0" cy="1075503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713C053-05E4-4A6E-B507-946039418A9E}"/>
              </a:ext>
            </a:extLst>
          </p:cNvPr>
          <p:cNvCxnSpPr>
            <a:cxnSpLocks/>
          </p:cNvCxnSpPr>
          <p:nvPr/>
        </p:nvCxnSpPr>
        <p:spPr>
          <a:xfrm flipV="1">
            <a:off x="5602675" y="3168992"/>
            <a:ext cx="0" cy="1108517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49A307B-182A-4B6E-9467-938244A0F9D7}"/>
              </a:ext>
            </a:extLst>
          </p:cNvPr>
          <p:cNvCxnSpPr>
            <a:cxnSpLocks/>
          </p:cNvCxnSpPr>
          <p:nvPr/>
        </p:nvCxnSpPr>
        <p:spPr>
          <a:xfrm flipH="1">
            <a:off x="3557601" y="2845509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24D7A00-AC05-445B-BB45-72E34BE03714}"/>
              </a:ext>
            </a:extLst>
          </p:cNvPr>
          <p:cNvCxnSpPr>
            <a:cxnSpLocks/>
          </p:cNvCxnSpPr>
          <p:nvPr/>
        </p:nvCxnSpPr>
        <p:spPr>
          <a:xfrm flipH="1">
            <a:off x="3714025" y="3859495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EF40885-B0E7-4CC8-80E0-3FEE0F173B72}"/>
              </a:ext>
            </a:extLst>
          </p:cNvPr>
          <p:cNvCxnSpPr>
            <a:cxnSpLocks/>
          </p:cNvCxnSpPr>
          <p:nvPr/>
        </p:nvCxnSpPr>
        <p:spPr>
          <a:xfrm flipH="1">
            <a:off x="4626866" y="3031418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640FDE4-470E-4D34-A929-D793D3BBF4E2}"/>
              </a:ext>
            </a:extLst>
          </p:cNvPr>
          <p:cNvCxnSpPr>
            <a:cxnSpLocks/>
          </p:cNvCxnSpPr>
          <p:nvPr/>
        </p:nvCxnSpPr>
        <p:spPr>
          <a:xfrm flipV="1">
            <a:off x="3869132" y="4032046"/>
            <a:ext cx="435347" cy="37518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02FC2E4-D239-40ED-8B49-0612D94437E7}"/>
              </a:ext>
            </a:extLst>
          </p:cNvPr>
          <p:cNvCxnSpPr>
            <a:cxnSpLocks/>
          </p:cNvCxnSpPr>
          <p:nvPr/>
        </p:nvCxnSpPr>
        <p:spPr>
          <a:xfrm flipV="1">
            <a:off x="4818808" y="3205169"/>
            <a:ext cx="435347" cy="37518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0D25993-D358-4C47-BB85-1D732F83F7C0}"/>
              </a:ext>
            </a:extLst>
          </p:cNvPr>
          <p:cNvCxnSpPr>
            <a:cxnSpLocks/>
          </p:cNvCxnSpPr>
          <p:nvPr/>
        </p:nvCxnSpPr>
        <p:spPr>
          <a:xfrm rot="5048587" flipH="1">
            <a:off x="3575636" y="2899420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31C8C6A-2C00-4E2A-9F18-32CE347EC892}"/>
              </a:ext>
            </a:extLst>
          </p:cNvPr>
          <p:cNvCxnSpPr>
            <a:cxnSpLocks/>
          </p:cNvCxnSpPr>
          <p:nvPr/>
        </p:nvCxnSpPr>
        <p:spPr>
          <a:xfrm rot="5048587" flipH="1">
            <a:off x="3895288" y="3039083"/>
            <a:ext cx="481155" cy="40614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F3337BB-EA37-4CEC-AC54-D0EBE1E90F20}"/>
              </a:ext>
            </a:extLst>
          </p:cNvPr>
          <p:cNvCxnSpPr>
            <a:cxnSpLocks/>
          </p:cNvCxnSpPr>
          <p:nvPr/>
        </p:nvCxnSpPr>
        <p:spPr>
          <a:xfrm rot="5048587" flipH="1">
            <a:off x="4812192" y="3862658"/>
            <a:ext cx="481155" cy="40614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1396572-E888-4CA8-A7EA-4D7F0C52945A}"/>
              </a:ext>
            </a:extLst>
          </p:cNvPr>
          <p:cNvCxnSpPr>
            <a:cxnSpLocks/>
          </p:cNvCxnSpPr>
          <p:nvPr/>
        </p:nvCxnSpPr>
        <p:spPr>
          <a:xfrm rot="5048587" flipV="1">
            <a:off x="3775429" y="3202102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4C526B0-BCFF-40C7-9DF9-B31163CC7983}"/>
              </a:ext>
            </a:extLst>
          </p:cNvPr>
          <p:cNvCxnSpPr>
            <a:cxnSpLocks/>
          </p:cNvCxnSpPr>
          <p:nvPr/>
        </p:nvCxnSpPr>
        <p:spPr>
          <a:xfrm rot="5048587" flipV="1">
            <a:off x="4694899" y="4062443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9F8B8143-EA5A-4ACF-A72A-729BA4F3C099}"/>
              </a:ext>
            </a:extLst>
          </p:cNvPr>
          <p:cNvSpPr/>
          <p:nvPr/>
        </p:nvSpPr>
        <p:spPr>
          <a:xfrm>
            <a:off x="3280492" y="262506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190BFADD-98FE-4D27-A1D6-83B0EB59C4D9}"/>
              </a:ext>
            </a:extLst>
          </p:cNvPr>
          <p:cNvSpPr/>
          <p:nvPr/>
        </p:nvSpPr>
        <p:spPr>
          <a:xfrm>
            <a:off x="3280493" y="434614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CA236DA-B9C8-4C13-B907-E1DF16F76B7B}"/>
              </a:ext>
            </a:extLst>
          </p:cNvPr>
          <p:cNvSpPr/>
          <p:nvPr/>
        </p:nvSpPr>
        <p:spPr>
          <a:xfrm>
            <a:off x="5210346" y="434614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E1978DE-27F8-4881-8D01-CB2E01369B67}"/>
              </a:ext>
            </a:extLst>
          </p:cNvPr>
          <p:cNvSpPr/>
          <p:nvPr/>
        </p:nvSpPr>
        <p:spPr>
          <a:xfrm>
            <a:off x="5210346" y="262506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09E19D3E-ACD5-4E06-99A9-19D69B003B16}"/>
              </a:ext>
            </a:extLst>
          </p:cNvPr>
          <p:cNvSpPr/>
          <p:nvPr/>
        </p:nvSpPr>
        <p:spPr>
          <a:xfrm>
            <a:off x="4256973" y="349468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6862D26-5554-4C1C-B2A8-58F92491FEA5}"/>
              </a:ext>
            </a:extLst>
          </p:cNvPr>
          <p:cNvCxnSpPr>
            <a:cxnSpLocks/>
          </p:cNvCxnSpPr>
          <p:nvPr/>
        </p:nvCxnSpPr>
        <p:spPr>
          <a:xfrm flipH="1" flipV="1">
            <a:off x="4812871" y="1564796"/>
            <a:ext cx="655551" cy="940782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Arc 126">
            <a:extLst>
              <a:ext uri="{FF2B5EF4-FFF2-40B4-BE49-F238E27FC236}">
                <a16:creationId xmlns:a16="http://schemas.microsoft.com/office/drawing/2014/main" id="{46C041E4-6095-4ED5-B5BF-527B910C34E5}"/>
              </a:ext>
            </a:extLst>
          </p:cNvPr>
          <p:cNvSpPr/>
          <p:nvPr/>
        </p:nvSpPr>
        <p:spPr>
          <a:xfrm>
            <a:off x="2470265" y="1340776"/>
            <a:ext cx="3933260" cy="3660083"/>
          </a:xfrm>
          <a:prstGeom prst="arc">
            <a:avLst>
              <a:gd name="adj1" fmla="val 7856646"/>
              <a:gd name="adj2" fmla="val 15717858"/>
            </a:avLst>
          </a:prstGeom>
          <a:ln w="22225">
            <a:solidFill>
              <a:schemeClr val="bg1">
                <a:lumMod val="95000"/>
              </a:schemeClr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id="{92C74B9A-472D-405E-8F3D-4CEB0A27B333}"/>
              </a:ext>
            </a:extLst>
          </p:cNvPr>
          <p:cNvSpPr/>
          <p:nvPr/>
        </p:nvSpPr>
        <p:spPr>
          <a:xfrm>
            <a:off x="2862151" y="1330714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bg1">
                <a:lumMod val="95000"/>
              </a:schemeClr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B8D3E29-F7B8-4F8B-AC14-995849179A0F}"/>
              </a:ext>
            </a:extLst>
          </p:cNvPr>
          <p:cNvCxnSpPr>
            <a:cxnSpLocks/>
          </p:cNvCxnSpPr>
          <p:nvPr/>
        </p:nvCxnSpPr>
        <p:spPr>
          <a:xfrm flipV="1">
            <a:off x="3644139" y="1611605"/>
            <a:ext cx="591084" cy="88727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6A8A036-1F9E-42E4-9706-33354512FF01}"/>
              </a:ext>
            </a:extLst>
          </p:cNvPr>
          <p:cNvCxnSpPr>
            <a:cxnSpLocks/>
          </p:cNvCxnSpPr>
          <p:nvPr/>
        </p:nvCxnSpPr>
        <p:spPr>
          <a:xfrm flipH="1" flipV="1">
            <a:off x="3661557" y="3168992"/>
            <a:ext cx="4354" cy="105064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088C818-41C8-4578-A323-65710D61190E}"/>
              </a:ext>
            </a:extLst>
          </p:cNvPr>
          <p:cNvCxnSpPr>
            <a:cxnSpLocks/>
          </p:cNvCxnSpPr>
          <p:nvPr/>
        </p:nvCxnSpPr>
        <p:spPr>
          <a:xfrm flipH="1" flipV="1">
            <a:off x="5381945" y="3149936"/>
            <a:ext cx="4354" cy="1050648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>
            <a:extLst>
              <a:ext uri="{FF2B5EF4-FFF2-40B4-BE49-F238E27FC236}">
                <a16:creationId xmlns:a16="http://schemas.microsoft.com/office/drawing/2014/main" id="{CEE5BB7D-FD4B-4BCB-96BC-24F6FB4887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680" y="2655500"/>
            <a:ext cx="420528" cy="420528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6AFE31C9-0A28-4C44-9458-9B2AEBDFA0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225" y="4427708"/>
            <a:ext cx="420528" cy="420528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3D446551-297A-4A20-A5A0-3C12C6B593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476" y="4684143"/>
            <a:ext cx="463370" cy="28551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B2470451-053A-4E72-9EE9-0A7CBC9BA46C}"/>
              </a:ext>
            </a:extLst>
          </p:cNvPr>
          <p:cNvSpPr txBox="1"/>
          <p:nvPr/>
        </p:nvSpPr>
        <p:spPr>
          <a:xfrm>
            <a:off x="6612821" y="3666172"/>
            <a:ext cx="25275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T" sz="1600" b="1" dirty="0">
                <a:solidFill>
                  <a:srgbClr val="FF0000"/>
                </a:solidFill>
              </a:rPr>
              <a:t>All k=4 </a:t>
            </a:r>
            <a:r>
              <a:rPr lang="de-DE" sz="1600" b="1" dirty="0" err="1">
                <a:solidFill>
                  <a:srgbClr val="FF0000"/>
                </a:solidFill>
              </a:rPr>
              <a:t>arborescences</a:t>
            </a:r>
            <a:r>
              <a:rPr lang="en-AT" sz="1600" b="1" dirty="0">
                <a:solidFill>
                  <a:srgbClr val="FF0000"/>
                </a:solidFill>
              </a:rPr>
              <a:t> used </a:t>
            </a:r>
          </a:p>
          <a:p>
            <a:pPr algn="ctr"/>
            <a:r>
              <a:rPr lang="en-AT" sz="1600" b="1" dirty="0">
                <a:solidFill>
                  <a:srgbClr val="FF0000"/>
                </a:solidFill>
              </a:rPr>
              <a:t>(2 failures disconnected </a:t>
            </a:r>
          </a:p>
          <a:p>
            <a:pPr algn="ctr"/>
            <a:r>
              <a:rPr lang="en-AT" sz="1600" b="1" dirty="0">
                <a:solidFill>
                  <a:srgbClr val="FF0000"/>
                </a:solidFill>
              </a:rPr>
              <a:t>affected all four):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LOOP!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DF99CA4-CF0B-4FAE-9D4E-BC3B8119DCDB}"/>
              </a:ext>
            </a:extLst>
          </p:cNvPr>
          <p:cNvSpPr txBox="1"/>
          <p:nvPr/>
        </p:nvSpPr>
        <p:spPr>
          <a:xfrm>
            <a:off x="4362427" y="1121569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b="1" dirty="0">
                <a:solidFill>
                  <a:schemeClr val="bg1"/>
                </a:solidFill>
              </a:rPr>
              <a:t>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AE3E8AC-3604-4E46-BBF8-CAED9E75AB4A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3432FEB-8E1D-4C8F-A677-C99FC9B29594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32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2F847002-694F-49CE-8BBC-C9A18A71C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/>
          </a:bodyPr>
          <a:lstStyle/>
          <a:p>
            <a:r>
              <a:rPr lang="de-DE" sz="3400" dirty="0"/>
              <a:t>C</a:t>
            </a:r>
            <a:r>
              <a:rPr lang="en-AT" sz="3400" dirty="0"/>
              <a:t>i</a:t>
            </a:r>
            <a:r>
              <a:rPr lang="de-DE" sz="3400" dirty="0"/>
              <a:t>r</a:t>
            </a:r>
            <a:r>
              <a:rPr lang="en-AT" sz="3400" dirty="0"/>
              <a:t>c</a:t>
            </a:r>
            <a:r>
              <a:rPr lang="de-DE" sz="3400" dirty="0"/>
              <a:t>u</a:t>
            </a:r>
            <a:r>
              <a:rPr lang="en-AT" sz="3400" dirty="0"/>
              <a:t>l</a:t>
            </a:r>
            <a:r>
              <a:rPr lang="de-DE" sz="3400" dirty="0"/>
              <a:t>a</a:t>
            </a:r>
            <a:r>
              <a:rPr lang="en-AT" sz="3400" dirty="0"/>
              <a:t>r </a:t>
            </a:r>
            <a:r>
              <a:rPr lang="de-DE" sz="3400" dirty="0" err="1"/>
              <a:t>arborescence</a:t>
            </a:r>
            <a:r>
              <a:rPr lang="en-AT" sz="3400" dirty="0"/>
              <a:t>-</a:t>
            </a:r>
            <a:r>
              <a:rPr lang="de-DE" sz="3400" dirty="0"/>
              <a:t>r</a:t>
            </a:r>
            <a:r>
              <a:rPr lang="en-AT" sz="3400" dirty="0"/>
              <a:t>o</a:t>
            </a:r>
            <a:r>
              <a:rPr lang="de-DE" sz="3400" dirty="0"/>
              <a:t>u</a:t>
            </a:r>
            <a:r>
              <a:rPr lang="en-AT" sz="3400" dirty="0"/>
              <a:t>t</a:t>
            </a:r>
            <a:r>
              <a:rPr lang="de-DE" sz="3400" dirty="0"/>
              <a:t>i</a:t>
            </a:r>
            <a:r>
              <a:rPr lang="en-AT" sz="3400" dirty="0"/>
              <a:t>n</a:t>
            </a:r>
            <a:r>
              <a:rPr lang="de-DE" sz="3400" dirty="0"/>
              <a:t>g</a:t>
            </a:r>
            <a:r>
              <a:rPr lang="en-AT" sz="3400" dirty="0"/>
              <a:t> </a:t>
            </a:r>
            <a:r>
              <a:rPr lang="de-DE" sz="3400" dirty="0"/>
              <a:t>i</a:t>
            </a:r>
            <a:r>
              <a:rPr lang="en-AT" sz="3400" dirty="0"/>
              <a:t>s (</a:t>
            </a:r>
            <a:r>
              <a:rPr lang="de-DE" sz="3400" dirty="0"/>
              <a:t>k</a:t>
            </a:r>
            <a:r>
              <a:rPr lang="en-AT" sz="3400" dirty="0"/>
              <a:t>/2-1)-</a:t>
            </a:r>
            <a:r>
              <a:rPr lang="de-DE" sz="3400" dirty="0"/>
              <a:t>r</a:t>
            </a:r>
            <a:r>
              <a:rPr lang="en-AT" sz="3400" dirty="0"/>
              <a:t>e</a:t>
            </a:r>
            <a:r>
              <a:rPr lang="de-DE" sz="3400" dirty="0"/>
              <a:t>s</a:t>
            </a:r>
            <a:r>
              <a:rPr lang="en-AT" sz="3400" dirty="0"/>
              <a:t>i</a:t>
            </a:r>
            <a:r>
              <a:rPr lang="de-DE" sz="3400" dirty="0"/>
              <a:t>l</a:t>
            </a:r>
            <a:r>
              <a:rPr lang="en-AT" sz="3400" dirty="0"/>
              <a:t>i</a:t>
            </a:r>
            <a:r>
              <a:rPr lang="de-DE" sz="3400" dirty="0"/>
              <a:t>e</a:t>
            </a:r>
            <a:r>
              <a:rPr lang="en-AT" sz="3400" dirty="0"/>
              <a:t>n</a:t>
            </a:r>
            <a:r>
              <a:rPr lang="de-DE" sz="3400" dirty="0"/>
              <a:t>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CC8585F-6BCC-4C57-B5FE-1C5865E2687E}"/>
              </a:ext>
            </a:extLst>
          </p:cNvPr>
          <p:cNvGrpSpPr/>
          <p:nvPr/>
        </p:nvGrpSpPr>
        <p:grpSpPr>
          <a:xfrm>
            <a:off x="343418" y="1779363"/>
            <a:ext cx="1949659" cy="744848"/>
            <a:chOff x="685542" y="1854242"/>
            <a:chExt cx="2599546" cy="99313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054185A-B158-4D52-BFB4-EFB153892CB4}"/>
                </a:ext>
              </a:extLst>
            </p:cNvPr>
            <p:cNvSpPr/>
            <p:nvPr/>
          </p:nvSpPr>
          <p:spPr>
            <a:xfrm>
              <a:off x="922635" y="2384873"/>
              <a:ext cx="432882" cy="46249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202C0D2-2BB1-4819-9CB4-E3BDB10ADE9E}"/>
                </a:ext>
              </a:extLst>
            </p:cNvPr>
            <p:cNvSpPr/>
            <p:nvPr/>
          </p:nvSpPr>
          <p:spPr>
            <a:xfrm>
              <a:off x="1359965" y="2384873"/>
              <a:ext cx="457739" cy="462499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C51F099-012F-4447-A5AF-EEF5B630CAAD}"/>
                </a:ext>
              </a:extLst>
            </p:cNvPr>
            <p:cNvSpPr txBox="1"/>
            <p:nvPr/>
          </p:nvSpPr>
          <p:spPr>
            <a:xfrm>
              <a:off x="685542" y="1854242"/>
              <a:ext cx="2599546" cy="471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/>
                <a:t>Arborescence order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2E7CD76E-7CE2-4BD8-8047-577FAD19B708}"/>
              </a:ext>
            </a:extLst>
          </p:cNvPr>
          <p:cNvSpPr/>
          <p:nvPr/>
        </p:nvSpPr>
        <p:spPr>
          <a:xfrm>
            <a:off x="6715299" y="2534589"/>
            <a:ext cx="21781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T" dirty="0"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I</a:t>
            </a:r>
            <a:r>
              <a:rPr lang="en-US" dirty="0" err="1"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ntuition</a:t>
            </a:r>
            <a:r>
              <a:rPr lang="en-US" dirty="0"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: each single failure may affect two </a:t>
            </a:r>
            <a:r>
              <a:rPr lang="de-DE" dirty="0" err="1"/>
              <a:t>arborescences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960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0494 L 0.00347 0.00494 C 0.00208 0.00247 0.00086 0.00062 -0.00035 -0.00185 C -0.00087 -0.00278 -0.00105 -0.00432 -0.00139 -0.00525 C -0.01059 -0.025 -0.00295 -0.00679 -0.00677 -0.01574 C -0.00747 -0.01975 -0.0066 -0.01636 -0.00938 -0.02037 C -0.0099 -0.02129 -0.01042 -0.02284 -0.01111 -0.02376 C -0.01181 -0.02469 -0.0125 -0.025 -0.01302 -0.02562 C -0.01355 -0.02654 -0.01389 -0.02778 -0.01459 -0.02839 C -0.01545 -0.02963 -0.01667 -0.03025 -0.01754 -0.03179 C -0.01858 -0.03333 -0.0191 -0.03549 -0.02014 -0.03704 C -0.02084 -0.03827 -0.02188 -0.0392 -0.02275 -0.04043 C -0.02431 -0.0429 -0.02552 -0.04599 -0.02726 -0.04815 C -0.029 -0.05092 -0.03073 -0.05339 -0.03247 -0.05617 C -0.03368 -0.05833 -0.03507 -0.06018 -0.03611 -0.06296 C -0.03716 -0.06512 -0.03872 -0.06975 -0.04028 -0.0716 C -0.04167 -0.07284 -0.04236 -0.07376 -0.04358 -0.07562 C -0.04393 -0.07592 -0.04427 -0.07685 -0.0448 -0.07747 C -0.04792 -0.08148 -0.0474 -0.08055 -0.05 -0.08333 C -0.05105 -0.08457 -0.05226 -0.08611 -0.0533 -0.08734 C -0.05365 -0.08858 -0.054 -0.08981 -0.05434 -0.09074 C -0.05556 -0.09321 -0.05677 -0.09352 -0.05816 -0.09537 C -0.05955 -0.09722 -0.06094 -0.09876 -0.06233 -0.10062 C -0.0632 -0.10216 -0.06545 -0.10679 -0.06598 -0.10802 C -0.06771 -0.11173 -0.06736 -0.11574 -0.07118 -0.1179 L -0.0724 -0.11852 C -0.07414 -0.1216 -0.0757 -0.125 -0.07761 -0.12778 C -0.07848 -0.12932 -0.07934 -0.13025 -0.08021 -0.13179 C -0.08091 -0.13333 -0.08125 -0.13518 -0.08195 -0.13642 C -0.08299 -0.13827 -0.08403 -0.1395 -0.08507 -0.14105 C -0.09202 -0.1537 -0.08247 -0.13858 -0.08993 -0.14907 C -0.09028 -0.14969 -0.09063 -0.15031 -0.09098 -0.15092 C -0.09254 -0.15401 -0.09375 -0.15771 -0.09549 -0.16049 C -0.09914 -0.16605 -0.10122 -0.16913 -0.10469 -0.17623 C -0.10573 -0.17839 -0.10625 -0.18086 -0.10747 -0.18302 C -0.10851 -0.18487 -0.11007 -0.18549 -0.11111 -0.18765 C -0.11355 -0.19197 -0.11511 -0.19815 -0.11789 -0.20216 C -0.12275 -0.20895 -0.12014 -0.20494 -0.12535 -0.2142 L -0.1283 -0.21944 C -0.12917 -0.22099 -0.12986 -0.22253 -0.13091 -0.22407 C -0.13212 -0.22592 -0.13351 -0.22747 -0.13455 -0.22932 C -0.13559 -0.23117 -0.13629 -0.23333 -0.13716 -0.23518 C -0.14115 -0.2429 -0.13855 -0.23704 -0.14098 -0.24074 C -0.14236 -0.2429 -0.14202 -0.24321 -0.14358 -0.24599 C -0.15313 -0.2642 -0.14462 -0.24815 -0.14983 -0.25648 C -0.1507 -0.25771 -0.15157 -0.25895 -0.15209 -0.26049 C -0.15243 -0.26142 -0.15278 -0.26234 -0.1533 -0.26327 C -0.15365 -0.26358 -0.154 -0.26358 -0.15434 -0.26389 C -0.15556 -0.26574 -0.15677 -0.26759 -0.15782 -0.26975 C -0.15868 -0.2716 -0.15938 -0.27346 -0.16042 -0.275 C -0.16111 -0.27654 -0.16216 -0.27716 -0.16302 -0.27839 C -0.16372 -0.27994 -0.16441 -0.28148 -0.16528 -0.28302 C -0.16563 -0.28395 -0.16615 -0.28487 -0.16667 -0.2858 C -0.16754 -0.28734 -0.16841 -0.2892 -0.16927 -0.29105 C -0.16962 -0.29167 -0.16997 -0.29228 -0.17049 -0.2929 C -0.17136 -0.29444 -0.17257 -0.29599 -0.17344 -0.29753 C -0.17414 -0.29907 -0.17448 -0.30092 -0.17535 -0.30216 C -0.17639 -0.30463 -0.17778 -0.30679 -0.179 -0.30895 C -0.17934 -0.30957 -0.17986 -0.31018 -0.18004 -0.3108 C -0.18143 -0.31358 -0.18247 -0.31636 -0.18386 -0.31883 L -0.18837 -0.32685 C -0.18889 -0.32808 -0.18976 -0.3287 -0.19011 -0.33025 C -0.19236 -0.3358 -0.18889 -0.32716 -0.19271 -0.33487 C -0.19358 -0.33611 -0.19393 -0.33796 -0.19462 -0.3395 C -0.19497 -0.34012 -0.19549 -0.34043 -0.19584 -0.34074 C -0.19636 -0.34167 -0.19705 -0.34228 -0.19757 -0.34352 C -0.19827 -0.34444 -0.19861 -0.34568 -0.19914 -0.3466 C -0.19948 -0.34753 -0.19983 -0.34815 -0.20018 -0.34876 C -0.2007 -0.34969 -0.20087 -0.35062 -0.20139 -0.35123 C -0.20174 -0.35185 -0.20209 -0.35185 -0.20243 -0.35216 C -0.20278 -0.35308 -0.20313 -0.35432 -0.20365 -0.35525 C -0.204 -0.35617 -0.20469 -0.35648 -0.20504 -0.35741 C -0.2066 -0.35987 -0.20834 -0.36234 -0.20955 -0.36543 C -0.21111 -0.36883 -0.21025 -0.36728 -0.21216 -0.37068 C -0.21233 -0.3716 -0.21285 -0.37438 -0.21285 -0.37531 C -0.21285 -0.37685 -0.21285 -0.37839 -0.2125 -0.37994 C -0.21233 -0.38086 -0.21111 -0.38333 -0.21077 -0.38395 C -0.21042 -0.38426 -0.2099 -0.38426 -0.20955 -0.38457 L -0.20886 -0.38704 L -0.20886 -0.38704 " pathEditMode="relative" ptsTypes="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/>
          </a:bodyPr>
          <a:lstStyle/>
          <a:p>
            <a:r>
              <a:rPr lang="de-DE" sz="3400" dirty="0"/>
              <a:t>An Alternative </a:t>
            </a:r>
            <a:r>
              <a:rPr lang="de-DE" sz="3400" dirty="0" err="1"/>
              <a:t>Algorithm</a:t>
            </a:r>
            <a:r>
              <a:rPr lang="de-DE" sz="3400" dirty="0"/>
              <a:t>: </a:t>
            </a:r>
            <a:r>
              <a:rPr lang="de-DE" sz="3400" dirty="0" err="1"/>
              <a:t>Bouncing</a:t>
            </a:r>
            <a:r>
              <a:rPr lang="de-DE" sz="3400" dirty="0"/>
              <a:t> </a:t>
            </a:r>
            <a:r>
              <a:rPr lang="de-DE" sz="3400" dirty="0" err="1"/>
              <a:t>Arborescence</a:t>
            </a:r>
            <a:endParaRPr lang="de-DE" sz="34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275F92-E891-4AEF-A714-A5252C4A9BAC}"/>
              </a:ext>
            </a:extLst>
          </p:cNvPr>
          <p:cNvSpPr txBox="1">
            <a:spLocks/>
          </p:cNvSpPr>
          <p:nvPr/>
        </p:nvSpPr>
        <p:spPr>
          <a:xfrm>
            <a:off x="395536" y="1278697"/>
            <a:ext cx="7920880" cy="2229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800" b="1" dirty="0" err="1">
                <a:solidFill>
                  <a:srgbClr val="3366FF"/>
                </a:solidFill>
                <a:cs typeface="Calibri" panose="020F0502020204030204" pitchFamily="34" charset="0"/>
              </a:rPr>
              <a:t>Bouncing-arborescence</a:t>
            </a:r>
            <a:r>
              <a:rPr lang="de-DE" sz="28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2800" b="1" dirty="0" err="1">
                <a:solidFill>
                  <a:srgbClr val="3366FF"/>
                </a:solidFill>
                <a:cs typeface="Calibri" panose="020F0502020204030204" pitchFamily="34" charset="0"/>
              </a:rPr>
              <a:t>algorithm</a:t>
            </a:r>
            <a:r>
              <a:rPr lang="en-US" sz="2700" dirty="0"/>
              <a:t>: </a:t>
            </a:r>
          </a:p>
          <a:p>
            <a:r>
              <a:rPr lang="en-US" sz="2700" dirty="0"/>
              <a:t>Reroute on the tree that shares the failed link</a:t>
            </a:r>
          </a:p>
          <a:p>
            <a:endParaRPr lang="en-US" sz="2700" dirty="0"/>
          </a:p>
          <a:p>
            <a:pPr marL="0" indent="0">
              <a:buNone/>
            </a:pPr>
            <a:r>
              <a:rPr lang="en-US" sz="2700" dirty="0"/>
              <a:t>This algorithm is </a:t>
            </a:r>
            <a:r>
              <a:rPr lang="en-US" sz="2700" b="1" i="1" dirty="0">
                <a:solidFill>
                  <a:srgbClr val="C00000"/>
                </a:solidFill>
              </a:rPr>
              <a:t>1-resilient</a:t>
            </a:r>
            <a:r>
              <a:rPr lang="en-US" sz="2700" dirty="0"/>
              <a:t>.</a:t>
            </a:r>
          </a:p>
          <a:p>
            <a:endParaRPr lang="en-AT" sz="2800" dirty="0"/>
          </a:p>
          <a:p>
            <a:endParaRPr lang="en-AT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5A6C1A-8BE6-44CA-81C1-582B37238761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33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850554"/>
      </p:ext>
    </p:extLst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/>
          </a:bodyPr>
          <a:lstStyle/>
          <a:p>
            <a:r>
              <a:rPr lang="de-DE" sz="3400" dirty="0" err="1"/>
              <a:t>Bouncing-Arborescence</a:t>
            </a:r>
            <a:r>
              <a:rPr lang="de-DE" sz="3400" dirty="0"/>
              <a:t> </a:t>
            </a:r>
            <a:r>
              <a:rPr lang="de-DE" sz="3400" dirty="0" err="1"/>
              <a:t>is</a:t>
            </a:r>
            <a:r>
              <a:rPr lang="de-DE" sz="3400" dirty="0"/>
              <a:t> 1-Resilient</a:t>
            </a: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1D6637DF-731A-4CF7-A973-F7FE19ED098A}"/>
              </a:ext>
            </a:extLst>
          </p:cNvPr>
          <p:cNvSpPr/>
          <p:nvPr/>
        </p:nvSpPr>
        <p:spPr>
          <a:xfrm>
            <a:off x="3121170" y="1277088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7CDD14A8-2FB1-4147-90A5-D2FD5645EB7C}"/>
              </a:ext>
            </a:extLst>
          </p:cNvPr>
          <p:cNvSpPr/>
          <p:nvPr/>
        </p:nvSpPr>
        <p:spPr>
          <a:xfrm>
            <a:off x="3121615" y="1278733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C5C4D8-2A05-4367-B4A2-19CCA4B927BA}"/>
              </a:ext>
            </a:extLst>
          </p:cNvPr>
          <p:cNvCxnSpPr/>
          <p:nvPr/>
        </p:nvCxnSpPr>
        <p:spPr>
          <a:xfrm>
            <a:off x="4070404" y="4442653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A28DDE9-106C-4D84-A437-224AEFE9C54B}"/>
              </a:ext>
            </a:extLst>
          </p:cNvPr>
          <p:cNvCxnSpPr>
            <a:cxnSpLocks/>
          </p:cNvCxnSpPr>
          <p:nvPr/>
        </p:nvCxnSpPr>
        <p:spPr>
          <a:xfrm>
            <a:off x="5032701" y="1277087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5DA2E3F-72EC-4161-B8AF-C1EBA82DF3C6}"/>
              </a:ext>
            </a:extLst>
          </p:cNvPr>
          <p:cNvCxnSpPr>
            <a:cxnSpLocks/>
          </p:cNvCxnSpPr>
          <p:nvPr/>
        </p:nvCxnSpPr>
        <p:spPr>
          <a:xfrm>
            <a:off x="4070404" y="2739463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8BA839-3438-49BF-A815-AE27DA48CB72}"/>
              </a:ext>
            </a:extLst>
          </p:cNvPr>
          <p:cNvCxnSpPr>
            <a:cxnSpLocks/>
          </p:cNvCxnSpPr>
          <p:nvPr/>
        </p:nvCxnSpPr>
        <p:spPr>
          <a:xfrm flipH="1">
            <a:off x="4070403" y="1277087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0E6B6E-090D-441A-B466-898E8346FA76}"/>
              </a:ext>
            </a:extLst>
          </p:cNvPr>
          <p:cNvCxnSpPr>
            <a:cxnSpLocks/>
          </p:cNvCxnSpPr>
          <p:nvPr/>
        </p:nvCxnSpPr>
        <p:spPr>
          <a:xfrm>
            <a:off x="5996233" y="2701493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258CE7F-D9C9-49A1-8D86-450A9DF238F1}"/>
              </a:ext>
            </a:extLst>
          </p:cNvPr>
          <p:cNvCxnSpPr>
            <a:cxnSpLocks/>
          </p:cNvCxnSpPr>
          <p:nvPr/>
        </p:nvCxnSpPr>
        <p:spPr>
          <a:xfrm flipH="1">
            <a:off x="4066700" y="2689323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0949C8CD-1982-4C13-BEB2-AD6343D6E986}"/>
              </a:ext>
            </a:extLst>
          </p:cNvPr>
          <p:cNvSpPr/>
          <p:nvPr/>
        </p:nvSpPr>
        <p:spPr>
          <a:xfrm>
            <a:off x="4773812" y="101838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8AFA96-1EC3-47ED-AE65-96778AEC89E8}"/>
              </a:ext>
            </a:extLst>
          </p:cNvPr>
          <p:cNvSpPr txBox="1"/>
          <p:nvPr/>
        </p:nvSpPr>
        <p:spPr>
          <a:xfrm>
            <a:off x="4842695" y="987574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F18F92-C5A9-41FA-BF24-249BA8133739}"/>
              </a:ext>
            </a:extLst>
          </p:cNvPr>
          <p:cNvCxnSpPr/>
          <p:nvPr/>
        </p:nvCxnSpPr>
        <p:spPr>
          <a:xfrm>
            <a:off x="4325630" y="2579016"/>
            <a:ext cx="134715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F761FC1-B376-4CAE-B786-F2AA1FC4EF6B}"/>
              </a:ext>
            </a:extLst>
          </p:cNvPr>
          <p:cNvCxnSpPr/>
          <p:nvPr/>
        </p:nvCxnSpPr>
        <p:spPr>
          <a:xfrm>
            <a:off x="4366052" y="4577632"/>
            <a:ext cx="134715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7CF2288-D4BF-462B-A70D-04269216F897}"/>
              </a:ext>
            </a:extLst>
          </p:cNvPr>
          <p:cNvCxnSpPr/>
          <p:nvPr/>
        </p:nvCxnSpPr>
        <p:spPr>
          <a:xfrm>
            <a:off x="4341707" y="2822855"/>
            <a:ext cx="1347152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A0AE60C-B25C-424E-BBC5-42824565AB58}"/>
              </a:ext>
            </a:extLst>
          </p:cNvPr>
          <p:cNvCxnSpPr/>
          <p:nvPr/>
        </p:nvCxnSpPr>
        <p:spPr>
          <a:xfrm>
            <a:off x="4366052" y="4359920"/>
            <a:ext cx="1347152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25DFBB5-4551-4D3C-AE39-F1168549BFF0}"/>
              </a:ext>
            </a:extLst>
          </p:cNvPr>
          <p:cNvCxnSpPr>
            <a:cxnSpLocks/>
          </p:cNvCxnSpPr>
          <p:nvPr/>
        </p:nvCxnSpPr>
        <p:spPr>
          <a:xfrm>
            <a:off x="3948483" y="3057990"/>
            <a:ext cx="0" cy="1075503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8977406-7B8C-4599-B176-5652B1FFA89F}"/>
              </a:ext>
            </a:extLst>
          </p:cNvPr>
          <p:cNvCxnSpPr>
            <a:cxnSpLocks/>
          </p:cNvCxnSpPr>
          <p:nvPr/>
        </p:nvCxnSpPr>
        <p:spPr>
          <a:xfrm flipV="1">
            <a:off x="6114242" y="3024976"/>
            <a:ext cx="0" cy="1108517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6C665B7-E96F-429C-8355-D07166B67127}"/>
              </a:ext>
            </a:extLst>
          </p:cNvPr>
          <p:cNvCxnSpPr>
            <a:cxnSpLocks/>
          </p:cNvCxnSpPr>
          <p:nvPr/>
        </p:nvCxnSpPr>
        <p:spPr>
          <a:xfrm flipH="1">
            <a:off x="4069168" y="2701493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0053039-FF06-4A7E-9032-F2D644888790}"/>
              </a:ext>
            </a:extLst>
          </p:cNvPr>
          <p:cNvCxnSpPr>
            <a:cxnSpLocks/>
          </p:cNvCxnSpPr>
          <p:nvPr/>
        </p:nvCxnSpPr>
        <p:spPr>
          <a:xfrm flipH="1">
            <a:off x="4225592" y="3715479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BF49582-0730-41B5-BBAD-4632075EF080}"/>
              </a:ext>
            </a:extLst>
          </p:cNvPr>
          <p:cNvCxnSpPr>
            <a:cxnSpLocks/>
          </p:cNvCxnSpPr>
          <p:nvPr/>
        </p:nvCxnSpPr>
        <p:spPr>
          <a:xfrm flipH="1">
            <a:off x="5138433" y="2887402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EC0B587-4597-4702-87E9-74648F3AA48F}"/>
              </a:ext>
            </a:extLst>
          </p:cNvPr>
          <p:cNvCxnSpPr>
            <a:cxnSpLocks/>
          </p:cNvCxnSpPr>
          <p:nvPr/>
        </p:nvCxnSpPr>
        <p:spPr>
          <a:xfrm flipV="1">
            <a:off x="4380699" y="3888030"/>
            <a:ext cx="435347" cy="375188"/>
          </a:xfrm>
          <a:prstGeom prst="straightConnector1">
            <a:avLst/>
          </a:prstGeom>
          <a:ln w="25400">
            <a:solidFill>
              <a:schemeClr val="accent1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148C77-3DCE-4E44-960D-16C67FB7223A}"/>
              </a:ext>
            </a:extLst>
          </p:cNvPr>
          <p:cNvCxnSpPr>
            <a:cxnSpLocks/>
          </p:cNvCxnSpPr>
          <p:nvPr/>
        </p:nvCxnSpPr>
        <p:spPr>
          <a:xfrm flipV="1">
            <a:off x="5330375" y="3061153"/>
            <a:ext cx="435347" cy="375188"/>
          </a:xfrm>
          <a:prstGeom prst="straightConnector1">
            <a:avLst/>
          </a:prstGeom>
          <a:ln w="25400">
            <a:solidFill>
              <a:schemeClr val="accent1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D3B555-FEDA-4636-9E3D-25B062FF64A8}"/>
              </a:ext>
            </a:extLst>
          </p:cNvPr>
          <p:cNvCxnSpPr>
            <a:cxnSpLocks/>
          </p:cNvCxnSpPr>
          <p:nvPr/>
        </p:nvCxnSpPr>
        <p:spPr>
          <a:xfrm rot="5048587" flipH="1">
            <a:off x="4087203" y="2755404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6732182-8DC2-4AE8-812E-B5B8A7DC0C8A}"/>
              </a:ext>
            </a:extLst>
          </p:cNvPr>
          <p:cNvCxnSpPr>
            <a:cxnSpLocks/>
          </p:cNvCxnSpPr>
          <p:nvPr/>
        </p:nvCxnSpPr>
        <p:spPr>
          <a:xfrm rot="5048587" flipH="1">
            <a:off x="4406855" y="2895067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C96C41-3379-4EDB-8904-855487E1B316}"/>
              </a:ext>
            </a:extLst>
          </p:cNvPr>
          <p:cNvCxnSpPr>
            <a:cxnSpLocks/>
          </p:cNvCxnSpPr>
          <p:nvPr/>
        </p:nvCxnSpPr>
        <p:spPr>
          <a:xfrm rot="5048587" flipH="1">
            <a:off x="5323759" y="3718642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E48F5A7-E6B9-4AE4-9459-46C5E4D5FC1F}"/>
              </a:ext>
            </a:extLst>
          </p:cNvPr>
          <p:cNvCxnSpPr>
            <a:cxnSpLocks/>
          </p:cNvCxnSpPr>
          <p:nvPr/>
        </p:nvCxnSpPr>
        <p:spPr>
          <a:xfrm rot="5048587" flipV="1">
            <a:off x="4286996" y="3058086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C34705F-1B61-4270-AB2F-EADF696E5E2C}"/>
              </a:ext>
            </a:extLst>
          </p:cNvPr>
          <p:cNvCxnSpPr>
            <a:cxnSpLocks/>
          </p:cNvCxnSpPr>
          <p:nvPr/>
        </p:nvCxnSpPr>
        <p:spPr>
          <a:xfrm rot="5048587" flipV="1">
            <a:off x="5206466" y="3918427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9C9BE5DE-FED3-4CA8-8DE9-88B65FE68DFE}"/>
              </a:ext>
            </a:extLst>
          </p:cNvPr>
          <p:cNvSpPr/>
          <p:nvPr/>
        </p:nvSpPr>
        <p:spPr>
          <a:xfrm>
            <a:off x="3792059" y="2481051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A3124FB-80E9-440F-BD62-8CF715B5E3CE}"/>
              </a:ext>
            </a:extLst>
          </p:cNvPr>
          <p:cNvSpPr/>
          <p:nvPr/>
        </p:nvSpPr>
        <p:spPr>
          <a:xfrm>
            <a:off x="3792060" y="420212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3AEF692-8FBC-48B9-819F-EFC702CD6825}"/>
              </a:ext>
            </a:extLst>
          </p:cNvPr>
          <p:cNvSpPr/>
          <p:nvPr/>
        </p:nvSpPr>
        <p:spPr>
          <a:xfrm>
            <a:off x="5721913" y="420212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8FB76D3-7E2F-4B76-A07C-2F8FB8C87AE3}"/>
              </a:ext>
            </a:extLst>
          </p:cNvPr>
          <p:cNvSpPr/>
          <p:nvPr/>
        </p:nvSpPr>
        <p:spPr>
          <a:xfrm>
            <a:off x="5721913" y="2481051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FA83479-4330-477D-98EC-24CDBCE91CBE}"/>
              </a:ext>
            </a:extLst>
          </p:cNvPr>
          <p:cNvSpPr/>
          <p:nvPr/>
        </p:nvSpPr>
        <p:spPr>
          <a:xfrm>
            <a:off x="4768540" y="335066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93513BE-56EB-438E-AE9E-9B14675510B8}"/>
              </a:ext>
            </a:extLst>
          </p:cNvPr>
          <p:cNvCxnSpPr>
            <a:cxnSpLocks/>
          </p:cNvCxnSpPr>
          <p:nvPr/>
        </p:nvCxnSpPr>
        <p:spPr>
          <a:xfrm flipH="1" flipV="1">
            <a:off x="5324438" y="1420780"/>
            <a:ext cx="655551" cy="940782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Arc 81">
            <a:extLst>
              <a:ext uri="{FF2B5EF4-FFF2-40B4-BE49-F238E27FC236}">
                <a16:creationId xmlns:a16="http://schemas.microsoft.com/office/drawing/2014/main" id="{73E0B15B-75B5-4105-9EB5-5FFFFC838B73}"/>
              </a:ext>
            </a:extLst>
          </p:cNvPr>
          <p:cNvSpPr/>
          <p:nvPr/>
        </p:nvSpPr>
        <p:spPr>
          <a:xfrm>
            <a:off x="2981832" y="1196760"/>
            <a:ext cx="3933260" cy="3660083"/>
          </a:xfrm>
          <a:prstGeom prst="arc">
            <a:avLst>
              <a:gd name="adj1" fmla="val 7856646"/>
              <a:gd name="adj2" fmla="val 15717858"/>
            </a:avLst>
          </a:prstGeom>
          <a:ln w="22225">
            <a:solidFill>
              <a:srgbClr val="FFC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5C6DD115-8729-4078-B46E-15F7C1F54C8D}"/>
              </a:ext>
            </a:extLst>
          </p:cNvPr>
          <p:cNvSpPr/>
          <p:nvPr/>
        </p:nvSpPr>
        <p:spPr>
          <a:xfrm>
            <a:off x="3373718" y="1186698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accent3"/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7441739-2826-41C6-A950-5E7A0F93BC10}"/>
              </a:ext>
            </a:extLst>
          </p:cNvPr>
          <p:cNvCxnSpPr>
            <a:cxnSpLocks/>
          </p:cNvCxnSpPr>
          <p:nvPr/>
        </p:nvCxnSpPr>
        <p:spPr>
          <a:xfrm flipV="1">
            <a:off x="4155706" y="1467589"/>
            <a:ext cx="591084" cy="887274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5DDB220-6777-4C65-8EA8-0C7856E31CBE}"/>
              </a:ext>
            </a:extLst>
          </p:cNvPr>
          <p:cNvCxnSpPr>
            <a:cxnSpLocks/>
          </p:cNvCxnSpPr>
          <p:nvPr/>
        </p:nvCxnSpPr>
        <p:spPr>
          <a:xfrm flipH="1" flipV="1">
            <a:off x="4173124" y="3024976"/>
            <a:ext cx="4354" cy="10506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E71F6DA-B6C5-4CE5-A311-C379505EB159}"/>
              </a:ext>
            </a:extLst>
          </p:cNvPr>
          <p:cNvCxnSpPr>
            <a:cxnSpLocks/>
          </p:cNvCxnSpPr>
          <p:nvPr/>
        </p:nvCxnSpPr>
        <p:spPr>
          <a:xfrm flipH="1" flipV="1">
            <a:off x="5893512" y="3005920"/>
            <a:ext cx="4354" cy="10506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0A5635E5-8E20-4741-8294-0BE9DB9E27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06" y="4556702"/>
            <a:ext cx="463370" cy="285514"/>
          </a:xfrm>
          <a:prstGeom prst="rect">
            <a:avLst/>
          </a:prstGeom>
        </p:spPr>
      </p:pic>
      <p:sp>
        <p:nvSpPr>
          <p:cNvPr id="48" name="Title 2">
            <a:extLst>
              <a:ext uri="{FF2B5EF4-FFF2-40B4-BE49-F238E27FC236}">
                <a16:creationId xmlns:a16="http://schemas.microsoft.com/office/drawing/2014/main" id="{5EE5E20B-0084-4EB4-84DD-1A070FD9048C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A6554FDA-BFB2-4128-A394-A0960E41827B}"/>
              </a:ext>
            </a:extLst>
          </p:cNvPr>
          <p:cNvSpPr txBox="1">
            <a:spLocks/>
          </p:cNvSpPr>
          <p:nvPr/>
        </p:nvSpPr>
        <p:spPr>
          <a:xfrm>
            <a:off x="598621" y="2257053"/>
            <a:ext cx="2252348" cy="598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i="1" dirty="0">
                <a:solidFill>
                  <a:srgbClr val="C00000"/>
                </a:solidFill>
              </a:rPr>
              <a:t>Start </a:t>
            </a:r>
            <a:r>
              <a:rPr lang="de-DE" sz="2000" b="1" i="1" dirty="0" err="1">
                <a:solidFill>
                  <a:srgbClr val="C00000"/>
                </a:solidFill>
              </a:rPr>
              <a:t>with</a:t>
            </a:r>
            <a:r>
              <a:rPr lang="de-DE" sz="2000" b="1" i="1" dirty="0">
                <a:solidFill>
                  <a:srgbClr val="C00000"/>
                </a:solidFill>
              </a:rPr>
              <a:t> </a:t>
            </a:r>
            <a:r>
              <a:rPr lang="de-DE" sz="2000" b="1" i="1" dirty="0" err="1">
                <a:solidFill>
                  <a:srgbClr val="C00000"/>
                </a:solidFill>
              </a:rPr>
              <a:t>red</a:t>
            </a:r>
            <a:r>
              <a:rPr lang="de-DE" sz="2000" b="1" i="1" dirty="0">
                <a:solidFill>
                  <a:srgbClr val="C00000"/>
                </a:solidFill>
              </a:rPr>
              <a:t>…</a:t>
            </a:r>
            <a:endParaRPr lang="en-AT" sz="2000" dirty="0"/>
          </a:p>
          <a:p>
            <a:endParaRPr lang="en-AT" sz="21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1A49BDF-3B06-4BDB-AB55-647ACFCFB9A4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6163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247 L 0.00139 0.00247 C -0.00121 -0.00093 -0.0052 -0.00247 -0.00625 -0.00741 C -0.00677 -0.00957 -0.00694 -0.01204 -0.00764 -0.01358 C -0.01041 -0.01944 -0.01406 -0.02407 -0.01666 -0.02963 C -0.01944 -0.03549 -0.02205 -0.04167 -0.025 -0.04691 C -0.02639 -0.04938 -0.02795 -0.05185 -0.02916 -0.05432 C -0.03159 -0.05926 -0.03368 -0.06451 -0.03611 -0.06914 C -0.03819 -0.07284 -0.04062 -0.07531 -0.04236 -0.07901 C -0.04583 -0.08611 -0.04826 -0.09444 -0.05139 -0.10123 C -0.05382 -0.10617 -0.05677 -0.11018 -0.05902 -0.11481 C -0.08316 -0.16265 -0.05781 -0.11636 -0.08055 -0.15679 C -0.08264 -0.16049 -0.08472 -0.16451 -0.0868 -0.1679 C -0.08993 -0.17315 -0.09375 -0.17654 -0.09583 -0.18272 C -0.10034 -0.19599 -0.09705 -0.18735 -0.10764 -0.20617 C -0.10937 -0.20926 -0.11128 -0.21173 -0.1125 -0.21481 C -0.11319 -0.21667 -0.11371 -0.21852 -0.11458 -0.21975 C -0.11649 -0.22253 -0.11875 -0.22407 -0.12083 -0.22593 C -0.12517 -0.23735 -0.11944 -0.22346 -0.1243 -0.23086 C -0.13559 -0.24784 -0.12604 -0.23611 -0.13541 -0.25185 C -0.1375 -0.25525 -0.13975 -0.25741 -0.14166 -0.26049 C -0.14635 -0.26821 -0.15 -0.27747 -0.15486 -0.28395 C -0.17152 -0.30617 -0.15208 -0.27963 -0.16389 -0.29753 C -0.16597 -0.30062 -0.16805 -0.3037 -0.17014 -0.30617 C -0.17152 -0.30802 -0.17326 -0.30926 -0.1743 -0.31111 C -0.17604 -0.3142 -0.17691 -0.31821 -0.17847 -0.32099 C -0.18038 -0.32407 -0.18281 -0.32593 -0.18472 -0.32839 C -0.18593 -0.32994 -0.18715 -0.33179 -0.18819 -0.33333 C -0.19149 -0.34475 -0.18767 -0.33426 -0.19166 -0.33951 C -0.19305 -0.34136 -0.19392 -0.34383 -0.19514 -0.34568 C -0.196 -0.34722 -0.19705 -0.34815 -0.19791 -0.34938 C -0.20017 -0.35278 -0.20225 -0.35617 -0.20416 -0.35926 C -0.20503 -0.36049 -0.20555 -0.36204 -0.20625 -0.36296 C -0.20764 -0.36481 -0.2092 -0.36605 -0.21041 -0.3679 C -0.21319 -0.37222 -0.21614 -0.37623 -0.21805 -0.38148 C -0.22014 -0.38704 -0.21909 -0.38426 -0.22152 -0.39012 C -0.22135 -0.39383 -0.22152 -0.39784 -0.22083 -0.40123 C -0.22066 -0.40309 -0.21961 -0.40432 -0.21875 -0.40494 C -0.21736 -0.40679 -0.21562 -0.40772 -0.21389 -0.40864 C -0.20885 -0.41235 -0.20086 -0.41512 -0.19652 -0.41728 C -0.19548 -0.4179 -0.1842 -0.42407 -0.18125 -0.42469 C -0.16614 -0.42963 -0.16701 -0.42932 -0.15555 -0.43086 L -0.12291 -0.42593 C -0.1184 -0.42531 -0.11371 -0.42438 -0.10902 -0.42346 C -0.10503 -0.42315 -0.10069 -0.42284 -0.09652 -0.42222 C -0.08993 -0.4216 -0.08316 -0.42037 -0.07639 -0.41975 C -0.06371 -0.41883 -0.05104 -0.41821 -0.03819 -0.41728 L -0.02361 -0.41605 C 0.00747 -0.41821 -0.00833 -0.40679 -0.00416 -0.42099 C -0.00382 -0.42253 -0.0033 -0.42346 -0.00277 -0.42469 C -0.00312 -0.42932 -0.00312 -0.43395 -0.00347 -0.43827 C -0.00382 -0.44012 -0.00451 -0.44167 -0.00486 -0.44321 C -0.00573 -0.4466 -0.00625 -0.45 -0.00694 -0.45309 C -0.00885 -0.4608 -0.01111 -0.4679 -0.0125 -0.47531 C -0.01302 -0.47778 -0.01319 -0.48056 -0.01389 -0.48272 C -0.0151 -0.48642 -0.01701 -0.4892 -0.01805 -0.49259 C -0.02118 -0.50154 -0.02291 -0.51173 -0.02639 -0.51975 C -0.02812 -0.52346 -0.03003 -0.52716 -0.03125 -0.53086 C -0.03368 -0.53765 -0.03507 -0.54537 -0.0375 -0.55185 C -0.03802 -0.55309 -0.03854 -0.55432 -0.03889 -0.55556 C -0.03993 -0.55895 -0.04045 -0.56265 -0.04166 -0.56543 C -0.04236 -0.56728 -0.04357 -0.5679 -0.04444 -0.56914 C -0.04618 -0.575 -0.04757 -0.58086 -0.0493 -0.58642 C -0.05156 -0.5929 -0.05503 -0.59815 -0.05625 -0.60494 C -0.05798 -0.61358 -0.0559 -0.60339 -0.05972 -0.61728 C -0.06007 -0.61852 -0.06024 -0.62006 -0.06041 -0.62099 C -0.0618 -0.62654 -0.06198 -0.62623 -0.06389 -0.63086 C -0.06527 -0.63827 -0.06354 -0.63148 -0.06666 -0.63704 C -0.07048 -0.64383 -0.06701 -0.64105 -0.07083 -0.64321 C -0.07222 -0.64568 -0.07395 -0.64784 -0.075 -0.65062 C -0.07552 -0.65185 -0.07569 -0.6537 -0.07639 -0.65432 C -0.07812 -0.65617 -0.0802 -0.65679 -0.08194 -0.65802 C -0.08229 -0.65926 -0.08211 -0.66111 -0.08264 -0.66173 C -0.08368 -0.66296 -0.08507 -0.66235 -0.08611 -0.66296 C -0.08698 -0.66358 -0.0875 -0.66512 -0.08819 -0.66543 C -0.08923 -0.66636 -0.0901 -0.66605 -0.09097 -0.66667 C -0.0934 -0.66852 -0.09548 -0.6716 -0.09791 -0.67284 C -0.09861 -0.67346 -0.09948 -0.67377 -0.1 -0.67407 C -0.10086 -0.675 -0.10208 -0.67654 -0.10208 -0.67654 L -0.10208 -0.67654 " pathEditMode="relative" ptsTypes="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/>
          </a:bodyPr>
          <a:lstStyle/>
          <a:p>
            <a:r>
              <a:rPr lang="de-DE" sz="3400" dirty="0" err="1"/>
              <a:t>Bouncing-Arborescence</a:t>
            </a:r>
            <a:r>
              <a:rPr lang="de-DE" sz="3400" dirty="0"/>
              <a:t> </a:t>
            </a:r>
            <a:r>
              <a:rPr lang="de-DE" sz="3400" dirty="0" err="1"/>
              <a:t>is</a:t>
            </a:r>
            <a:r>
              <a:rPr lang="de-DE" sz="3400" dirty="0"/>
              <a:t> 1-Resilient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CA7AE65D-480F-4DEE-85CB-C46ABA9F093C}"/>
              </a:ext>
            </a:extLst>
          </p:cNvPr>
          <p:cNvSpPr/>
          <p:nvPr/>
        </p:nvSpPr>
        <p:spPr>
          <a:xfrm>
            <a:off x="3121170" y="1277088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73BD2F67-F1E8-419B-A96C-A87B4EEAD0A9}"/>
              </a:ext>
            </a:extLst>
          </p:cNvPr>
          <p:cNvSpPr/>
          <p:nvPr/>
        </p:nvSpPr>
        <p:spPr>
          <a:xfrm>
            <a:off x="3121615" y="1278733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BB2F3CD-6B72-4B77-BF30-6548AAF0173B}"/>
              </a:ext>
            </a:extLst>
          </p:cNvPr>
          <p:cNvCxnSpPr/>
          <p:nvPr/>
        </p:nvCxnSpPr>
        <p:spPr>
          <a:xfrm>
            <a:off x="4070404" y="4442653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9E574E-372D-4928-AD69-5BDD4EFB2268}"/>
              </a:ext>
            </a:extLst>
          </p:cNvPr>
          <p:cNvCxnSpPr>
            <a:cxnSpLocks/>
          </p:cNvCxnSpPr>
          <p:nvPr/>
        </p:nvCxnSpPr>
        <p:spPr>
          <a:xfrm>
            <a:off x="5032701" y="1277087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1C868CC-48A9-4F25-87B0-382C1DDD87A6}"/>
              </a:ext>
            </a:extLst>
          </p:cNvPr>
          <p:cNvCxnSpPr>
            <a:cxnSpLocks/>
          </p:cNvCxnSpPr>
          <p:nvPr/>
        </p:nvCxnSpPr>
        <p:spPr>
          <a:xfrm>
            <a:off x="4070404" y="2739463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0B1CE1A-6AC0-44B3-BB04-22845968EA04}"/>
              </a:ext>
            </a:extLst>
          </p:cNvPr>
          <p:cNvCxnSpPr>
            <a:cxnSpLocks/>
          </p:cNvCxnSpPr>
          <p:nvPr/>
        </p:nvCxnSpPr>
        <p:spPr>
          <a:xfrm flipH="1">
            <a:off x="4070403" y="1277087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0C1AAAF-32BF-4C31-BA7D-DB9D2E5CE46A}"/>
              </a:ext>
            </a:extLst>
          </p:cNvPr>
          <p:cNvCxnSpPr>
            <a:cxnSpLocks/>
          </p:cNvCxnSpPr>
          <p:nvPr/>
        </p:nvCxnSpPr>
        <p:spPr>
          <a:xfrm>
            <a:off x="5996233" y="2701493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75F16B8-DC2A-4EE3-82F2-3390B67329AE}"/>
              </a:ext>
            </a:extLst>
          </p:cNvPr>
          <p:cNvCxnSpPr>
            <a:cxnSpLocks/>
          </p:cNvCxnSpPr>
          <p:nvPr/>
        </p:nvCxnSpPr>
        <p:spPr>
          <a:xfrm flipH="1">
            <a:off x="4066700" y="2689323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A3A53761-CE86-41FD-8011-4031F0D1688E}"/>
              </a:ext>
            </a:extLst>
          </p:cNvPr>
          <p:cNvSpPr/>
          <p:nvPr/>
        </p:nvSpPr>
        <p:spPr>
          <a:xfrm>
            <a:off x="4773812" y="101838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B8BF4A6-502D-4D88-A7E3-63F3BB067CFD}"/>
              </a:ext>
            </a:extLst>
          </p:cNvPr>
          <p:cNvSpPr txBox="1"/>
          <p:nvPr/>
        </p:nvSpPr>
        <p:spPr>
          <a:xfrm>
            <a:off x="4842695" y="987574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EB3036A-22CA-4697-B86F-86AE466B8E71}"/>
              </a:ext>
            </a:extLst>
          </p:cNvPr>
          <p:cNvCxnSpPr/>
          <p:nvPr/>
        </p:nvCxnSpPr>
        <p:spPr>
          <a:xfrm>
            <a:off x="4325630" y="2579016"/>
            <a:ext cx="134715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CF36DD7-764C-4564-8048-393B4ACB1B06}"/>
              </a:ext>
            </a:extLst>
          </p:cNvPr>
          <p:cNvCxnSpPr/>
          <p:nvPr/>
        </p:nvCxnSpPr>
        <p:spPr>
          <a:xfrm>
            <a:off x="4366052" y="4577632"/>
            <a:ext cx="134715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ED74F7E-7B36-47C9-979D-3B4F9DAA8782}"/>
              </a:ext>
            </a:extLst>
          </p:cNvPr>
          <p:cNvCxnSpPr/>
          <p:nvPr/>
        </p:nvCxnSpPr>
        <p:spPr>
          <a:xfrm>
            <a:off x="4341707" y="2822855"/>
            <a:ext cx="1347152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2B02B9B-E8AA-4F0C-AE38-56707F4DBF7D}"/>
              </a:ext>
            </a:extLst>
          </p:cNvPr>
          <p:cNvCxnSpPr/>
          <p:nvPr/>
        </p:nvCxnSpPr>
        <p:spPr>
          <a:xfrm>
            <a:off x="4366052" y="4359920"/>
            <a:ext cx="1347152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B4A27D8-E091-43C2-9A1E-8EDCD78AAC11}"/>
              </a:ext>
            </a:extLst>
          </p:cNvPr>
          <p:cNvCxnSpPr>
            <a:cxnSpLocks/>
          </p:cNvCxnSpPr>
          <p:nvPr/>
        </p:nvCxnSpPr>
        <p:spPr>
          <a:xfrm>
            <a:off x="3948483" y="3057990"/>
            <a:ext cx="0" cy="1075503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E76D675-E59B-4B5B-BD7F-997175AE9B3A}"/>
              </a:ext>
            </a:extLst>
          </p:cNvPr>
          <p:cNvCxnSpPr>
            <a:cxnSpLocks/>
          </p:cNvCxnSpPr>
          <p:nvPr/>
        </p:nvCxnSpPr>
        <p:spPr>
          <a:xfrm flipV="1">
            <a:off x="6114242" y="3024976"/>
            <a:ext cx="0" cy="1108517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DE279EA-4FF0-439D-852F-006CF6AACC21}"/>
              </a:ext>
            </a:extLst>
          </p:cNvPr>
          <p:cNvCxnSpPr>
            <a:cxnSpLocks/>
          </p:cNvCxnSpPr>
          <p:nvPr/>
        </p:nvCxnSpPr>
        <p:spPr>
          <a:xfrm flipH="1">
            <a:off x="4069168" y="2701493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52E638D-ADB3-4DB5-9C2F-2D10B5A37A4F}"/>
              </a:ext>
            </a:extLst>
          </p:cNvPr>
          <p:cNvCxnSpPr>
            <a:cxnSpLocks/>
          </p:cNvCxnSpPr>
          <p:nvPr/>
        </p:nvCxnSpPr>
        <p:spPr>
          <a:xfrm flipH="1">
            <a:off x="4225592" y="3715479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5E4E03A-4C3F-4E50-8A3D-2727BFAF4074}"/>
              </a:ext>
            </a:extLst>
          </p:cNvPr>
          <p:cNvCxnSpPr>
            <a:cxnSpLocks/>
          </p:cNvCxnSpPr>
          <p:nvPr/>
        </p:nvCxnSpPr>
        <p:spPr>
          <a:xfrm flipH="1">
            <a:off x="5138433" y="2887402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9338ABF6-B048-4A9F-A0D1-DD47BF9C8889}"/>
              </a:ext>
            </a:extLst>
          </p:cNvPr>
          <p:cNvCxnSpPr>
            <a:cxnSpLocks/>
          </p:cNvCxnSpPr>
          <p:nvPr/>
        </p:nvCxnSpPr>
        <p:spPr>
          <a:xfrm flipV="1">
            <a:off x="4380699" y="3888030"/>
            <a:ext cx="435347" cy="375188"/>
          </a:xfrm>
          <a:prstGeom prst="straightConnector1">
            <a:avLst/>
          </a:prstGeom>
          <a:ln w="25400">
            <a:solidFill>
              <a:schemeClr val="accent1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A7C96DE-4B6E-493E-ADC2-AFA2D93ABB8E}"/>
              </a:ext>
            </a:extLst>
          </p:cNvPr>
          <p:cNvCxnSpPr>
            <a:cxnSpLocks/>
          </p:cNvCxnSpPr>
          <p:nvPr/>
        </p:nvCxnSpPr>
        <p:spPr>
          <a:xfrm flipV="1">
            <a:off x="5330375" y="3061153"/>
            <a:ext cx="435347" cy="375188"/>
          </a:xfrm>
          <a:prstGeom prst="straightConnector1">
            <a:avLst/>
          </a:prstGeom>
          <a:ln w="25400">
            <a:solidFill>
              <a:schemeClr val="accent1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88B3FDE-3AEF-43DC-BDFD-9755E948F0DA}"/>
              </a:ext>
            </a:extLst>
          </p:cNvPr>
          <p:cNvCxnSpPr>
            <a:cxnSpLocks/>
          </p:cNvCxnSpPr>
          <p:nvPr/>
        </p:nvCxnSpPr>
        <p:spPr>
          <a:xfrm rot="5048587" flipH="1">
            <a:off x="4087203" y="2755404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BCB56C0-DE9F-4450-BEC4-A77556021F03}"/>
              </a:ext>
            </a:extLst>
          </p:cNvPr>
          <p:cNvCxnSpPr>
            <a:cxnSpLocks/>
          </p:cNvCxnSpPr>
          <p:nvPr/>
        </p:nvCxnSpPr>
        <p:spPr>
          <a:xfrm rot="5048587" flipH="1">
            <a:off x="4406855" y="2895067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4B06B37-D5A0-41F5-93D5-0D03A5820684}"/>
              </a:ext>
            </a:extLst>
          </p:cNvPr>
          <p:cNvCxnSpPr>
            <a:cxnSpLocks/>
          </p:cNvCxnSpPr>
          <p:nvPr/>
        </p:nvCxnSpPr>
        <p:spPr>
          <a:xfrm rot="5048587" flipH="1">
            <a:off x="5323759" y="3718642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0DA8D6A-1294-4C75-A974-0ED5D3955288}"/>
              </a:ext>
            </a:extLst>
          </p:cNvPr>
          <p:cNvCxnSpPr>
            <a:cxnSpLocks/>
          </p:cNvCxnSpPr>
          <p:nvPr/>
        </p:nvCxnSpPr>
        <p:spPr>
          <a:xfrm rot="5048587" flipV="1">
            <a:off x="4286996" y="3058086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CF514EA-6EAC-4B12-BC7A-95A17815F901}"/>
              </a:ext>
            </a:extLst>
          </p:cNvPr>
          <p:cNvCxnSpPr>
            <a:cxnSpLocks/>
          </p:cNvCxnSpPr>
          <p:nvPr/>
        </p:nvCxnSpPr>
        <p:spPr>
          <a:xfrm rot="5048587" flipV="1">
            <a:off x="5206466" y="3918427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2BC0CA5A-AE2D-49B2-BA64-4F7ECD38CABE}"/>
              </a:ext>
            </a:extLst>
          </p:cNvPr>
          <p:cNvSpPr/>
          <p:nvPr/>
        </p:nvSpPr>
        <p:spPr>
          <a:xfrm>
            <a:off x="3792059" y="2481051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9CCB5D3-9DD9-45C6-8AC6-9E0829632F40}"/>
              </a:ext>
            </a:extLst>
          </p:cNvPr>
          <p:cNvSpPr/>
          <p:nvPr/>
        </p:nvSpPr>
        <p:spPr>
          <a:xfrm>
            <a:off x="3792060" y="420212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EFFEA10-8C01-4807-8073-3ADC0F082E71}"/>
              </a:ext>
            </a:extLst>
          </p:cNvPr>
          <p:cNvSpPr/>
          <p:nvPr/>
        </p:nvSpPr>
        <p:spPr>
          <a:xfrm>
            <a:off x="5721913" y="420212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3C53D81-0D8F-4419-B423-C20BABB350F8}"/>
              </a:ext>
            </a:extLst>
          </p:cNvPr>
          <p:cNvSpPr/>
          <p:nvPr/>
        </p:nvSpPr>
        <p:spPr>
          <a:xfrm>
            <a:off x="5721913" y="2481051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3458557-653B-4876-8D6C-2EE875F9D9FE}"/>
              </a:ext>
            </a:extLst>
          </p:cNvPr>
          <p:cNvSpPr/>
          <p:nvPr/>
        </p:nvSpPr>
        <p:spPr>
          <a:xfrm>
            <a:off x="4768540" y="335066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612CD72-C81E-4A01-8F85-5849F2053145}"/>
              </a:ext>
            </a:extLst>
          </p:cNvPr>
          <p:cNvCxnSpPr>
            <a:cxnSpLocks/>
          </p:cNvCxnSpPr>
          <p:nvPr/>
        </p:nvCxnSpPr>
        <p:spPr>
          <a:xfrm flipH="1" flipV="1">
            <a:off x="5324438" y="1420780"/>
            <a:ext cx="655551" cy="940782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Arc 124">
            <a:extLst>
              <a:ext uri="{FF2B5EF4-FFF2-40B4-BE49-F238E27FC236}">
                <a16:creationId xmlns:a16="http://schemas.microsoft.com/office/drawing/2014/main" id="{155268CC-CA9A-44D9-899E-2FDC884FF012}"/>
              </a:ext>
            </a:extLst>
          </p:cNvPr>
          <p:cNvSpPr/>
          <p:nvPr/>
        </p:nvSpPr>
        <p:spPr>
          <a:xfrm>
            <a:off x="2981832" y="1196760"/>
            <a:ext cx="3933260" cy="3660083"/>
          </a:xfrm>
          <a:prstGeom prst="arc">
            <a:avLst>
              <a:gd name="adj1" fmla="val 7856646"/>
              <a:gd name="adj2" fmla="val 15717858"/>
            </a:avLst>
          </a:prstGeom>
          <a:ln w="22225">
            <a:solidFill>
              <a:srgbClr val="FFC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id="{0EAEA4E8-DF48-4283-B8F4-92CDF5CC5E23}"/>
              </a:ext>
            </a:extLst>
          </p:cNvPr>
          <p:cNvSpPr/>
          <p:nvPr/>
        </p:nvSpPr>
        <p:spPr>
          <a:xfrm>
            <a:off x="3373718" y="1186698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accent3"/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29CFD8F-C7CA-4A24-A07B-CBF1FE368971}"/>
              </a:ext>
            </a:extLst>
          </p:cNvPr>
          <p:cNvCxnSpPr>
            <a:cxnSpLocks/>
          </p:cNvCxnSpPr>
          <p:nvPr/>
        </p:nvCxnSpPr>
        <p:spPr>
          <a:xfrm flipV="1">
            <a:off x="4155706" y="1467589"/>
            <a:ext cx="591084" cy="887274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77F79CE-F9B2-4227-AAD8-C255C306FC23}"/>
              </a:ext>
            </a:extLst>
          </p:cNvPr>
          <p:cNvCxnSpPr>
            <a:cxnSpLocks/>
          </p:cNvCxnSpPr>
          <p:nvPr/>
        </p:nvCxnSpPr>
        <p:spPr>
          <a:xfrm flipH="1" flipV="1">
            <a:off x="4173124" y="3024976"/>
            <a:ext cx="4354" cy="10506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DA23529-1848-4470-AE88-ACE39244415B}"/>
              </a:ext>
            </a:extLst>
          </p:cNvPr>
          <p:cNvCxnSpPr>
            <a:cxnSpLocks/>
          </p:cNvCxnSpPr>
          <p:nvPr/>
        </p:nvCxnSpPr>
        <p:spPr>
          <a:xfrm flipH="1" flipV="1">
            <a:off x="5893512" y="3005920"/>
            <a:ext cx="4354" cy="10506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129">
            <a:extLst>
              <a:ext uri="{FF2B5EF4-FFF2-40B4-BE49-F238E27FC236}">
                <a16:creationId xmlns:a16="http://schemas.microsoft.com/office/drawing/2014/main" id="{A3FC9387-586F-44C9-A7B0-9ABF098CD7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959" y="2471734"/>
            <a:ext cx="420528" cy="42052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112E57DF-FFD8-4623-AF24-4F36DAAA13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045" y="2777372"/>
            <a:ext cx="463370" cy="285514"/>
          </a:xfrm>
          <a:prstGeom prst="rect">
            <a:avLst/>
          </a:prstGeom>
        </p:spPr>
      </p:pic>
      <p:sp>
        <p:nvSpPr>
          <p:cNvPr id="50" name="Title 2">
            <a:extLst>
              <a:ext uri="{FF2B5EF4-FFF2-40B4-BE49-F238E27FC236}">
                <a16:creationId xmlns:a16="http://schemas.microsoft.com/office/drawing/2014/main" id="{48052972-B3DB-4303-BA66-4C805EA9666A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AC54421-BB30-41DD-9F23-4B1812A4D572}"/>
              </a:ext>
            </a:extLst>
          </p:cNvPr>
          <p:cNvSpPr txBox="1">
            <a:spLocks/>
          </p:cNvSpPr>
          <p:nvPr/>
        </p:nvSpPr>
        <p:spPr>
          <a:xfrm>
            <a:off x="471400" y="2286394"/>
            <a:ext cx="2567314" cy="5987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i="1" dirty="0">
                <a:solidFill>
                  <a:srgbClr val="C00000"/>
                </a:solidFill>
              </a:rPr>
              <a:t>… </a:t>
            </a:r>
            <a:r>
              <a:rPr lang="de-DE" sz="2200" b="1" i="1" dirty="0" err="1">
                <a:solidFill>
                  <a:srgbClr val="C00000"/>
                </a:solidFill>
              </a:rPr>
              <a:t>bo</a:t>
            </a:r>
            <a:r>
              <a:rPr lang="en-AT" sz="2200" b="1" i="1" dirty="0">
                <a:solidFill>
                  <a:srgbClr val="C00000"/>
                </a:solidFill>
              </a:rPr>
              <a:t>u</a:t>
            </a:r>
            <a:r>
              <a:rPr lang="de-DE" sz="2200" b="1" i="1" dirty="0">
                <a:solidFill>
                  <a:srgbClr val="C00000"/>
                </a:solidFill>
              </a:rPr>
              <a:t>n</a:t>
            </a:r>
            <a:r>
              <a:rPr lang="en-AT" sz="2200" b="1" i="1" dirty="0" err="1">
                <a:solidFill>
                  <a:srgbClr val="C00000"/>
                </a:solidFill>
              </a:rPr>
              <a:t>ce</a:t>
            </a:r>
            <a:r>
              <a:rPr lang="en-AT" sz="2200" b="1" i="1" dirty="0">
                <a:solidFill>
                  <a:srgbClr val="C00000"/>
                </a:solidFill>
              </a:rPr>
              <a:t> </a:t>
            </a:r>
            <a:r>
              <a:rPr lang="de-DE" sz="2200" b="1" i="1" dirty="0" err="1">
                <a:solidFill>
                  <a:srgbClr val="C00000"/>
                </a:solidFill>
              </a:rPr>
              <a:t>to</a:t>
            </a:r>
            <a:r>
              <a:rPr lang="de-DE" sz="2200" b="1" i="1" dirty="0">
                <a:solidFill>
                  <a:srgbClr val="C00000"/>
                </a:solidFill>
              </a:rPr>
              <a:t> </a:t>
            </a:r>
            <a:r>
              <a:rPr lang="de-DE" sz="2200" b="1" i="1" dirty="0" err="1">
                <a:solidFill>
                  <a:srgbClr val="C00000"/>
                </a:solidFill>
              </a:rPr>
              <a:t>yellow</a:t>
            </a:r>
            <a:r>
              <a:rPr lang="de-DE" sz="2200" b="1" i="1" dirty="0">
                <a:solidFill>
                  <a:srgbClr val="C00000"/>
                </a:solidFill>
              </a:rPr>
              <a:t>…</a:t>
            </a:r>
            <a:endParaRPr lang="en-US" sz="2200" dirty="0"/>
          </a:p>
          <a:p>
            <a:endParaRPr lang="en-AT" sz="2200" dirty="0"/>
          </a:p>
          <a:p>
            <a:endParaRPr lang="en-AT" sz="21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5F3BA97-C680-4AE7-855A-3E42139629E3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4360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23 0.00494 L 0.01823 0.00494 C 0.01858 0.00957 0.0191 0.0142 0.01962 0.01852 C 0.01979 0.02037 0.01979 0.02192 0.02031 0.02346 C 0.02118 0.02747 0.02222 0.02778 0.02379 0.03087 C 0.02431 0.0321 0.02448 0.03395 0.02518 0.03457 C 0.02709 0.03704 0.02952 0.03827 0.03143 0.04074 C 0.03368 0.04414 0.03525 0.04908 0.03768 0.05185 C 0.0434 0.05895 0.04983 0.06358 0.05573 0.07037 C 0.05781 0.07284 0.05972 0.07562 0.06198 0.07778 C 0.06406 0.07994 0.06615 0.08179 0.06823 0.08395 C 0.06945 0.0855 0.07049 0.08735 0.0717 0.08889 C 0.07327 0.09105 0.075 0.0929 0.07656 0.09506 C 0.07726 0.0963 0.07778 0.09784 0.07865 0.09877 C 0.08299 0.10525 0.08455 0.10618 0.08976 0.11111 C 0.09045 0.11297 0.0908 0.11482 0.09184 0.11605 C 0.09254 0.11729 0.09375 0.1176 0.09462 0.11852 C 0.0967 0.1213 0.09861 0.12439 0.10087 0.12716 C 0.10209 0.12901 0.10365 0.13025 0.10504 0.1321 C 0.10625 0.13426 0.10695 0.13766 0.10851 0.13951 C 0.11563 0.15031 0.11007 0.13858 0.11476 0.14568 C 0.12622 0.1642 0.11198 0.14445 0.12309 0.15679 C 0.12431 0.15834 0.12535 0.16019 0.12656 0.16173 C 0.12778 0.16358 0.12934 0.16482 0.13073 0.16667 C 0.13143 0.16821 0.13177 0.17037 0.13281 0.17161 C 0.13403 0.17346 0.13559 0.17408 0.13698 0.17531 C 0.13837 0.17685 0.13976 0.1784 0.14115 0.18025 C 0.14184 0.18179 0.14219 0.18395 0.14323 0.18519 C 0.14479 0.18735 0.14688 0.18827 0.14879 0.19013 C 0.15018 0.19198 0.15139 0.19445 0.15295 0.1963 C 0.15469 0.19877 0.15851 0.20247 0.15851 0.20247 C 0.1599 0.2105 0.15781 0.20278 0.16129 0.20741 C 0.16181 0.20834 0.16198 0.21019 0.16268 0.21111 C 0.1632 0.21235 0.16406 0.21266 0.16476 0.21358 C 0.16806 0.21883 0.16511 0.21636 0.16893 0.21852 C 0.16997 0.22099 0.17084 0.22408 0.1724 0.22593 C 0.17483 0.22963 0.18108 0.2355 0.1842 0.24074 C 0.18629 0.24476 0.18715 0.24877 0.18976 0.25185 C 0.19167 0.25432 0.19393 0.25556 0.19601 0.25803 C 0.19705 0.25957 0.19775 0.26142 0.19879 0.26297 C 0.19931 0.26389 0.20018 0.26482 0.20087 0.26543 C 0.20122 0.26667 0.20156 0.26821 0.20226 0.26914 C 0.20469 0.27377 0.20781 0.27624 0.21059 0.28025 C 0.21146 0.28179 0.21233 0.28364 0.21337 0.28519 C 0.20938 0.28704 0.20677 0.28827 0.20226 0.28889 C 0.19618 0.28982 0.19011 0.28982 0.1842 0.29013 L 0.02518 0.28889 C -0.03698 0.28889 0.00226 0.2926 -0.03871 0.28766 C -0.03975 0.28704 -0.0408 0.28673 -0.04149 0.28519 C -0.04201 0.28426 -0.04201 0.28272 -0.04219 0.28148 C -0.04323 0.27809 -0.04427 0.27685 -0.04566 0.27408 C -0.04739 0.26513 -0.04566 0.26729 -0.04982 0.26543 C -0.05156 0.25648 -0.04948 0.26636 -0.05607 0.25185 C -0.05729 0.24939 -0.0585 0.24722 -0.05955 0.24445 C -0.06215 0.23858 -0.06267 0.23303 -0.0658 0.22716 L -0.07066 0.21852 C -0.07239 0.21019 -0.07031 0.21945 -0.07552 0.20741 L -0.0783 0.20124 C -0.08073 0.1892 -0.07691 0.20772 -0.08107 0.19383 C -0.08194 0.19167 -0.08194 0.18889 -0.08246 0.18642 C -0.08298 0.18457 -0.08403 0.18334 -0.08455 0.18148 C -0.08628 0.17685 -0.0875 0.1713 -0.08941 0.16667 C -0.09114 0.16297 -0.09288 0.15957 -0.09427 0.15556 C -0.09618 0.15093 -0.09653 0.14445 -0.09774 0.13951 C -0.09896 0.13488 -0.10035 0.13025 -0.10191 0.12593 C -0.10416 0.12006 -0.10694 0.11482 -0.10885 0.10864 C -0.11215 0.09877 -0.11441 0.08827 -0.11719 0.07778 C -0.11823 0.07469 -0.11892 0.07099 -0.11996 0.0679 C -0.12309 0.05988 -0.12621 0.05155 -0.12899 0.04321 C -0.13073 0.03858 -0.1335 0.02408 -0.13385 0.02222 C -0.13472 0.01852 -0.13594 0.01513 -0.13663 0.01111 C -0.1375 0.00648 -0.13941 -0.00895 -0.1401 -0.01481 C -0.13923 -0.03024 -0.13958 -0.0287 -0.13594 -0.04815 C -0.13524 -0.05185 -0.1342 -0.05524 -0.13316 -0.05926 C -0.13298 -0.06018 -0.13281 -0.06173 -0.13246 -0.06296 C -0.1316 -0.06666 -0.13055 -0.07006 -0.12969 -0.07407 C -0.12951 -0.07561 -0.12951 -0.07747 -0.12899 -0.07901 C -0.12778 -0.08364 -0.12621 -0.08796 -0.12482 -0.09259 C -0.12187 -0.11389 -0.12569 -0.09105 -0.12066 -0.11111 C -0.11979 -0.1145 -0.11944 -0.11852 -0.11857 -0.12222 C -0.11823 -0.12407 -0.11771 -0.12623 -0.11719 -0.12839 C -0.11614 -0.13271 -0.1151 -0.13734 -0.11371 -0.14197 C -0.11302 -0.14444 -0.1118 -0.1466 -0.11094 -0.14938 C -0.10555 -0.16852 -0.11823 -0.14136 -0.1033 -0.17778 C -0.10156 -0.1821 -0.09948 -0.18642 -0.09774 -0.19136 C -0.09375 -0.20278 -0.09739 -0.19969 -0.09288 -0.20247 C -0.09045 -0.20926 -0.09271 -0.20401 -0.08732 -0.21234 C -0.08663 -0.21327 -0.08611 -0.21481 -0.08524 -0.21605 C -0.08316 -0.21882 -0.08055 -0.22129 -0.0783 -0.22469 C -0.07743 -0.22592 -0.07725 -0.22808 -0.07621 -0.22963 C -0.06962 -0.2395 -0.06753 -0.23858 -0.05955 -0.24815 C -0.05885 -0.24876 -0.05833 -0.25 -0.05746 -0.25061 C -0.05625 -0.25154 -0.05469 -0.25185 -0.0533 -0.25308 C -0.05121 -0.25463 -0.0493 -0.2574 -0.04705 -0.25926 C -0.04236 -0.26296 -0.0375 -0.26728 -0.03246 -0.27037 C -0.03177 -0.27068 -0.03107 -0.27099 -0.03038 -0.2716 C -0.02725 -0.27376 -0.02413 -0.27747 -0.02066 -0.27901 C -0.01892 -0.27963 -0.01041 -0.28333 -0.00746 -0.28518 C -0.00607 -0.28611 0.00382 -0.2929 0.00781 -0.29506 C 0.00955 -0.29599 0.01146 -0.2966 0.01337 -0.29753 C 0.01736 -0.30216 0.01354 -0.29845 0.02101 -0.30123 C 0.02257 -0.30154 0.02413 -0.30278 0.02587 -0.3037 C 0.03056 -0.30926 0.02726 -0.30617 0.03768 -0.30864 C 0.03959 -0.30895 0.04167 -0.30926 0.04393 -0.30987 C 0.04896 -0.31049 0.054 -0.31111 0.0592 -0.31234 C 0.06563 -0.31358 0.07205 -0.31666 0.07865 -0.31728 L 0.09393 -0.31852 C 0.09618 -0.31913 0.09844 -0.31975 0.10087 -0.32099 C 0.10764 -0.32376 0.10347 -0.32284 0.1092 -0.32469 C 0.10938 -0.32469 0.10955 -0.32469 0.1099 -0.32469 L 0.10781 -0.32808 " pathEditMode="relative" ptsTypes="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/>
          </a:bodyPr>
          <a:lstStyle/>
          <a:p>
            <a:r>
              <a:rPr lang="de-DE" sz="3400" dirty="0" err="1"/>
              <a:t>Bouncing-Arborescence</a:t>
            </a:r>
            <a:r>
              <a:rPr lang="de-DE" sz="3400" dirty="0"/>
              <a:t> </a:t>
            </a:r>
            <a:r>
              <a:rPr lang="de-DE" sz="3400" dirty="0" err="1"/>
              <a:t>is</a:t>
            </a:r>
            <a:r>
              <a:rPr lang="de-DE" sz="3400" dirty="0"/>
              <a:t> 1-Resilient</a:t>
            </a: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4CF55ADC-F8DA-4979-B048-D5FF72FD1DD4}"/>
              </a:ext>
            </a:extLst>
          </p:cNvPr>
          <p:cNvSpPr/>
          <p:nvPr/>
        </p:nvSpPr>
        <p:spPr>
          <a:xfrm>
            <a:off x="3121170" y="1277088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BDF36C93-573E-498D-87BC-4B835E505A13}"/>
              </a:ext>
            </a:extLst>
          </p:cNvPr>
          <p:cNvSpPr/>
          <p:nvPr/>
        </p:nvSpPr>
        <p:spPr>
          <a:xfrm>
            <a:off x="3121615" y="1278733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9E0C55-198B-4B3C-8D29-59854205F84E}"/>
              </a:ext>
            </a:extLst>
          </p:cNvPr>
          <p:cNvCxnSpPr/>
          <p:nvPr/>
        </p:nvCxnSpPr>
        <p:spPr>
          <a:xfrm>
            <a:off x="4070404" y="4442653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A50A6C5-0ED1-4B6B-BE92-B495BD73F7A0}"/>
              </a:ext>
            </a:extLst>
          </p:cNvPr>
          <p:cNvCxnSpPr>
            <a:cxnSpLocks/>
          </p:cNvCxnSpPr>
          <p:nvPr/>
        </p:nvCxnSpPr>
        <p:spPr>
          <a:xfrm>
            <a:off x="5032701" y="1277087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FB99AB4-EEA3-424A-B1AA-940D6F51B04C}"/>
              </a:ext>
            </a:extLst>
          </p:cNvPr>
          <p:cNvCxnSpPr>
            <a:cxnSpLocks/>
          </p:cNvCxnSpPr>
          <p:nvPr/>
        </p:nvCxnSpPr>
        <p:spPr>
          <a:xfrm>
            <a:off x="4070404" y="2739463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0972D9C-58B5-4CB9-8AF2-8B30CC178ADD}"/>
              </a:ext>
            </a:extLst>
          </p:cNvPr>
          <p:cNvCxnSpPr>
            <a:cxnSpLocks/>
          </p:cNvCxnSpPr>
          <p:nvPr/>
        </p:nvCxnSpPr>
        <p:spPr>
          <a:xfrm flipH="1">
            <a:off x="4070403" y="1277087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1E80905-4E3C-4AEC-BE1B-B3AAD653B3D6}"/>
              </a:ext>
            </a:extLst>
          </p:cNvPr>
          <p:cNvCxnSpPr>
            <a:cxnSpLocks/>
          </p:cNvCxnSpPr>
          <p:nvPr/>
        </p:nvCxnSpPr>
        <p:spPr>
          <a:xfrm>
            <a:off x="5996233" y="2701493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7D05511-ADE9-455D-9404-D77826F31184}"/>
              </a:ext>
            </a:extLst>
          </p:cNvPr>
          <p:cNvCxnSpPr>
            <a:cxnSpLocks/>
          </p:cNvCxnSpPr>
          <p:nvPr/>
        </p:nvCxnSpPr>
        <p:spPr>
          <a:xfrm flipH="1">
            <a:off x="4066700" y="2689323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46243A8-965A-43C8-A396-EEE3F972AD2E}"/>
              </a:ext>
            </a:extLst>
          </p:cNvPr>
          <p:cNvSpPr/>
          <p:nvPr/>
        </p:nvSpPr>
        <p:spPr>
          <a:xfrm>
            <a:off x="4773812" y="1018385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6DDD2F-E7FF-4138-9857-7BEE3C0BB5AE}"/>
              </a:ext>
            </a:extLst>
          </p:cNvPr>
          <p:cNvSpPr txBox="1"/>
          <p:nvPr/>
        </p:nvSpPr>
        <p:spPr>
          <a:xfrm>
            <a:off x="4842695" y="987574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6CE1CD1-C863-453D-96FF-A8C2526F4561}"/>
              </a:ext>
            </a:extLst>
          </p:cNvPr>
          <p:cNvCxnSpPr/>
          <p:nvPr/>
        </p:nvCxnSpPr>
        <p:spPr>
          <a:xfrm>
            <a:off x="4325630" y="2579016"/>
            <a:ext cx="134715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C809016-7F28-4E8A-8D23-C6C927835138}"/>
              </a:ext>
            </a:extLst>
          </p:cNvPr>
          <p:cNvCxnSpPr/>
          <p:nvPr/>
        </p:nvCxnSpPr>
        <p:spPr>
          <a:xfrm>
            <a:off x="4366052" y="4577632"/>
            <a:ext cx="134715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3EB4E31-0047-4A28-839C-F05F3515EB61}"/>
              </a:ext>
            </a:extLst>
          </p:cNvPr>
          <p:cNvCxnSpPr/>
          <p:nvPr/>
        </p:nvCxnSpPr>
        <p:spPr>
          <a:xfrm>
            <a:off x="4341707" y="2822855"/>
            <a:ext cx="1347152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42233D7-445A-40AE-A297-762FB1FB2D3F}"/>
              </a:ext>
            </a:extLst>
          </p:cNvPr>
          <p:cNvCxnSpPr/>
          <p:nvPr/>
        </p:nvCxnSpPr>
        <p:spPr>
          <a:xfrm>
            <a:off x="4366052" y="4359920"/>
            <a:ext cx="1347152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F50024A-EA28-4E25-8B94-B10A08122213}"/>
              </a:ext>
            </a:extLst>
          </p:cNvPr>
          <p:cNvCxnSpPr>
            <a:cxnSpLocks/>
          </p:cNvCxnSpPr>
          <p:nvPr/>
        </p:nvCxnSpPr>
        <p:spPr>
          <a:xfrm>
            <a:off x="3948483" y="3057990"/>
            <a:ext cx="0" cy="1075503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C414098-D676-45A7-BF65-DA0DD6DA7CBF}"/>
              </a:ext>
            </a:extLst>
          </p:cNvPr>
          <p:cNvCxnSpPr>
            <a:cxnSpLocks/>
          </p:cNvCxnSpPr>
          <p:nvPr/>
        </p:nvCxnSpPr>
        <p:spPr>
          <a:xfrm flipV="1">
            <a:off x="6114242" y="3024976"/>
            <a:ext cx="0" cy="1108517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00F4A2A-18CE-4B46-AB10-108AF7C2EE67}"/>
              </a:ext>
            </a:extLst>
          </p:cNvPr>
          <p:cNvCxnSpPr>
            <a:cxnSpLocks/>
          </p:cNvCxnSpPr>
          <p:nvPr/>
        </p:nvCxnSpPr>
        <p:spPr>
          <a:xfrm flipH="1">
            <a:off x="4069168" y="2701493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66936F1-3D38-4DB0-AA50-2BD8BA35240E}"/>
              </a:ext>
            </a:extLst>
          </p:cNvPr>
          <p:cNvCxnSpPr>
            <a:cxnSpLocks/>
          </p:cNvCxnSpPr>
          <p:nvPr/>
        </p:nvCxnSpPr>
        <p:spPr>
          <a:xfrm flipH="1">
            <a:off x="4225592" y="3715479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CAE01B7-5417-4156-AC78-52A0FFA6060B}"/>
              </a:ext>
            </a:extLst>
          </p:cNvPr>
          <p:cNvCxnSpPr>
            <a:cxnSpLocks/>
          </p:cNvCxnSpPr>
          <p:nvPr/>
        </p:nvCxnSpPr>
        <p:spPr>
          <a:xfrm flipH="1">
            <a:off x="5138433" y="2887402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4006448-2C13-4C7A-8814-DDBBF8CE79DC}"/>
              </a:ext>
            </a:extLst>
          </p:cNvPr>
          <p:cNvCxnSpPr>
            <a:cxnSpLocks/>
          </p:cNvCxnSpPr>
          <p:nvPr/>
        </p:nvCxnSpPr>
        <p:spPr>
          <a:xfrm flipV="1">
            <a:off x="4380699" y="3888030"/>
            <a:ext cx="435347" cy="375188"/>
          </a:xfrm>
          <a:prstGeom prst="straightConnector1">
            <a:avLst/>
          </a:prstGeom>
          <a:ln w="25400">
            <a:solidFill>
              <a:schemeClr val="accent1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11DB80-D376-4F57-989A-1384D3E0EA87}"/>
              </a:ext>
            </a:extLst>
          </p:cNvPr>
          <p:cNvCxnSpPr>
            <a:cxnSpLocks/>
          </p:cNvCxnSpPr>
          <p:nvPr/>
        </p:nvCxnSpPr>
        <p:spPr>
          <a:xfrm flipV="1">
            <a:off x="5330375" y="3061153"/>
            <a:ext cx="435347" cy="375188"/>
          </a:xfrm>
          <a:prstGeom prst="straightConnector1">
            <a:avLst/>
          </a:prstGeom>
          <a:ln w="25400">
            <a:solidFill>
              <a:schemeClr val="accent1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D7FAF0C-951B-46FB-AE86-527E497600CC}"/>
              </a:ext>
            </a:extLst>
          </p:cNvPr>
          <p:cNvCxnSpPr>
            <a:cxnSpLocks/>
          </p:cNvCxnSpPr>
          <p:nvPr/>
        </p:nvCxnSpPr>
        <p:spPr>
          <a:xfrm rot="5048587" flipH="1">
            <a:off x="4087203" y="2755404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3445A2F-C310-459D-87A1-18EF12E86AD8}"/>
              </a:ext>
            </a:extLst>
          </p:cNvPr>
          <p:cNvCxnSpPr>
            <a:cxnSpLocks/>
          </p:cNvCxnSpPr>
          <p:nvPr/>
        </p:nvCxnSpPr>
        <p:spPr>
          <a:xfrm rot="5048587" flipH="1">
            <a:off x="4406855" y="2895067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382710-8846-464D-B130-DFA68211088B}"/>
              </a:ext>
            </a:extLst>
          </p:cNvPr>
          <p:cNvCxnSpPr>
            <a:cxnSpLocks/>
          </p:cNvCxnSpPr>
          <p:nvPr/>
        </p:nvCxnSpPr>
        <p:spPr>
          <a:xfrm rot="5048587" flipH="1">
            <a:off x="5323759" y="3718642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3AD5FA2-9742-41F1-8ACC-1D72D0A837CA}"/>
              </a:ext>
            </a:extLst>
          </p:cNvPr>
          <p:cNvCxnSpPr>
            <a:cxnSpLocks/>
          </p:cNvCxnSpPr>
          <p:nvPr/>
        </p:nvCxnSpPr>
        <p:spPr>
          <a:xfrm rot="5048587" flipV="1">
            <a:off x="4286996" y="3058086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E8450A2-FB0D-415D-9E0F-BDD1ADE64AD0}"/>
              </a:ext>
            </a:extLst>
          </p:cNvPr>
          <p:cNvCxnSpPr>
            <a:cxnSpLocks/>
          </p:cNvCxnSpPr>
          <p:nvPr/>
        </p:nvCxnSpPr>
        <p:spPr>
          <a:xfrm rot="5048587" flipV="1">
            <a:off x="5206466" y="3918427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73CED559-0457-4C3A-8897-DFD84D19278A}"/>
              </a:ext>
            </a:extLst>
          </p:cNvPr>
          <p:cNvSpPr/>
          <p:nvPr/>
        </p:nvSpPr>
        <p:spPr>
          <a:xfrm>
            <a:off x="3792059" y="2481051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B22D655-E6BA-44A8-9313-17A45191F9C1}"/>
              </a:ext>
            </a:extLst>
          </p:cNvPr>
          <p:cNvSpPr/>
          <p:nvPr/>
        </p:nvSpPr>
        <p:spPr>
          <a:xfrm>
            <a:off x="3792060" y="420212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1AFDCDA-8827-4175-84E2-046CB9BAAFFF}"/>
              </a:ext>
            </a:extLst>
          </p:cNvPr>
          <p:cNvSpPr/>
          <p:nvPr/>
        </p:nvSpPr>
        <p:spPr>
          <a:xfrm>
            <a:off x="5721913" y="420212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80915CC-7F4C-4BA2-BDF0-9042DFC8541C}"/>
              </a:ext>
            </a:extLst>
          </p:cNvPr>
          <p:cNvSpPr/>
          <p:nvPr/>
        </p:nvSpPr>
        <p:spPr>
          <a:xfrm>
            <a:off x="5721913" y="2481051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FD47F95-1B59-4588-A6F1-493FBDC11D88}"/>
              </a:ext>
            </a:extLst>
          </p:cNvPr>
          <p:cNvSpPr/>
          <p:nvPr/>
        </p:nvSpPr>
        <p:spPr>
          <a:xfrm>
            <a:off x="4768540" y="335066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96FD33A-79F8-40C0-9AAA-B784F767BAD0}"/>
              </a:ext>
            </a:extLst>
          </p:cNvPr>
          <p:cNvCxnSpPr>
            <a:cxnSpLocks/>
          </p:cNvCxnSpPr>
          <p:nvPr/>
        </p:nvCxnSpPr>
        <p:spPr>
          <a:xfrm flipH="1" flipV="1">
            <a:off x="5324438" y="1420780"/>
            <a:ext cx="655551" cy="940782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Arc 81">
            <a:extLst>
              <a:ext uri="{FF2B5EF4-FFF2-40B4-BE49-F238E27FC236}">
                <a16:creationId xmlns:a16="http://schemas.microsoft.com/office/drawing/2014/main" id="{A245060C-F18F-4984-A510-FF319C5D8796}"/>
              </a:ext>
            </a:extLst>
          </p:cNvPr>
          <p:cNvSpPr/>
          <p:nvPr/>
        </p:nvSpPr>
        <p:spPr>
          <a:xfrm>
            <a:off x="2981832" y="1196760"/>
            <a:ext cx="3933260" cy="3660083"/>
          </a:xfrm>
          <a:prstGeom prst="arc">
            <a:avLst>
              <a:gd name="adj1" fmla="val 7856646"/>
              <a:gd name="adj2" fmla="val 15717858"/>
            </a:avLst>
          </a:prstGeom>
          <a:ln w="22225">
            <a:solidFill>
              <a:srgbClr val="FFC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ECF0825D-1647-4101-9D7D-584A5589432B}"/>
              </a:ext>
            </a:extLst>
          </p:cNvPr>
          <p:cNvSpPr/>
          <p:nvPr/>
        </p:nvSpPr>
        <p:spPr>
          <a:xfrm>
            <a:off x="3373718" y="1186698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accent3"/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6D8FAB6-2F3A-4F77-B2E8-4EFE15F89FEF}"/>
              </a:ext>
            </a:extLst>
          </p:cNvPr>
          <p:cNvCxnSpPr>
            <a:cxnSpLocks/>
          </p:cNvCxnSpPr>
          <p:nvPr/>
        </p:nvCxnSpPr>
        <p:spPr>
          <a:xfrm flipV="1">
            <a:off x="4155706" y="1467589"/>
            <a:ext cx="591084" cy="887274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D8A06CF-7225-4D10-9720-1F0E8973E8DB}"/>
              </a:ext>
            </a:extLst>
          </p:cNvPr>
          <p:cNvCxnSpPr>
            <a:cxnSpLocks/>
          </p:cNvCxnSpPr>
          <p:nvPr/>
        </p:nvCxnSpPr>
        <p:spPr>
          <a:xfrm flipH="1" flipV="1">
            <a:off x="4173124" y="3024976"/>
            <a:ext cx="4354" cy="10506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536CF70-0DB5-4F4D-9F27-92E6BA0BF651}"/>
              </a:ext>
            </a:extLst>
          </p:cNvPr>
          <p:cNvCxnSpPr>
            <a:cxnSpLocks/>
          </p:cNvCxnSpPr>
          <p:nvPr/>
        </p:nvCxnSpPr>
        <p:spPr>
          <a:xfrm flipH="1" flipV="1">
            <a:off x="5893512" y="3005920"/>
            <a:ext cx="4354" cy="10506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D9B08FDD-78E9-40E0-91F3-1E63EFE476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890" y="4253530"/>
            <a:ext cx="420528" cy="42052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DB64C65-39B1-4892-AD3F-4B1218CAB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959" y="2471734"/>
            <a:ext cx="420528" cy="420528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28105790-4D1E-4A31-B0D7-C38E255CD5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06" y="4565411"/>
            <a:ext cx="463370" cy="28551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C3D22CED-7D5D-4F08-B226-7873EE7DC93F}"/>
              </a:ext>
            </a:extLst>
          </p:cNvPr>
          <p:cNvSpPr txBox="1"/>
          <p:nvPr/>
        </p:nvSpPr>
        <p:spPr>
          <a:xfrm>
            <a:off x="2120265" y="4362116"/>
            <a:ext cx="112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LOOP!</a:t>
            </a:r>
          </a:p>
        </p:txBody>
      </p:sp>
      <p:sp>
        <p:nvSpPr>
          <p:cNvPr id="94" name="Title 2">
            <a:extLst>
              <a:ext uri="{FF2B5EF4-FFF2-40B4-BE49-F238E27FC236}">
                <a16:creationId xmlns:a16="http://schemas.microsoft.com/office/drawing/2014/main" id="{7345403F-B78A-45F7-BF2F-AD69554DA9C9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95" name="Text Placeholder 3">
            <a:extLst>
              <a:ext uri="{FF2B5EF4-FFF2-40B4-BE49-F238E27FC236}">
                <a16:creationId xmlns:a16="http://schemas.microsoft.com/office/drawing/2014/main" id="{9F0180A7-0FA5-4CC4-AC89-E1C9EBEE4FDB}"/>
              </a:ext>
            </a:extLst>
          </p:cNvPr>
          <p:cNvSpPr txBox="1">
            <a:spLocks/>
          </p:cNvSpPr>
          <p:nvPr/>
        </p:nvSpPr>
        <p:spPr>
          <a:xfrm>
            <a:off x="471400" y="2286394"/>
            <a:ext cx="2567314" cy="645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i="1" dirty="0">
                <a:solidFill>
                  <a:srgbClr val="C00000"/>
                </a:solidFill>
              </a:rPr>
              <a:t>… </a:t>
            </a:r>
            <a:r>
              <a:rPr lang="de-DE" sz="2200" b="1" i="1" dirty="0" err="1">
                <a:solidFill>
                  <a:srgbClr val="C00000"/>
                </a:solidFill>
              </a:rPr>
              <a:t>bo</a:t>
            </a:r>
            <a:r>
              <a:rPr lang="en-AT" sz="2200" b="1" i="1" dirty="0">
                <a:solidFill>
                  <a:srgbClr val="C00000"/>
                </a:solidFill>
              </a:rPr>
              <a:t>u</a:t>
            </a:r>
            <a:r>
              <a:rPr lang="de-DE" sz="2200" b="1" i="1" dirty="0">
                <a:solidFill>
                  <a:srgbClr val="C00000"/>
                </a:solidFill>
              </a:rPr>
              <a:t>n</a:t>
            </a:r>
            <a:r>
              <a:rPr lang="en-AT" sz="2200" b="1" i="1" dirty="0" err="1">
                <a:solidFill>
                  <a:srgbClr val="C00000"/>
                </a:solidFill>
              </a:rPr>
              <a:t>ce</a:t>
            </a:r>
            <a:r>
              <a:rPr lang="en-AT" sz="2200" b="1" i="1" dirty="0">
                <a:solidFill>
                  <a:srgbClr val="C00000"/>
                </a:solidFill>
              </a:rPr>
              <a:t> </a:t>
            </a:r>
            <a:r>
              <a:rPr lang="de-DE" sz="2200" b="1" i="1" dirty="0" err="1">
                <a:solidFill>
                  <a:srgbClr val="C00000"/>
                </a:solidFill>
              </a:rPr>
              <a:t>to</a:t>
            </a:r>
            <a:r>
              <a:rPr lang="de-DE" sz="2200" b="1" i="1" dirty="0">
                <a:solidFill>
                  <a:srgbClr val="C00000"/>
                </a:solidFill>
              </a:rPr>
              <a:t> </a:t>
            </a:r>
            <a:r>
              <a:rPr lang="de-DE" sz="2200" b="1" i="1" dirty="0" err="1">
                <a:solidFill>
                  <a:srgbClr val="C00000"/>
                </a:solidFill>
              </a:rPr>
              <a:t>red</a:t>
            </a:r>
            <a:r>
              <a:rPr lang="de-DE" sz="2200" b="1" i="1" dirty="0">
                <a:solidFill>
                  <a:srgbClr val="C00000"/>
                </a:solidFill>
              </a:rPr>
              <a:t> (</a:t>
            </a:r>
            <a:r>
              <a:rPr lang="de-DE" sz="2200" b="1" i="1" dirty="0" err="1">
                <a:solidFill>
                  <a:srgbClr val="C00000"/>
                </a:solidFill>
              </a:rPr>
              <a:t>again</a:t>
            </a:r>
            <a:r>
              <a:rPr lang="de-DE" sz="2200" b="1" i="1" dirty="0">
                <a:solidFill>
                  <a:srgbClr val="C00000"/>
                </a:solidFill>
              </a:rPr>
              <a:t>!)…</a:t>
            </a:r>
            <a:endParaRPr lang="en-US" sz="2200" dirty="0"/>
          </a:p>
          <a:p>
            <a:endParaRPr lang="en-AT" sz="2200" dirty="0"/>
          </a:p>
          <a:p>
            <a:endParaRPr lang="en-AT" sz="21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365345-8CD0-400D-8E34-9F9C8A01C7D1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691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5 -0.02037 L -0.00225 -0.02037 L -0.0092 -0.02531 C -0.00989 -0.02592 -0.01059 -0.02592 -0.01128 -0.02654 C -0.01232 -0.02778 -0.01302 -0.02932 -0.01406 -0.03024 C -0.01458 -0.03117 -0.01545 -0.03117 -0.01614 -0.03148 C -0.01701 -0.03241 -0.01788 -0.03333 -0.01892 -0.03395 C -0.01961 -0.03457 -0.02031 -0.03487 -0.021 -0.03518 C -0.02569 -0.03889 -0.02187 -0.03673 -0.02725 -0.04136 C -0.02795 -0.04197 -0.02864 -0.04228 -0.02934 -0.04259 C -0.03107 -0.04568 -0.03281 -0.04876 -0.03489 -0.05123 C -0.03576 -0.05247 -0.0368 -0.05278 -0.03767 -0.0537 C -0.03889 -0.05524 -0.03993 -0.05741 -0.04114 -0.05864 C -0.04305 -0.06142 -0.04531 -0.06358 -0.04739 -0.06605 C -0.04809 -0.06728 -0.04861 -0.06883 -0.04948 -0.06975 C -0.0526 -0.07407 -0.05607 -0.07778 -0.0592 -0.0821 C -0.06649 -0.0929 -0.07343 -0.10463 -0.08073 -0.11543 C -0.08559 -0.12315 -0.09427 -0.13333 -0.09809 -0.13765 L -0.10503 -0.14629 C -0.1059 -0.14753 -0.10677 -0.14907 -0.10781 -0.15 C -0.1085 -0.15092 -0.1092 -0.15185 -0.10989 -0.15247 C -0.11198 -0.15555 -0.11389 -0.15833 -0.11614 -0.16111 C -0.11666 -0.16203 -0.11736 -0.16296 -0.11823 -0.16358 C -0.11875 -0.1642 -0.11961 -0.1645 -0.12031 -0.16481 C -0.121 -0.16666 -0.12152 -0.16852 -0.12239 -0.16975 C -0.12934 -0.18117 -0.12604 -0.17376 -0.13281 -0.1821 C -0.14982 -0.20339 -0.13611 -0.18858 -0.14531 -0.19815 C -0.146 -0.2 -0.14652 -0.20185 -0.14739 -0.20308 C -0.14965 -0.20741 -0.15225 -0.20864 -0.15503 -0.21173 C -0.15746 -0.21481 -0.15972 -0.21821 -0.16198 -0.2216 C -0.16267 -0.22284 -0.16319 -0.22438 -0.16406 -0.22531 C -0.16666 -0.22963 -0.16892 -0.23302 -0.1717 -0.23642 C -0.17465 -0.24043 -0.17847 -0.24259 -0.18073 -0.24753 C -0.18524 -0.25833 -0.17968 -0.2466 -0.18698 -0.25741 C -0.18889 -0.26049 -0.19062 -0.2642 -0.19253 -0.26728 L -0.19878 -0.27839 C -0.20052 -0.28179 -0.20277 -0.28457 -0.20434 -0.28827 C -0.2059 -0.29259 -0.20711 -0.29722 -0.2092 -0.30062 C -0.21111 -0.30432 -0.2125 -0.30648 -0.21406 -0.31049 C -0.21475 -0.31296 -0.21527 -0.31574 -0.21614 -0.3179 C -0.21649 -0.31944 -0.21701 -0.32037 -0.21753 -0.3216 C -0.21909 -0.32716 -0.22239 -0.33765 -0.22239 -0.33765 C -0.22534 -0.35957 -0.22205 -0.33734 -0.22517 -0.35494 C -0.22656 -0.36358 -0.22482 -0.35679 -0.22708 -0.36481 C -0.2276 -0.36944 -0.22882 -0.37778 -0.22708 -0.3821 C -0.22656 -0.38395 -0.22482 -0.38302 -0.22378 -0.38333 C -0.22274 -0.3821 -0.22187 -0.38055 -0.221 -0.37963 C -0.21961 -0.3787 -0.21805 -0.3787 -0.21684 -0.37716 C -0.20989 -0.36913 -0.21284 -0.37129 -0.2085 -0.36852 C -0.20746 -0.36728 -0.20659 -0.36605 -0.20573 -0.36481 C -0.20503 -0.3642 -0.20416 -0.3645 -0.20364 -0.36358 C -0.20139 -0.36142 -0.20086 -0.35957 -0.19878 -0.35741 C -0.19809 -0.3571 -0.19739 -0.35679 -0.1967 -0.35617 C -0.19635 -0.35494 -0.19635 -0.3537 -0.196 -0.35247 C -0.19548 -0.35154 -0.19444 -0.35123 -0.19392 -0.35 C -0.19045 -0.34506 -0.1934 -0.34753 -0.18975 -0.34506 C -0.18836 -0.34321 -0.18698 -0.34105 -0.18559 -0.33889 C -0.18489 -0.33827 -0.18402 -0.33765 -0.1835 -0.33642 C -0.18264 -0.33549 -0.18211 -0.33395 -0.18142 -0.33271 C -0.18073 -0.33179 -0.17986 -0.33148 -0.17934 -0.33024 C -0.17152 -0.31883 -0.18229 -0.33333 -0.17517 -0.32407 C -0.17413 -0.32315 -0.17309 -0.32191 -0.17239 -0.32037 C -0.16857 -0.31389 -0.17205 -0.31666 -0.16823 -0.3142 C -0.1677 -0.31265 -0.16753 -0.31049 -0.16684 -0.30926 C -0.16493 -0.30679 -0.1625 -0.30555 -0.16059 -0.30308 C -0.15538 -0.29691 -0.15034 -0.28981 -0.14531 -0.28333 C -0.14184 -0.27932 -0.13732 -0.27716 -0.13489 -0.27099 C -0.1342 -0.26944 -0.13368 -0.26728 -0.13281 -0.26605 C -0.12899 -0.26142 -0.12465 -0.25833 -0.121 -0.2537 C -0.11892 -0.25154 -0.11736 -0.24784 -0.11545 -0.24506 C -0.11128 -0.23981 -0.10694 -0.23549 -0.10295 -0.23024 C -0.08889 -0.21327 -0.09809 -0.22284 -0.08698 -0.21173 C -0.08073 -0.19845 -0.08663 -0.20926 -0.07934 -0.20062 C -0.07656 -0.19784 -0.07413 -0.19444 -0.0717 -0.19074 C -0.07066 -0.1895 -0.06996 -0.18734 -0.06892 -0.1858 C -0.06753 -0.18426 -0.06597 -0.18395 -0.06475 -0.1821 C -0.06145 -0.17808 -0.05607 -0.16821 -0.05364 -0.16358 L -0.04878 -0.15494 C -0.04687 -0.15 -0.04809 -0.15216 -0.04531 -0.14876 C -0.04375 -0.14043 -0.046 -0.15031 -0.04114 -0.14012 C -0.03732 -0.13241 -0.04496 -0.14074 -0.03767 -0.13395 C -0.03524 -0.12808 -0.03611 -0.12963 -0.03211 -0.1216 C -0.03142 -0.12037 -0.03055 -0.11944 -0.03003 -0.1179 C -0.02899 -0.11574 -0.0283 -0.11296 -0.02725 -0.11049 C -0.02673 -0.10957 -0.02569 -0.10926 -0.02517 -0.10802 C -0.01753 -0.09475 -0.02673 -0.10926 -0.02031 -0.09568 C -0.01979 -0.09475 -0.01892 -0.09413 -0.01823 -0.09321 C -0.0177 -0.09197 -0.01718 -0.09105 -0.01684 -0.0895 C -0.01614 -0.08734 -0.01614 -0.08457 -0.01545 -0.0821 C -0.01493 -0.08086 -0.01371 -0.07994 -0.01406 -0.07839 C -0.01441 -0.07747 -0.01545 -0.07932 -0.01614 -0.07963 C -0.01736 -0.08086 -0.0184 -0.08241 -0.01961 -0.08333 C -0.02048 -0.08426 -0.02152 -0.08426 -0.02239 -0.08457 C -0.02326 -0.08549 -0.02413 -0.08642 -0.02517 -0.08703 C -0.03316 -0.09259 -0.02014 -0.08117 -0.0335 -0.09197 C -0.04166 -0.09907 -0.03489 -0.09599 -0.04253 -0.09815 L -0.04878 -0.10308 C -0.04965 -0.10401 -0.05052 -0.10494 -0.05156 -0.10555 C -0.05468 -0.10833 -0.05816 -0.11018 -0.06128 -0.11296 C -0.06215 -0.11389 -0.06319 -0.11481 -0.06406 -0.11543 C -0.06475 -0.11636 -0.06527 -0.11759 -0.06614 -0.1179 C -0.07222 -0.12284 -0.07343 -0.12222 -0.07795 -0.12654 C -0.07899 -0.12778 -0.0802 -0.12901 -0.08142 -0.13024 C -0.08211 -0.13117 -0.08264 -0.1321 -0.0835 -0.13271 C -0.08455 -0.13395 -0.08576 -0.13426 -0.08698 -0.13518 C -0.08819 -0.13642 -0.08923 -0.13796 -0.09045 -0.13889 C -0.09375 -0.14197 -0.09149 -0.13827 -0.09531 -0.14259 C -0.10468 -0.15432 -0.09809 -0.14907 -0.10503 -0.1537 C -0.11007 -0.16296 -0.10295 -0.15092 -0.11267 -0.16358 C -0.11788 -0.17068 -0.11267 -0.16759 -0.11892 -0.16975 C -0.12725 -0.18271 -0.12152 -0.17469 -0.13489 -0.19074 C -0.13715 -0.19383 -0.13975 -0.19599 -0.14184 -0.19938 C -0.14253 -0.20062 -0.14305 -0.20216 -0.14392 -0.20308 C -0.14444 -0.20432 -0.14531 -0.20463 -0.146 -0.20555 C -0.15104 -0.21481 -0.14722 -0.21173 -0.15156 -0.2142 C -0.15225 -0.21636 -0.1526 -0.21883 -0.15364 -0.22037 C -0.15434 -0.22222 -0.15555 -0.22284 -0.15642 -0.22407 C -0.15798 -0.22685 -0.15972 -0.22963 -0.16128 -0.23271 C -0.16232 -0.23518 -0.16284 -0.23796 -0.16406 -0.24012 C -0.16597 -0.24413 -0.1684 -0.24722 -0.17031 -0.25123 C -0.17187 -0.25494 -0.17291 -0.25895 -0.17448 -0.26234 C -0.17968 -0.27469 -0.18559 -0.2858 -0.19045 -0.29815 L -0.19809 -0.3179 C -0.19843 -0.31913 -0.19878 -0.32068 -0.19948 -0.3216 C -0.20816 -0.33734 -0.19965 -0.32099 -0.20642 -0.33642 C -0.20937 -0.34352 -0.20781 -0.33734 -0.21198 -0.34506 C -0.21562 -0.35278 -0.21389 -0.35154 -0.21614 -0.35987 C -0.21632 -0.36142 -0.21701 -0.36234 -0.21753 -0.36358 C -0.22152 -0.37808 -0.2177 -0.36759 -0.221 -0.37592 C -0.22118 -0.37901 -0.22135 -0.38179 -0.2217 -0.38457 C -0.22187 -0.38765 -0.22291 -0.39074 -0.22378 -0.39321 C -0.22257 -0.39383 -0.22135 -0.39537 -0.22031 -0.39444 C -0.21597 -0.39166 -0.21267 -0.38487 -0.2085 -0.3821 L -0.20434 -0.37963 C -0.2033 -0.37839 -0.20243 -0.37716 -0.20156 -0.37592 C -0.19913 -0.37345 -0.1967 -0.3716 -0.19461 -0.36852 C -0.19392 -0.3679 -0.19427 -0.36605 -0.19392 -0.36481 C -0.1934 -0.36389 -0.19236 -0.36327 -0.19184 -0.36234 C -0.19062 -0.3608 -0.18958 -0.35895 -0.18836 -0.35741 C -0.18715 -0.35617 -0.18593 -0.35524 -0.18489 -0.3537 C -0.18264 -0.35092 -0.18073 -0.34722 -0.17864 -0.34383 C -0.17465 -0.33827 -0.17274 -0.33796 -0.16823 -0.33271 C -0.16684 -0.33148 -0.1658 -0.32963 -0.16475 -0.32778 C -0.16145 -0.32376 -0.15833 -0.31944 -0.15503 -0.31543 C -0.15364 -0.3142 -0.15208 -0.31358 -0.15086 -0.31173 C -0.14861 -0.30895 -0.14687 -0.30494 -0.14461 -0.30185 C -0.14166 -0.29845 -0.13836 -0.29691 -0.13559 -0.29321 C -0.13385 -0.29136 -0.13281 -0.28827 -0.13142 -0.2858 C -0.13055 -0.28487 -0.12934 -0.28457 -0.12864 -0.28333 C -0.12639 -0.28024 -0.12448 -0.27592 -0.12239 -0.27222 C -0.121 -0.27037 -0.11944 -0.26913 -0.11823 -0.26728 C -0.11441 -0.26234 -0.11041 -0.25741 -0.10711 -0.25123 C -0.10642 -0.25 -0.10573 -0.24876 -0.10503 -0.24753 C -0.10208 -0.24383 -0.09878 -0.24074 -0.096 -0.23642 C -0.09444 -0.23426 -0.0934 -0.23117 -0.09184 -0.22901 C -0.08958 -0.22623 -0.08489 -0.2216 -0.08489 -0.2216 C -0.08125 -0.21327 -0.08455 -0.21975 -0.07934 -0.21296 C -0.07135 -0.20308 -0.07586 -0.20617 -0.071 -0.20308 C -0.06927 -0.20062 -0.0677 -0.19845 -0.06614 -0.19568 C -0.06545 -0.19475 -0.06475 -0.19321 -0.06406 -0.19197 C -0.06198 -0.18981 -0.05972 -0.18827 -0.05781 -0.1858 C -0.0559 -0.18364 -0.05555 -0.18148 -0.05434 -0.17839 C -0.05347 -0.17654 -0.0526 -0.17438 -0.05156 -0.17222 C -0.04496 -0.1608 -0.05034 -0.17592 -0.04253 -0.15494 C -0.04184 -0.15339 -0.04166 -0.15092 -0.04114 -0.14876 C -0.04062 -0.14722 -0.03975 -0.14568 -0.03906 -0.14383 C -0.03767 -0.14043 -0.03628 -0.13642 -0.03489 -0.13271 C -0.0342 -0.13117 -0.0335 -0.12963 -0.03281 -0.12778 C -0.02777 -0.11512 -0.03073 -0.11944 -0.02656 -0.1142 C -0.02517 -0.11049 -0.02378 -0.10679 -0.02239 -0.10308 C -0.0217 -0.10185 -0.02083 -0.10092 -0.02031 -0.09938 C -0.01805 -0.09444 -0.01666 -0.08796 -0.01406 -0.08333 C -0.01128 -0.07839 -0.00781 -0.07438 -0.00573 -0.06852 C -0.0052 -0.06728 -0.00486 -0.06605 -0.00434 -0.06481 C -0.00364 -0.06358 -0.00277 -0.06265 -0.00225 -0.06111 C -0.00173 -0.06018 -3.33333E-6 -0.05771 -0.00086 -0.05741 C -0.00312 -0.0571 -0.00555 -0.05926 -0.00781 -0.05987 C -0.00972 -0.0608 -0.01145 -0.06173 -0.01336 -0.06234 L -0.02586 -0.06728 C -0.02673 -0.06821 -0.0276 -0.06913 -0.02864 -0.06975 C -0.03073 -0.0716 -0.03281 -0.07284 -0.03489 -0.07469 C -0.03732 -0.07716 -0.03958 -0.07963 -0.04184 -0.0821 C -0.04253 -0.08333 -0.04305 -0.08487 -0.04392 -0.0858 C -0.05503 -0.10308 -0.05243 -0.09691 -0.06475 -0.12037 C -0.06597 -0.12315 -0.06684 -0.12654 -0.06823 -0.12901 C -0.06979 -0.1321 -0.07205 -0.13364 -0.07378 -0.13642 C -0.08038 -0.14753 -0.08732 -0.15771 -0.09323 -0.16975 C -0.09427 -0.17222 -0.09531 -0.175 -0.0967 -0.17716 C -0.10086 -0.18518 -0.10573 -0.19259 -0.10989 -0.20062 C -0.12118 -0.22315 -0.11093 -0.2037 -0.12239 -0.22284 C -0.13003 -0.2358 -0.12656 -0.23179 -0.1342 -0.24259 C -0.13611 -0.24568 -0.13854 -0.24815 -0.14045 -0.25123 L -0.14878 -0.26605 C -0.15017 -0.26852 -0.15139 -0.2716 -0.15295 -0.27345 C -0.15503 -0.27654 -0.15711 -0.27932 -0.1592 -0.2821 C -0.16059 -0.28457 -0.1618 -0.28734 -0.16336 -0.2895 C -0.16441 -0.29105 -0.1658 -0.29166 -0.16684 -0.29321 C -0.16961 -0.29845 -0.17448 -0.30926 -0.17448 -0.30926 C -0.17465 -0.31049 -0.17465 -0.31234 -0.17517 -0.31296 C -0.17621 -0.31512 -0.17795 -0.31636 -0.17934 -0.3179 C -0.18003 -0.31883 -0.18073 -0.31944 -0.18142 -0.32037 C -0.18211 -0.3216 -0.18281 -0.32284 -0.1835 -0.32407 C -0.18402 -0.32531 -0.1842 -0.32685 -0.18489 -0.32778 C -0.18559 -0.32901 -0.1868 -0.32932 -0.18767 -0.33024 C -0.18975 -0.33302 -0.19184 -0.3358 -0.19392 -0.33889 C -0.19461 -0.34043 -0.19496 -0.34259 -0.196 -0.34383 C -0.19791 -0.3466 -0.20017 -0.34784 -0.20225 -0.35 C -0.2033 -0.35154 -0.20399 -0.3537 -0.20503 -0.35494 C -0.20798 -0.35987 -0.21093 -0.3642 -0.21406 -0.36852 C -0.2151 -0.37037 -0.21632 -0.37222 -0.21753 -0.37345 C -0.21909 -0.37562 -0.22083 -0.37747 -0.22239 -0.37963 C -0.22413 -0.38241 -0.22517 -0.38642 -0.22708 -0.38827 C -0.23142 -0.3929 -0.22968 -0.39043 -0.23264 -0.39568 C -0.2335 -0.4 -0.23333 -0.39815 -0.23333 -0.40062 L -0.23333 -0.40062 " pathEditMode="relative" ptsTypes="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/>
          </a:bodyPr>
          <a:lstStyle/>
          <a:p>
            <a:r>
              <a:rPr lang="de-DE" sz="3400" dirty="0" err="1"/>
              <a:t>Idea</a:t>
            </a:r>
            <a:r>
              <a:rPr lang="de-DE" sz="3400" dirty="0"/>
              <a:t>: Bounce on „</a:t>
            </a:r>
            <a:r>
              <a:rPr lang="de-DE" sz="3400" dirty="0" err="1"/>
              <a:t>Good</a:t>
            </a:r>
            <a:r>
              <a:rPr lang="de-DE" sz="3400" dirty="0"/>
              <a:t> </a:t>
            </a:r>
            <a:r>
              <a:rPr lang="de-DE" sz="3400" dirty="0" err="1"/>
              <a:t>Arborescences</a:t>
            </a:r>
            <a:r>
              <a:rPr lang="de-DE" sz="3400" dirty="0"/>
              <a:t>“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275F92-E891-4AEF-A714-A5252C4A9BAC}"/>
              </a:ext>
            </a:extLst>
          </p:cNvPr>
          <p:cNvSpPr txBox="1">
            <a:spLocks/>
          </p:cNvSpPr>
          <p:nvPr/>
        </p:nvSpPr>
        <p:spPr>
          <a:xfrm>
            <a:off x="176746" y="1293897"/>
            <a:ext cx="8496944" cy="36693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Define </a:t>
            </a:r>
            <a:r>
              <a:rPr lang="de-DE" sz="2400" b="1" dirty="0">
                <a:solidFill>
                  <a:srgbClr val="3366FF"/>
                </a:solidFill>
                <a:cs typeface="Calibri" panose="020F0502020204030204" pitchFamily="34" charset="0"/>
              </a:rPr>
              <a:t>well-</a:t>
            </a:r>
            <a:r>
              <a:rPr lang="de-DE" sz="2400" b="1" dirty="0" err="1">
                <a:solidFill>
                  <a:srgbClr val="3366FF"/>
                </a:solidFill>
                <a:cs typeface="Calibri" panose="020F0502020204030204" pitchFamily="34" charset="0"/>
              </a:rPr>
              <a:t>bouncing</a:t>
            </a:r>
            <a:r>
              <a:rPr lang="de-DE" sz="24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2400" b="1" dirty="0" err="1">
                <a:solidFill>
                  <a:srgbClr val="3366FF"/>
                </a:solidFill>
                <a:cs typeface="Calibri" panose="020F0502020204030204" pitchFamily="34" charset="0"/>
              </a:rPr>
              <a:t>arc</a:t>
            </a:r>
            <a:r>
              <a:rPr lang="en-US" sz="2400" dirty="0"/>
              <a:t>:</a:t>
            </a:r>
          </a:p>
          <a:p>
            <a:pPr lvl="1"/>
            <a:r>
              <a:rPr lang="en-US" sz="2300" dirty="0"/>
              <a:t>When bounce get to the destination </a:t>
            </a:r>
          </a:p>
          <a:p>
            <a:pPr lvl="1"/>
            <a:r>
              <a:rPr lang="en-US" sz="2300" dirty="0"/>
              <a:t>Without hitting any other failures</a:t>
            </a:r>
          </a:p>
          <a:p>
            <a:pPr lvl="1"/>
            <a:r>
              <a:rPr lang="en-US" sz="2300" dirty="0">
                <a:solidFill>
                  <a:schemeClr val="bg1"/>
                </a:solidFill>
              </a:rPr>
              <a:t>(3,1) is not well-bouncing</a:t>
            </a:r>
          </a:p>
          <a:p>
            <a:pPr lvl="1"/>
            <a:r>
              <a:rPr lang="en-US" sz="2300" dirty="0">
                <a:solidFill>
                  <a:schemeClr val="bg1"/>
                </a:solidFill>
              </a:rPr>
              <a:t>(1,3) is well-bouncing</a:t>
            </a:r>
          </a:p>
          <a:p>
            <a:endParaRPr lang="en-US" sz="27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Define </a:t>
            </a:r>
            <a:r>
              <a:rPr lang="de-DE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good</a:t>
            </a:r>
            <a:r>
              <a:rPr lang="de-DE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tree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2300" dirty="0">
                <a:solidFill>
                  <a:schemeClr val="bg1"/>
                </a:solidFill>
              </a:rPr>
              <a:t>every failed arc is well-bouncing</a:t>
            </a:r>
          </a:p>
          <a:p>
            <a:pPr lvl="1"/>
            <a:r>
              <a:rPr lang="en-US" sz="2300" dirty="0">
                <a:solidFill>
                  <a:schemeClr val="bg1"/>
                </a:solidFill>
              </a:rPr>
              <a:t>Red is not a good tree</a:t>
            </a:r>
          </a:p>
          <a:p>
            <a:pPr lvl="1"/>
            <a:r>
              <a:rPr lang="en-US" sz="2300" dirty="0">
                <a:solidFill>
                  <a:schemeClr val="bg1"/>
                </a:solidFill>
              </a:rPr>
              <a:t>Blue, Yellow, and Green are good trees</a:t>
            </a:r>
          </a:p>
          <a:p>
            <a:endParaRPr lang="en-AT" sz="2800" dirty="0"/>
          </a:p>
          <a:p>
            <a:endParaRPr lang="en-AT" sz="2100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2098DEC-4DD7-48F1-BB89-E43A35C29A57}"/>
              </a:ext>
            </a:extLst>
          </p:cNvPr>
          <p:cNvSpPr/>
          <p:nvPr/>
        </p:nvSpPr>
        <p:spPr>
          <a:xfrm>
            <a:off x="5100261" y="1349096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2F24FE86-B411-42F4-A665-9934A68165A0}"/>
              </a:ext>
            </a:extLst>
          </p:cNvPr>
          <p:cNvSpPr/>
          <p:nvPr/>
        </p:nvSpPr>
        <p:spPr>
          <a:xfrm>
            <a:off x="5100706" y="1350741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E00E6D-50D1-437D-BF7E-7F5080D894D3}"/>
              </a:ext>
            </a:extLst>
          </p:cNvPr>
          <p:cNvCxnSpPr/>
          <p:nvPr/>
        </p:nvCxnSpPr>
        <p:spPr>
          <a:xfrm>
            <a:off x="6049495" y="4514661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F8F913-807B-4773-B8FD-EC6678E0D81D}"/>
              </a:ext>
            </a:extLst>
          </p:cNvPr>
          <p:cNvCxnSpPr>
            <a:cxnSpLocks/>
          </p:cNvCxnSpPr>
          <p:nvPr/>
        </p:nvCxnSpPr>
        <p:spPr>
          <a:xfrm>
            <a:off x="7011792" y="1349095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1C1419-BD3B-422A-86B5-B2B19EE2A201}"/>
              </a:ext>
            </a:extLst>
          </p:cNvPr>
          <p:cNvCxnSpPr>
            <a:cxnSpLocks/>
          </p:cNvCxnSpPr>
          <p:nvPr/>
        </p:nvCxnSpPr>
        <p:spPr>
          <a:xfrm>
            <a:off x="6049495" y="2811471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0F65CF-1AA9-48B8-ABCD-AD00DDADCFBB}"/>
              </a:ext>
            </a:extLst>
          </p:cNvPr>
          <p:cNvCxnSpPr>
            <a:cxnSpLocks/>
          </p:cNvCxnSpPr>
          <p:nvPr/>
        </p:nvCxnSpPr>
        <p:spPr>
          <a:xfrm flipH="1">
            <a:off x="6049494" y="1349095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2447C3-0B07-49CF-9827-398043B29422}"/>
              </a:ext>
            </a:extLst>
          </p:cNvPr>
          <p:cNvCxnSpPr>
            <a:cxnSpLocks/>
          </p:cNvCxnSpPr>
          <p:nvPr/>
        </p:nvCxnSpPr>
        <p:spPr>
          <a:xfrm>
            <a:off x="7975324" y="2773501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30AA0C-E54F-449F-B069-1F4FB1081C70}"/>
              </a:ext>
            </a:extLst>
          </p:cNvPr>
          <p:cNvCxnSpPr>
            <a:cxnSpLocks/>
          </p:cNvCxnSpPr>
          <p:nvPr/>
        </p:nvCxnSpPr>
        <p:spPr>
          <a:xfrm flipH="1">
            <a:off x="6045791" y="2761331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1858514-4A9D-4AF8-AC68-C5B10DFCA13E}"/>
              </a:ext>
            </a:extLst>
          </p:cNvPr>
          <p:cNvSpPr/>
          <p:nvPr/>
        </p:nvSpPr>
        <p:spPr>
          <a:xfrm>
            <a:off x="6752903" y="1090393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83B7E-BCE6-4D70-B94E-9DB757D09056}"/>
              </a:ext>
            </a:extLst>
          </p:cNvPr>
          <p:cNvSpPr txBox="1"/>
          <p:nvPr/>
        </p:nvSpPr>
        <p:spPr>
          <a:xfrm>
            <a:off x="6821786" y="1059582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0DCBEF-F342-46B1-86F7-B32D2BFB607C}"/>
              </a:ext>
            </a:extLst>
          </p:cNvPr>
          <p:cNvCxnSpPr/>
          <p:nvPr/>
        </p:nvCxnSpPr>
        <p:spPr>
          <a:xfrm>
            <a:off x="6304721" y="2651024"/>
            <a:ext cx="134715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1C20F2-05FE-4BD0-A41F-D31CECE80471}"/>
              </a:ext>
            </a:extLst>
          </p:cNvPr>
          <p:cNvCxnSpPr/>
          <p:nvPr/>
        </p:nvCxnSpPr>
        <p:spPr>
          <a:xfrm>
            <a:off x="6345143" y="4649640"/>
            <a:ext cx="1347152" cy="0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2A7CED-D741-4E02-8379-71FD5A255B27}"/>
              </a:ext>
            </a:extLst>
          </p:cNvPr>
          <p:cNvCxnSpPr/>
          <p:nvPr/>
        </p:nvCxnSpPr>
        <p:spPr>
          <a:xfrm>
            <a:off x="6320798" y="2894863"/>
            <a:ext cx="1347152" cy="0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F65F8D-A214-444A-8C88-ED5B5074A2DF}"/>
              </a:ext>
            </a:extLst>
          </p:cNvPr>
          <p:cNvCxnSpPr/>
          <p:nvPr/>
        </p:nvCxnSpPr>
        <p:spPr>
          <a:xfrm>
            <a:off x="6345143" y="4431928"/>
            <a:ext cx="1347152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D72F47-426A-4074-AE8E-381C2770F5DA}"/>
              </a:ext>
            </a:extLst>
          </p:cNvPr>
          <p:cNvCxnSpPr>
            <a:cxnSpLocks/>
          </p:cNvCxnSpPr>
          <p:nvPr/>
        </p:nvCxnSpPr>
        <p:spPr>
          <a:xfrm>
            <a:off x="5927574" y="3129998"/>
            <a:ext cx="0" cy="1075503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4FA916-B88D-47E0-9E4B-BB89666E4842}"/>
              </a:ext>
            </a:extLst>
          </p:cNvPr>
          <p:cNvCxnSpPr>
            <a:cxnSpLocks/>
          </p:cNvCxnSpPr>
          <p:nvPr/>
        </p:nvCxnSpPr>
        <p:spPr>
          <a:xfrm flipV="1">
            <a:off x="8093333" y="3096984"/>
            <a:ext cx="0" cy="1108517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2D67AA-0F21-4FA8-8B76-03D092FC4299}"/>
              </a:ext>
            </a:extLst>
          </p:cNvPr>
          <p:cNvCxnSpPr>
            <a:cxnSpLocks/>
          </p:cNvCxnSpPr>
          <p:nvPr/>
        </p:nvCxnSpPr>
        <p:spPr>
          <a:xfrm flipH="1">
            <a:off x="6048259" y="2773501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C67297-4467-42EA-B052-2AA08BAF2317}"/>
              </a:ext>
            </a:extLst>
          </p:cNvPr>
          <p:cNvCxnSpPr>
            <a:cxnSpLocks/>
          </p:cNvCxnSpPr>
          <p:nvPr/>
        </p:nvCxnSpPr>
        <p:spPr>
          <a:xfrm flipH="1">
            <a:off x="6204683" y="3787487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DBB2CB-AEA3-462D-9471-9D00A063D99A}"/>
              </a:ext>
            </a:extLst>
          </p:cNvPr>
          <p:cNvCxnSpPr>
            <a:cxnSpLocks/>
          </p:cNvCxnSpPr>
          <p:nvPr/>
        </p:nvCxnSpPr>
        <p:spPr>
          <a:xfrm flipH="1">
            <a:off x="7117524" y="2959410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C87D05-9FEB-4D94-8222-AF51DF4574FE}"/>
              </a:ext>
            </a:extLst>
          </p:cNvPr>
          <p:cNvCxnSpPr>
            <a:cxnSpLocks/>
          </p:cNvCxnSpPr>
          <p:nvPr/>
        </p:nvCxnSpPr>
        <p:spPr>
          <a:xfrm flipV="1">
            <a:off x="6359790" y="3960038"/>
            <a:ext cx="435347" cy="375188"/>
          </a:xfrm>
          <a:prstGeom prst="straightConnector1">
            <a:avLst/>
          </a:prstGeom>
          <a:ln w="25400">
            <a:solidFill>
              <a:schemeClr val="accent1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0B064D-1AEE-4820-9A02-7BD28AB85091}"/>
              </a:ext>
            </a:extLst>
          </p:cNvPr>
          <p:cNvCxnSpPr>
            <a:cxnSpLocks/>
          </p:cNvCxnSpPr>
          <p:nvPr/>
        </p:nvCxnSpPr>
        <p:spPr>
          <a:xfrm flipV="1">
            <a:off x="7309466" y="3133161"/>
            <a:ext cx="435347" cy="375188"/>
          </a:xfrm>
          <a:prstGeom prst="straightConnector1">
            <a:avLst/>
          </a:prstGeom>
          <a:ln w="25400">
            <a:solidFill>
              <a:schemeClr val="accent1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0919E4A-9E12-4B5E-A177-9E3B8F144F51}"/>
              </a:ext>
            </a:extLst>
          </p:cNvPr>
          <p:cNvCxnSpPr>
            <a:cxnSpLocks/>
          </p:cNvCxnSpPr>
          <p:nvPr/>
        </p:nvCxnSpPr>
        <p:spPr>
          <a:xfrm rot="5048587" flipH="1">
            <a:off x="6066294" y="2827412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3BD57F-CCEF-4EFC-9F3B-87856A36645E}"/>
              </a:ext>
            </a:extLst>
          </p:cNvPr>
          <p:cNvCxnSpPr>
            <a:cxnSpLocks/>
          </p:cNvCxnSpPr>
          <p:nvPr/>
        </p:nvCxnSpPr>
        <p:spPr>
          <a:xfrm rot="5048587" flipH="1">
            <a:off x="6385946" y="2967075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5DA477C-E475-44ED-8D66-586A8DEA4324}"/>
              </a:ext>
            </a:extLst>
          </p:cNvPr>
          <p:cNvCxnSpPr>
            <a:cxnSpLocks/>
          </p:cNvCxnSpPr>
          <p:nvPr/>
        </p:nvCxnSpPr>
        <p:spPr>
          <a:xfrm rot="5048587" flipH="1">
            <a:off x="7302850" y="3790650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49396F-E5E1-4A58-89A5-22292C6AC10D}"/>
              </a:ext>
            </a:extLst>
          </p:cNvPr>
          <p:cNvCxnSpPr>
            <a:cxnSpLocks/>
          </p:cNvCxnSpPr>
          <p:nvPr/>
        </p:nvCxnSpPr>
        <p:spPr>
          <a:xfrm rot="5048587" flipV="1">
            <a:off x="6266087" y="3130094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E4D260-3E79-4F3E-93D1-C979E3EE2D3D}"/>
              </a:ext>
            </a:extLst>
          </p:cNvPr>
          <p:cNvCxnSpPr>
            <a:cxnSpLocks/>
          </p:cNvCxnSpPr>
          <p:nvPr/>
        </p:nvCxnSpPr>
        <p:spPr>
          <a:xfrm rot="5048587" flipV="1">
            <a:off x="7185557" y="3990435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1A133BA-4CCB-46F1-A33B-A88E944EB392}"/>
              </a:ext>
            </a:extLst>
          </p:cNvPr>
          <p:cNvSpPr/>
          <p:nvPr/>
        </p:nvSpPr>
        <p:spPr>
          <a:xfrm>
            <a:off x="5771150" y="255305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9D14E7-D565-45BA-8ED9-65B1996A76F0}"/>
              </a:ext>
            </a:extLst>
          </p:cNvPr>
          <p:cNvSpPr/>
          <p:nvPr/>
        </p:nvSpPr>
        <p:spPr>
          <a:xfrm>
            <a:off x="5771151" y="427413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16D0977-8E4B-4FFE-B49C-B04C36282679}"/>
              </a:ext>
            </a:extLst>
          </p:cNvPr>
          <p:cNvSpPr/>
          <p:nvPr/>
        </p:nvSpPr>
        <p:spPr>
          <a:xfrm>
            <a:off x="7701004" y="427413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D3EE8CD-9215-4402-A501-0CAE1B2C4C40}"/>
              </a:ext>
            </a:extLst>
          </p:cNvPr>
          <p:cNvSpPr/>
          <p:nvPr/>
        </p:nvSpPr>
        <p:spPr>
          <a:xfrm>
            <a:off x="7701004" y="255305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EC4CA41-11B1-4FDB-8A52-72C0DEF9112A}"/>
              </a:ext>
            </a:extLst>
          </p:cNvPr>
          <p:cNvSpPr/>
          <p:nvPr/>
        </p:nvSpPr>
        <p:spPr>
          <a:xfrm>
            <a:off x="6747631" y="342267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59125CA-5900-4C7E-A94E-99B455055E1C}"/>
              </a:ext>
            </a:extLst>
          </p:cNvPr>
          <p:cNvCxnSpPr>
            <a:cxnSpLocks/>
          </p:cNvCxnSpPr>
          <p:nvPr/>
        </p:nvCxnSpPr>
        <p:spPr>
          <a:xfrm flipH="1" flipV="1">
            <a:off x="7303529" y="1492788"/>
            <a:ext cx="655551" cy="940782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06D38414-D40B-4BC0-A365-ED8F5352FE9A}"/>
              </a:ext>
            </a:extLst>
          </p:cNvPr>
          <p:cNvSpPr/>
          <p:nvPr/>
        </p:nvSpPr>
        <p:spPr>
          <a:xfrm>
            <a:off x="4960923" y="1268768"/>
            <a:ext cx="3933260" cy="3660083"/>
          </a:xfrm>
          <a:prstGeom prst="arc">
            <a:avLst>
              <a:gd name="adj1" fmla="val 7856646"/>
              <a:gd name="adj2" fmla="val 15717858"/>
            </a:avLst>
          </a:prstGeom>
          <a:ln w="22225">
            <a:solidFill>
              <a:srgbClr val="FFC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E30F729A-A0E6-46E8-8BFE-B22FC592980D}"/>
              </a:ext>
            </a:extLst>
          </p:cNvPr>
          <p:cNvSpPr/>
          <p:nvPr/>
        </p:nvSpPr>
        <p:spPr>
          <a:xfrm>
            <a:off x="5352809" y="1258706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accent1"/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B7C9624-631B-4833-959D-AC61D7C7E63F}"/>
              </a:ext>
            </a:extLst>
          </p:cNvPr>
          <p:cNvCxnSpPr>
            <a:cxnSpLocks/>
          </p:cNvCxnSpPr>
          <p:nvPr/>
        </p:nvCxnSpPr>
        <p:spPr>
          <a:xfrm flipV="1">
            <a:off x="6134797" y="1539597"/>
            <a:ext cx="591084" cy="887274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078520-E7A2-42EC-92A9-EACF55C576F2}"/>
              </a:ext>
            </a:extLst>
          </p:cNvPr>
          <p:cNvCxnSpPr>
            <a:cxnSpLocks/>
          </p:cNvCxnSpPr>
          <p:nvPr/>
        </p:nvCxnSpPr>
        <p:spPr>
          <a:xfrm flipH="1" flipV="1">
            <a:off x="6152215" y="3096984"/>
            <a:ext cx="4354" cy="105064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4AB28A8-EFC6-41B1-8D61-DCFEEE36EF37}"/>
              </a:ext>
            </a:extLst>
          </p:cNvPr>
          <p:cNvCxnSpPr>
            <a:cxnSpLocks/>
          </p:cNvCxnSpPr>
          <p:nvPr/>
        </p:nvCxnSpPr>
        <p:spPr>
          <a:xfrm flipH="1" flipV="1">
            <a:off x="7872603" y="3077928"/>
            <a:ext cx="4354" cy="1050648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0A338E86-DF68-44C6-9172-6548B0E08A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209" y="3128556"/>
            <a:ext cx="309961" cy="30996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6F9241F-36A4-4867-8FB9-DB6CD33976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9" y="4334648"/>
            <a:ext cx="309961" cy="30996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1B0BDB2-26A5-43CB-A028-2FFC9B4AB0F8}"/>
              </a:ext>
            </a:extLst>
          </p:cNvPr>
          <p:cNvSpPr txBox="1"/>
          <p:nvPr/>
        </p:nvSpPr>
        <p:spPr>
          <a:xfrm>
            <a:off x="5844926" y="2542099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E32D53-1478-4783-A4BA-3261F83B7D39}"/>
              </a:ext>
            </a:extLst>
          </p:cNvPr>
          <p:cNvSpPr txBox="1"/>
          <p:nvPr/>
        </p:nvSpPr>
        <p:spPr>
          <a:xfrm>
            <a:off x="7791767" y="2538411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D1BA36-191B-498F-976F-397FB528F3E3}"/>
              </a:ext>
            </a:extLst>
          </p:cNvPr>
          <p:cNvSpPr txBox="1"/>
          <p:nvPr/>
        </p:nvSpPr>
        <p:spPr>
          <a:xfrm>
            <a:off x="6830895" y="3386395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A87C82-0869-431F-97F7-754A4DE7F619}"/>
              </a:ext>
            </a:extLst>
          </p:cNvPr>
          <p:cNvSpPr txBox="1"/>
          <p:nvPr/>
        </p:nvSpPr>
        <p:spPr>
          <a:xfrm>
            <a:off x="7810760" y="4271751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30DA45-8C23-4AA4-BAE0-66D309C47D6E}"/>
              </a:ext>
            </a:extLst>
          </p:cNvPr>
          <p:cNvSpPr txBox="1"/>
          <p:nvPr/>
        </p:nvSpPr>
        <p:spPr>
          <a:xfrm>
            <a:off x="5860216" y="4253788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2049BD61-1CED-4D09-B630-4572C98E909C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E57778-B768-4254-BC04-6E52F6EB652D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436616"/>
      </p:ext>
    </p:extLst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/>
          </a:bodyPr>
          <a:lstStyle/>
          <a:p>
            <a:r>
              <a:rPr lang="de-DE" sz="3400" dirty="0" err="1"/>
              <a:t>Idea</a:t>
            </a:r>
            <a:r>
              <a:rPr lang="de-DE" sz="3400" dirty="0"/>
              <a:t>: Bounce on „</a:t>
            </a:r>
            <a:r>
              <a:rPr lang="de-DE" sz="3400" dirty="0" err="1"/>
              <a:t>Good</a:t>
            </a:r>
            <a:r>
              <a:rPr lang="de-DE" sz="3400" dirty="0"/>
              <a:t> </a:t>
            </a:r>
            <a:r>
              <a:rPr lang="de-DE" sz="3400" dirty="0" err="1"/>
              <a:t>Arborescences</a:t>
            </a:r>
            <a:r>
              <a:rPr lang="de-DE" sz="3400" dirty="0"/>
              <a:t>“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275F92-E891-4AEF-A714-A5252C4A9BAC}"/>
              </a:ext>
            </a:extLst>
          </p:cNvPr>
          <p:cNvSpPr txBox="1">
            <a:spLocks/>
          </p:cNvSpPr>
          <p:nvPr/>
        </p:nvSpPr>
        <p:spPr>
          <a:xfrm>
            <a:off x="176746" y="1293897"/>
            <a:ext cx="8496944" cy="36693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Define </a:t>
            </a:r>
            <a:r>
              <a:rPr lang="de-DE" sz="2400" b="1" dirty="0">
                <a:solidFill>
                  <a:srgbClr val="3366FF"/>
                </a:solidFill>
                <a:cs typeface="Calibri" panose="020F0502020204030204" pitchFamily="34" charset="0"/>
              </a:rPr>
              <a:t>well-</a:t>
            </a:r>
            <a:r>
              <a:rPr lang="de-DE" sz="2400" b="1" dirty="0" err="1">
                <a:solidFill>
                  <a:srgbClr val="3366FF"/>
                </a:solidFill>
                <a:cs typeface="Calibri" panose="020F0502020204030204" pitchFamily="34" charset="0"/>
              </a:rPr>
              <a:t>bouncing</a:t>
            </a:r>
            <a:r>
              <a:rPr lang="de-DE" sz="24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2400" b="1" dirty="0" err="1">
                <a:solidFill>
                  <a:srgbClr val="3366FF"/>
                </a:solidFill>
                <a:cs typeface="Calibri" panose="020F0502020204030204" pitchFamily="34" charset="0"/>
              </a:rPr>
              <a:t>arc</a:t>
            </a:r>
            <a:r>
              <a:rPr lang="en-US" sz="2400" dirty="0"/>
              <a:t>:</a:t>
            </a:r>
          </a:p>
          <a:p>
            <a:pPr lvl="1"/>
            <a:r>
              <a:rPr lang="en-US" sz="2300" dirty="0"/>
              <a:t>When bounce get to the destination </a:t>
            </a:r>
          </a:p>
          <a:p>
            <a:pPr lvl="1"/>
            <a:r>
              <a:rPr lang="en-US" sz="2300" dirty="0"/>
              <a:t>Without hitting any other failures</a:t>
            </a:r>
          </a:p>
          <a:p>
            <a:pPr lvl="1"/>
            <a:r>
              <a:rPr lang="en-US" sz="2300" dirty="0"/>
              <a:t>(3,1) is not well-bouncing</a:t>
            </a:r>
          </a:p>
          <a:p>
            <a:pPr lvl="1"/>
            <a:r>
              <a:rPr lang="en-US" sz="2300" dirty="0">
                <a:solidFill>
                  <a:schemeClr val="bg1"/>
                </a:solidFill>
              </a:rPr>
              <a:t>(1,3) is well-bouncing</a:t>
            </a:r>
          </a:p>
          <a:p>
            <a:endParaRPr lang="en-US" sz="27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Define </a:t>
            </a:r>
            <a:r>
              <a:rPr lang="de-DE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good</a:t>
            </a:r>
            <a:r>
              <a:rPr lang="de-DE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tree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2300" dirty="0">
                <a:solidFill>
                  <a:schemeClr val="bg1"/>
                </a:solidFill>
              </a:rPr>
              <a:t>every failed arc is well-bouncing</a:t>
            </a:r>
          </a:p>
          <a:p>
            <a:pPr lvl="1"/>
            <a:r>
              <a:rPr lang="en-US" sz="2300" dirty="0">
                <a:solidFill>
                  <a:schemeClr val="bg1"/>
                </a:solidFill>
              </a:rPr>
              <a:t>Red is not a good tree</a:t>
            </a:r>
          </a:p>
          <a:p>
            <a:pPr lvl="1"/>
            <a:r>
              <a:rPr lang="en-US" sz="2300" dirty="0">
                <a:solidFill>
                  <a:schemeClr val="bg1"/>
                </a:solidFill>
              </a:rPr>
              <a:t>Blue, Yellow, and Green are good trees</a:t>
            </a:r>
          </a:p>
          <a:p>
            <a:endParaRPr lang="en-AT" sz="2800" dirty="0"/>
          </a:p>
          <a:p>
            <a:endParaRPr lang="en-AT" sz="2100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B42186A1-DDB1-4016-B0D9-10AAD07F6531}"/>
              </a:ext>
            </a:extLst>
          </p:cNvPr>
          <p:cNvSpPr/>
          <p:nvPr/>
        </p:nvSpPr>
        <p:spPr>
          <a:xfrm>
            <a:off x="5100261" y="1349096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D9EF7CEC-504C-47AA-BEBC-78F632C20E31}"/>
              </a:ext>
            </a:extLst>
          </p:cNvPr>
          <p:cNvSpPr/>
          <p:nvPr/>
        </p:nvSpPr>
        <p:spPr>
          <a:xfrm>
            <a:off x="5100706" y="1350741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56247E7-8F13-434D-902C-936BB76ED429}"/>
              </a:ext>
            </a:extLst>
          </p:cNvPr>
          <p:cNvCxnSpPr/>
          <p:nvPr/>
        </p:nvCxnSpPr>
        <p:spPr>
          <a:xfrm>
            <a:off x="6049495" y="4514661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C172588-935F-4650-8DF7-471060847DFA}"/>
              </a:ext>
            </a:extLst>
          </p:cNvPr>
          <p:cNvCxnSpPr>
            <a:cxnSpLocks/>
          </p:cNvCxnSpPr>
          <p:nvPr/>
        </p:nvCxnSpPr>
        <p:spPr>
          <a:xfrm>
            <a:off x="7011792" y="1349095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C6C3A6F-DB4F-4FCF-BBA5-94987F8C3A35}"/>
              </a:ext>
            </a:extLst>
          </p:cNvPr>
          <p:cNvCxnSpPr>
            <a:cxnSpLocks/>
          </p:cNvCxnSpPr>
          <p:nvPr/>
        </p:nvCxnSpPr>
        <p:spPr>
          <a:xfrm>
            <a:off x="6049495" y="2811471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06CC4F8-FF04-4FF4-8F97-54B7C75D1B0C}"/>
              </a:ext>
            </a:extLst>
          </p:cNvPr>
          <p:cNvCxnSpPr>
            <a:cxnSpLocks/>
          </p:cNvCxnSpPr>
          <p:nvPr/>
        </p:nvCxnSpPr>
        <p:spPr>
          <a:xfrm flipH="1">
            <a:off x="6049494" y="1349095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F844743-D5F0-4818-90E8-F07490A9D3C3}"/>
              </a:ext>
            </a:extLst>
          </p:cNvPr>
          <p:cNvCxnSpPr>
            <a:cxnSpLocks/>
          </p:cNvCxnSpPr>
          <p:nvPr/>
        </p:nvCxnSpPr>
        <p:spPr>
          <a:xfrm>
            <a:off x="7975324" y="2773501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AABF4AF-EA5A-422A-AB48-4579EA629EAD}"/>
              </a:ext>
            </a:extLst>
          </p:cNvPr>
          <p:cNvCxnSpPr>
            <a:cxnSpLocks/>
          </p:cNvCxnSpPr>
          <p:nvPr/>
        </p:nvCxnSpPr>
        <p:spPr>
          <a:xfrm flipH="1">
            <a:off x="6045791" y="2761331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08E23D6C-22FA-4CEB-BEAF-11F177867B06}"/>
              </a:ext>
            </a:extLst>
          </p:cNvPr>
          <p:cNvSpPr/>
          <p:nvPr/>
        </p:nvSpPr>
        <p:spPr>
          <a:xfrm>
            <a:off x="6752903" y="1090393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9BACAA8-868A-49F5-87AF-4AF28BA1A850}"/>
              </a:ext>
            </a:extLst>
          </p:cNvPr>
          <p:cNvSpPr txBox="1"/>
          <p:nvPr/>
        </p:nvSpPr>
        <p:spPr>
          <a:xfrm>
            <a:off x="6821786" y="1059582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2A40A09-97A6-47AA-B689-50D693A4AE45}"/>
              </a:ext>
            </a:extLst>
          </p:cNvPr>
          <p:cNvCxnSpPr/>
          <p:nvPr/>
        </p:nvCxnSpPr>
        <p:spPr>
          <a:xfrm>
            <a:off x="6304721" y="2651024"/>
            <a:ext cx="134715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9F56227-5B11-4702-8C19-3B4EB1FB43F4}"/>
              </a:ext>
            </a:extLst>
          </p:cNvPr>
          <p:cNvCxnSpPr/>
          <p:nvPr/>
        </p:nvCxnSpPr>
        <p:spPr>
          <a:xfrm>
            <a:off x="6345143" y="4649640"/>
            <a:ext cx="1347152" cy="0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998FB61-43FC-4ABB-A562-B7AD4A6F7798}"/>
              </a:ext>
            </a:extLst>
          </p:cNvPr>
          <p:cNvCxnSpPr/>
          <p:nvPr/>
        </p:nvCxnSpPr>
        <p:spPr>
          <a:xfrm>
            <a:off x="6320798" y="2894863"/>
            <a:ext cx="1347152" cy="0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722F466-BC15-488B-9F41-0BE0EA5A3277}"/>
              </a:ext>
            </a:extLst>
          </p:cNvPr>
          <p:cNvCxnSpPr/>
          <p:nvPr/>
        </p:nvCxnSpPr>
        <p:spPr>
          <a:xfrm>
            <a:off x="6345143" y="4431928"/>
            <a:ext cx="1347152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D67A15D-C980-44DD-9CC8-9EBB98FBAA49}"/>
              </a:ext>
            </a:extLst>
          </p:cNvPr>
          <p:cNvCxnSpPr>
            <a:cxnSpLocks/>
          </p:cNvCxnSpPr>
          <p:nvPr/>
        </p:nvCxnSpPr>
        <p:spPr>
          <a:xfrm>
            <a:off x="5927574" y="3129998"/>
            <a:ext cx="0" cy="1075503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0401331-9F99-4587-89F4-FFBDA710DB0A}"/>
              </a:ext>
            </a:extLst>
          </p:cNvPr>
          <p:cNvCxnSpPr>
            <a:cxnSpLocks/>
          </p:cNvCxnSpPr>
          <p:nvPr/>
        </p:nvCxnSpPr>
        <p:spPr>
          <a:xfrm flipV="1">
            <a:off x="8093333" y="3096984"/>
            <a:ext cx="0" cy="1108517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70ECAAC-7A36-4D81-A7AD-5D2D47273D4B}"/>
              </a:ext>
            </a:extLst>
          </p:cNvPr>
          <p:cNvCxnSpPr>
            <a:cxnSpLocks/>
          </p:cNvCxnSpPr>
          <p:nvPr/>
        </p:nvCxnSpPr>
        <p:spPr>
          <a:xfrm flipH="1">
            <a:off x="6048259" y="2773501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E1D93C0-D0E4-4266-99BE-54806970696B}"/>
              </a:ext>
            </a:extLst>
          </p:cNvPr>
          <p:cNvCxnSpPr>
            <a:cxnSpLocks/>
          </p:cNvCxnSpPr>
          <p:nvPr/>
        </p:nvCxnSpPr>
        <p:spPr>
          <a:xfrm flipH="1">
            <a:off x="6204683" y="3787487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9D3A29C-009F-408B-BC69-C83B4321BDE8}"/>
              </a:ext>
            </a:extLst>
          </p:cNvPr>
          <p:cNvCxnSpPr>
            <a:cxnSpLocks/>
          </p:cNvCxnSpPr>
          <p:nvPr/>
        </p:nvCxnSpPr>
        <p:spPr>
          <a:xfrm flipH="1">
            <a:off x="7117524" y="2959410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C6C16EF-115C-4C90-86B4-9DC599D9BFED}"/>
              </a:ext>
            </a:extLst>
          </p:cNvPr>
          <p:cNvCxnSpPr>
            <a:cxnSpLocks/>
          </p:cNvCxnSpPr>
          <p:nvPr/>
        </p:nvCxnSpPr>
        <p:spPr>
          <a:xfrm flipV="1">
            <a:off x="6359790" y="3960038"/>
            <a:ext cx="435347" cy="375188"/>
          </a:xfrm>
          <a:prstGeom prst="straightConnector1">
            <a:avLst/>
          </a:prstGeom>
          <a:ln w="25400">
            <a:solidFill>
              <a:schemeClr val="accent1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BE7D68C-839C-4CE1-859E-E7859CA37A01}"/>
              </a:ext>
            </a:extLst>
          </p:cNvPr>
          <p:cNvCxnSpPr>
            <a:cxnSpLocks/>
          </p:cNvCxnSpPr>
          <p:nvPr/>
        </p:nvCxnSpPr>
        <p:spPr>
          <a:xfrm flipV="1">
            <a:off x="7309466" y="3133161"/>
            <a:ext cx="435347" cy="375188"/>
          </a:xfrm>
          <a:prstGeom prst="straightConnector1">
            <a:avLst/>
          </a:prstGeom>
          <a:ln w="25400">
            <a:solidFill>
              <a:schemeClr val="accent1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C913B80-45F2-4DCB-8229-8A44DA3F9E11}"/>
              </a:ext>
            </a:extLst>
          </p:cNvPr>
          <p:cNvCxnSpPr>
            <a:cxnSpLocks/>
          </p:cNvCxnSpPr>
          <p:nvPr/>
        </p:nvCxnSpPr>
        <p:spPr>
          <a:xfrm rot="5048587" flipH="1">
            <a:off x="6066294" y="2827412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1DEF344-919E-4746-9721-B1680E328A27}"/>
              </a:ext>
            </a:extLst>
          </p:cNvPr>
          <p:cNvCxnSpPr>
            <a:cxnSpLocks/>
          </p:cNvCxnSpPr>
          <p:nvPr/>
        </p:nvCxnSpPr>
        <p:spPr>
          <a:xfrm rot="5048587" flipH="1">
            <a:off x="6385946" y="2967075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C285A2D-4A53-4567-AB47-7F5D3C5EA263}"/>
              </a:ext>
            </a:extLst>
          </p:cNvPr>
          <p:cNvCxnSpPr>
            <a:cxnSpLocks/>
          </p:cNvCxnSpPr>
          <p:nvPr/>
        </p:nvCxnSpPr>
        <p:spPr>
          <a:xfrm rot="5048587" flipH="1">
            <a:off x="7302850" y="3790650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6D3BEFD-926F-4E23-823C-6D1C56DB6FC0}"/>
              </a:ext>
            </a:extLst>
          </p:cNvPr>
          <p:cNvCxnSpPr>
            <a:cxnSpLocks/>
          </p:cNvCxnSpPr>
          <p:nvPr/>
        </p:nvCxnSpPr>
        <p:spPr>
          <a:xfrm rot="5048587" flipV="1">
            <a:off x="6266087" y="3130094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32DB6A0-BEF9-4866-878A-4297875DD6F2}"/>
              </a:ext>
            </a:extLst>
          </p:cNvPr>
          <p:cNvCxnSpPr>
            <a:cxnSpLocks/>
          </p:cNvCxnSpPr>
          <p:nvPr/>
        </p:nvCxnSpPr>
        <p:spPr>
          <a:xfrm rot="5048587" flipV="1">
            <a:off x="7185557" y="3990435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C08E2BA4-17CC-42E9-B410-1AF181768407}"/>
              </a:ext>
            </a:extLst>
          </p:cNvPr>
          <p:cNvSpPr/>
          <p:nvPr/>
        </p:nvSpPr>
        <p:spPr>
          <a:xfrm>
            <a:off x="5771150" y="255305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42729AE-A65C-403B-8314-830E8676499D}"/>
              </a:ext>
            </a:extLst>
          </p:cNvPr>
          <p:cNvSpPr/>
          <p:nvPr/>
        </p:nvSpPr>
        <p:spPr>
          <a:xfrm>
            <a:off x="5771151" y="427413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0318FE7-A733-40F6-A36E-D40889C983D8}"/>
              </a:ext>
            </a:extLst>
          </p:cNvPr>
          <p:cNvSpPr/>
          <p:nvPr/>
        </p:nvSpPr>
        <p:spPr>
          <a:xfrm>
            <a:off x="7701004" y="427413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37B1E77-FCBC-455B-A0B2-3E0609273622}"/>
              </a:ext>
            </a:extLst>
          </p:cNvPr>
          <p:cNvSpPr/>
          <p:nvPr/>
        </p:nvSpPr>
        <p:spPr>
          <a:xfrm>
            <a:off x="7701004" y="255305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112B823-3CC6-4E64-9941-42AF16380FAA}"/>
              </a:ext>
            </a:extLst>
          </p:cNvPr>
          <p:cNvSpPr/>
          <p:nvPr/>
        </p:nvSpPr>
        <p:spPr>
          <a:xfrm>
            <a:off x="6747631" y="342267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9329F62-EB5E-43E2-AD66-AF9C39505C8B}"/>
              </a:ext>
            </a:extLst>
          </p:cNvPr>
          <p:cNvCxnSpPr>
            <a:cxnSpLocks/>
          </p:cNvCxnSpPr>
          <p:nvPr/>
        </p:nvCxnSpPr>
        <p:spPr>
          <a:xfrm flipH="1" flipV="1">
            <a:off x="7303529" y="1492788"/>
            <a:ext cx="655551" cy="940782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Arc 80">
            <a:extLst>
              <a:ext uri="{FF2B5EF4-FFF2-40B4-BE49-F238E27FC236}">
                <a16:creationId xmlns:a16="http://schemas.microsoft.com/office/drawing/2014/main" id="{7A3778DF-2A39-4477-A1FD-58B368C2127F}"/>
              </a:ext>
            </a:extLst>
          </p:cNvPr>
          <p:cNvSpPr/>
          <p:nvPr/>
        </p:nvSpPr>
        <p:spPr>
          <a:xfrm>
            <a:off x="4960923" y="1268768"/>
            <a:ext cx="3933260" cy="3660083"/>
          </a:xfrm>
          <a:prstGeom prst="arc">
            <a:avLst>
              <a:gd name="adj1" fmla="val 7856646"/>
              <a:gd name="adj2" fmla="val 15717858"/>
            </a:avLst>
          </a:prstGeom>
          <a:ln w="22225">
            <a:solidFill>
              <a:srgbClr val="FFC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2932AE88-5220-4799-AF4C-8AC1D0781FEC}"/>
              </a:ext>
            </a:extLst>
          </p:cNvPr>
          <p:cNvSpPr/>
          <p:nvPr/>
        </p:nvSpPr>
        <p:spPr>
          <a:xfrm>
            <a:off x="5352809" y="1258706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accent1"/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07271D-6DF0-42B3-A9B4-10B4F4A770C9}"/>
              </a:ext>
            </a:extLst>
          </p:cNvPr>
          <p:cNvCxnSpPr>
            <a:cxnSpLocks/>
          </p:cNvCxnSpPr>
          <p:nvPr/>
        </p:nvCxnSpPr>
        <p:spPr>
          <a:xfrm flipV="1">
            <a:off x="6134797" y="1539597"/>
            <a:ext cx="591084" cy="887274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434EBDA-D044-43D6-A69D-CF781AC8E229}"/>
              </a:ext>
            </a:extLst>
          </p:cNvPr>
          <p:cNvCxnSpPr>
            <a:cxnSpLocks/>
          </p:cNvCxnSpPr>
          <p:nvPr/>
        </p:nvCxnSpPr>
        <p:spPr>
          <a:xfrm flipH="1" flipV="1">
            <a:off x="6152215" y="3096984"/>
            <a:ext cx="4354" cy="105064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78F5133-3F44-4263-93AC-7E2D05B9532D}"/>
              </a:ext>
            </a:extLst>
          </p:cNvPr>
          <p:cNvCxnSpPr>
            <a:cxnSpLocks/>
          </p:cNvCxnSpPr>
          <p:nvPr/>
        </p:nvCxnSpPr>
        <p:spPr>
          <a:xfrm flipH="1" flipV="1">
            <a:off x="7872603" y="3077928"/>
            <a:ext cx="4354" cy="1050648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2EE5EC32-F871-48D3-A098-70593106E9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209" y="3128556"/>
            <a:ext cx="309961" cy="30996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29BDC61-EECB-44A2-A1E3-9EE924618A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9" y="4334648"/>
            <a:ext cx="309961" cy="30996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B34ACC76-FECF-4532-8C86-A6988770E748}"/>
              </a:ext>
            </a:extLst>
          </p:cNvPr>
          <p:cNvSpPr txBox="1"/>
          <p:nvPr/>
        </p:nvSpPr>
        <p:spPr>
          <a:xfrm>
            <a:off x="5844926" y="2542099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43F9E20-3860-4BD6-AAB9-F46E65CB8C6C}"/>
              </a:ext>
            </a:extLst>
          </p:cNvPr>
          <p:cNvSpPr txBox="1"/>
          <p:nvPr/>
        </p:nvSpPr>
        <p:spPr>
          <a:xfrm>
            <a:off x="7791767" y="2538411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4E1BE98-94C9-4C7A-9E3E-4226C5D5B2BB}"/>
              </a:ext>
            </a:extLst>
          </p:cNvPr>
          <p:cNvSpPr txBox="1"/>
          <p:nvPr/>
        </p:nvSpPr>
        <p:spPr>
          <a:xfrm>
            <a:off x="6830895" y="3386395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AF563D1-8B1E-49A2-B3B7-7F98FD3E1ADC}"/>
              </a:ext>
            </a:extLst>
          </p:cNvPr>
          <p:cNvSpPr txBox="1"/>
          <p:nvPr/>
        </p:nvSpPr>
        <p:spPr>
          <a:xfrm>
            <a:off x="7810760" y="4271751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EC6A14E-BFEA-410D-8826-223D04E4C05D}"/>
              </a:ext>
            </a:extLst>
          </p:cNvPr>
          <p:cNvSpPr txBox="1"/>
          <p:nvPr/>
        </p:nvSpPr>
        <p:spPr>
          <a:xfrm>
            <a:off x="5860216" y="4253788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C68125E8-C87A-4835-BE06-D967285DEC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081" y="3813250"/>
            <a:ext cx="333171" cy="205289"/>
          </a:xfrm>
          <a:prstGeom prst="rect">
            <a:avLst/>
          </a:prstGeom>
        </p:spPr>
      </p:pic>
      <p:sp>
        <p:nvSpPr>
          <p:cNvPr id="95" name="Title 2">
            <a:extLst>
              <a:ext uri="{FF2B5EF4-FFF2-40B4-BE49-F238E27FC236}">
                <a16:creationId xmlns:a16="http://schemas.microsoft.com/office/drawing/2014/main" id="{7D8A6C10-EF5C-41D6-AE93-F62077D4154E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4CAE570-C74C-477C-B04A-D2EDF001B27E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7568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0062 C -0.01788 -0.02068 -0.03663 -0.04197 -0.04115 -0.05525 C -0.04583 -0.06852 -0.04479 -0.09321 -0.02691 -0.07932 C -0.00903 -0.06574 0.04792 0.00093 0.06632 0.02716 C 0.08472 0.0537 0.0908 0.06914 0.08351 0.07932 C 0.07622 0.08951 0.04948 0.08889 0.02257 0.08827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title"/>
          </p:nvPr>
        </p:nvSpPr>
        <p:spPr>
          <a:xfrm>
            <a:off x="0" y="85049"/>
            <a:ext cx="9143999" cy="857250"/>
          </a:xfrm>
        </p:spPr>
        <p:txBody>
          <a:bodyPr>
            <a:noAutofit/>
          </a:bodyPr>
          <a:lstStyle/>
          <a:p>
            <a:r>
              <a:rPr lang="en-IN" sz="3200" dirty="0"/>
              <a:t>Software-Defined Networks (SDN)</a:t>
            </a:r>
            <a:br>
              <a:rPr lang="en-IN" sz="3200" dirty="0"/>
            </a:br>
            <a:endParaRPr lang="en-IN" sz="3200" dirty="0"/>
          </a:p>
        </p:txBody>
      </p:sp>
      <p:sp>
        <p:nvSpPr>
          <p:cNvPr id="2" name="AutoShape 2" descr="Image result for snowde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76" name="Text Placeholder 3">
            <a:extLst>
              <a:ext uri="{FF2B5EF4-FFF2-40B4-BE49-F238E27FC236}">
                <a16:creationId xmlns:a16="http://schemas.microsoft.com/office/drawing/2014/main" id="{24AB5921-6B99-4DC8-B5EC-4096E50E3A15}"/>
              </a:ext>
            </a:extLst>
          </p:cNvPr>
          <p:cNvSpPr txBox="1">
            <a:spLocks/>
          </p:cNvSpPr>
          <p:nvPr/>
        </p:nvSpPr>
        <p:spPr>
          <a:xfrm>
            <a:off x="5836107" y="3172041"/>
            <a:ext cx="3314451" cy="1097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3366FF"/>
                </a:solidFill>
                <a:cs typeface="Calibri" panose="020F0502020204030204" pitchFamily="34" charset="0"/>
              </a:rPr>
              <a:t>Centralized algorithms</a:t>
            </a:r>
            <a:r>
              <a:rPr lang="de-DE" sz="2100" dirty="0"/>
              <a:t>: upon link </a:t>
            </a:r>
            <a:r>
              <a:rPr lang="de-DE" sz="2100" dirty="0" err="1"/>
              <a:t>failure</a:t>
            </a:r>
            <a:r>
              <a:rPr lang="de-DE" sz="2100" dirty="0"/>
              <a:t>, </a:t>
            </a:r>
            <a:r>
              <a:rPr lang="en-US" sz="2100" b="1" i="1" dirty="0">
                <a:solidFill>
                  <a:srgbClr val="C00000"/>
                </a:solidFill>
              </a:rPr>
              <a:t>push</a:t>
            </a:r>
            <a:r>
              <a:rPr lang="de-DE" sz="2100" dirty="0"/>
              <a:t> </a:t>
            </a:r>
            <a:r>
              <a:rPr lang="de-DE" sz="2100" dirty="0" err="1"/>
              <a:t>new</a:t>
            </a:r>
            <a:r>
              <a:rPr lang="de-DE" sz="2100" dirty="0"/>
              <a:t> </a:t>
            </a:r>
            <a:r>
              <a:rPr lang="de-DE" sz="2100" dirty="0" err="1"/>
              <a:t>forwarding</a:t>
            </a:r>
            <a:r>
              <a:rPr lang="de-DE" sz="2100" dirty="0"/>
              <a:t> </a:t>
            </a:r>
            <a:r>
              <a:rPr lang="de-DE" sz="2100" dirty="0" err="1"/>
              <a:t>rules</a:t>
            </a:r>
            <a:endParaRPr lang="de-DE" sz="2100" dirty="0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0C0E9D8A-F214-49E8-BAE0-D976B16A3F0F}"/>
              </a:ext>
            </a:extLst>
          </p:cNvPr>
          <p:cNvGrpSpPr/>
          <p:nvPr/>
        </p:nvGrpSpPr>
        <p:grpSpPr>
          <a:xfrm>
            <a:off x="0" y="488054"/>
            <a:ext cx="6027737" cy="1440135"/>
            <a:chOff x="1492879" y="2061336"/>
            <a:chExt cx="6027737" cy="1440135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0EA3AA0B-3EAF-47B8-B237-0480FE553AF7}"/>
                </a:ext>
              </a:extLst>
            </p:cNvPr>
            <p:cNvSpPr/>
            <p:nvPr/>
          </p:nvSpPr>
          <p:spPr bwMode="auto">
            <a:xfrm>
              <a:off x="1929251" y="2064703"/>
              <a:ext cx="5043488" cy="10175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2" name="Freeform 258">
              <a:extLst>
                <a:ext uri="{FF2B5EF4-FFF2-40B4-BE49-F238E27FC236}">
                  <a16:creationId xmlns:a16="http://schemas.microsoft.com/office/drawing/2014/main" id="{42CEA4C4-A1FF-49A7-8520-7102CADF260B}"/>
                </a:ext>
              </a:extLst>
            </p:cNvPr>
            <p:cNvSpPr/>
            <p:nvPr/>
          </p:nvSpPr>
          <p:spPr bwMode="auto">
            <a:xfrm>
              <a:off x="1739747" y="2067585"/>
              <a:ext cx="198437" cy="1385888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855" h="1385496">
                  <a:moveTo>
                    <a:pt x="0" y="745656"/>
                  </a:moveTo>
                  <a:lnTo>
                    <a:pt x="193920" y="0"/>
                  </a:lnTo>
                  <a:cubicBezTo>
                    <a:pt x="195898" y="342623"/>
                    <a:pt x="197877" y="685246"/>
                    <a:pt x="199855" y="1027869"/>
                  </a:cubicBezTo>
                  <a:lnTo>
                    <a:pt x="4471" y="1385496"/>
                  </a:lnTo>
                  <a:cubicBezTo>
                    <a:pt x="2981" y="1172216"/>
                    <a:pt x="1490" y="958936"/>
                    <a:pt x="0" y="745656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3" name="Freeform 259">
              <a:extLst>
                <a:ext uri="{FF2B5EF4-FFF2-40B4-BE49-F238E27FC236}">
                  <a16:creationId xmlns:a16="http://schemas.microsoft.com/office/drawing/2014/main" id="{808DD0CD-E21F-4971-82B9-5C00F50019A7}"/>
                </a:ext>
              </a:extLst>
            </p:cNvPr>
            <p:cNvSpPr/>
            <p:nvPr/>
          </p:nvSpPr>
          <p:spPr bwMode="auto">
            <a:xfrm flipH="1">
              <a:off x="6969078" y="2061336"/>
              <a:ext cx="220427" cy="1370587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  <a:gd name="connsiteX0" fmla="*/ 0 w 219519"/>
                <a:gd name="connsiteY0" fmla="*/ 730359 h 1370199"/>
                <a:gd name="connsiteX1" fmla="*/ 219401 w 219519"/>
                <a:gd name="connsiteY1" fmla="*/ 0 h 1370199"/>
                <a:gd name="connsiteX2" fmla="*/ 199855 w 219519"/>
                <a:gd name="connsiteY2" fmla="*/ 1012572 h 1370199"/>
                <a:gd name="connsiteX3" fmla="*/ 4471 w 219519"/>
                <a:gd name="connsiteY3" fmla="*/ 1370199 h 1370199"/>
                <a:gd name="connsiteX4" fmla="*/ 0 w 219519"/>
                <a:gd name="connsiteY4" fmla="*/ 730359 h 1370199"/>
                <a:gd name="connsiteX0" fmla="*/ 0 w 219602"/>
                <a:gd name="connsiteY0" fmla="*/ 730359 h 1370199"/>
                <a:gd name="connsiteX1" fmla="*/ 219401 w 219602"/>
                <a:gd name="connsiteY1" fmla="*/ 0 h 1370199"/>
                <a:gd name="connsiteX2" fmla="*/ 210047 w 219602"/>
                <a:gd name="connsiteY2" fmla="*/ 1007473 h 1370199"/>
                <a:gd name="connsiteX3" fmla="*/ 4471 w 219602"/>
                <a:gd name="connsiteY3" fmla="*/ 1370199 h 1370199"/>
                <a:gd name="connsiteX4" fmla="*/ 0 w 219602"/>
                <a:gd name="connsiteY4" fmla="*/ 730359 h 1370199"/>
                <a:gd name="connsiteX0" fmla="*/ 0 w 220239"/>
                <a:gd name="connsiteY0" fmla="*/ 730359 h 1370199"/>
                <a:gd name="connsiteX1" fmla="*/ 219401 w 220239"/>
                <a:gd name="connsiteY1" fmla="*/ 0 h 1370199"/>
                <a:gd name="connsiteX2" fmla="*/ 220239 w 220239"/>
                <a:gd name="connsiteY2" fmla="*/ 1007473 h 1370199"/>
                <a:gd name="connsiteX3" fmla="*/ 4471 w 220239"/>
                <a:gd name="connsiteY3" fmla="*/ 1370199 h 1370199"/>
                <a:gd name="connsiteX4" fmla="*/ 0 w 220239"/>
                <a:gd name="connsiteY4" fmla="*/ 730359 h 137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239" h="1370199">
                  <a:moveTo>
                    <a:pt x="0" y="730359"/>
                  </a:moveTo>
                  <a:cubicBezTo>
                    <a:pt x="64640" y="481807"/>
                    <a:pt x="154761" y="248552"/>
                    <a:pt x="219401" y="0"/>
                  </a:cubicBezTo>
                  <a:cubicBezTo>
                    <a:pt x="221379" y="342623"/>
                    <a:pt x="218261" y="664850"/>
                    <a:pt x="220239" y="1007473"/>
                  </a:cubicBezTo>
                  <a:lnTo>
                    <a:pt x="4471" y="1370199"/>
                  </a:lnTo>
                  <a:cubicBezTo>
                    <a:pt x="2981" y="1156919"/>
                    <a:pt x="1490" y="943639"/>
                    <a:pt x="0" y="730359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grpSp>
          <p:nvGrpSpPr>
            <p:cNvPr id="224" name="Group 950">
              <a:extLst>
                <a:ext uri="{FF2B5EF4-FFF2-40B4-BE49-F238E27FC236}">
                  <a16:creationId xmlns:a16="http://schemas.microsoft.com/office/drawing/2014/main" id="{D6A61325-E855-4165-B676-D152055FA4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2879" y="2820676"/>
              <a:ext cx="338137" cy="653816"/>
              <a:chOff x="4140" y="429"/>
              <a:chExt cx="1425" cy="2396"/>
            </a:xfrm>
          </p:grpSpPr>
          <p:sp>
            <p:nvSpPr>
              <p:cNvPr id="258" name="Freeform 951">
                <a:extLst>
                  <a:ext uri="{FF2B5EF4-FFF2-40B4-BE49-F238E27FC236}">
                    <a16:creationId xmlns:a16="http://schemas.microsoft.com/office/drawing/2014/main" id="{E9A8FDFF-628F-4060-92B6-0909F32C0E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Rectangle 952">
                <a:extLst>
                  <a:ext uri="{FF2B5EF4-FFF2-40B4-BE49-F238E27FC236}">
                    <a16:creationId xmlns:a16="http://schemas.microsoft.com/office/drawing/2014/main" id="{CFB61F8B-21D1-49D8-9448-022032802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0" name="Freeform 953">
                <a:extLst>
                  <a:ext uri="{FF2B5EF4-FFF2-40B4-BE49-F238E27FC236}">
                    <a16:creationId xmlns:a16="http://schemas.microsoft.com/office/drawing/2014/main" id="{A8262F40-F413-411A-9FDF-87F26F92DA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Freeform 954">
                <a:extLst>
                  <a:ext uri="{FF2B5EF4-FFF2-40B4-BE49-F238E27FC236}">
                    <a16:creationId xmlns:a16="http://schemas.microsoft.com/office/drawing/2014/main" id="{9A3AFD76-072F-4C93-B348-D985F5F25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Rectangle 955">
                <a:extLst>
                  <a:ext uri="{FF2B5EF4-FFF2-40B4-BE49-F238E27FC236}">
                    <a16:creationId xmlns:a16="http://schemas.microsoft.com/office/drawing/2014/main" id="{1255E9E1-1059-4EA9-94C2-2BB6F4F86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79" name="Group 956">
                <a:extLst>
                  <a:ext uri="{FF2B5EF4-FFF2-40B4-BE49-F238E27FC236}">
                    <a16:creationId xmlns:a16="http://schemas.microsoft.com/office/drawing/2014/main" id="{807D5F16-1F0A-43D1-A843-A1C78191D9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504" name="AutoShape 957">
                  <a:extLst>
                    <a:ext uri="{FF2B5EF4-FFF2-40B4-BE49-F238E27FC236}">
                      <a16:creationId xmlns:a16="http://schemas.microsoft.com/office/drawing/2014/main" id="{F93BFF4D-87A0-4158-AA24-41481E565A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5" name="AutoShape 958">
                  <a:extLst>
                    <a:ext uri="{FF2B5EF4-FFF2-40B4-BE49-F238E27FC236}">
                      <a16:creationId xmlns:a16="http://schemas.microsoft.com/office/drawing/2014/main" id="{8D96DCD4-22F7-401A-8307-55D04E2B38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0" name="Rectangle 959">
                <a:extLst>
                  <a:ext uri="{FF2B5EF4-FFF2-40B4-BE49-F238E27FC236}">
                    <a16:creationId xmlns:a16="http://schemas.microsoft.com/office/drawing/2014/main" id="{0E271508-7CEF-4531-927C-05C36CE79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1" name="Group 960">
                <a:extLst>
                  <a:ext uri="{FF2B5EF4-FFF2-40B4-BE49-F238E27FC236}">
                    <a16:creationId xmlns:a16="http://schemas.microsoft.com/office/drawing/2014/main" id="{BC60C8A2-C88E-42AA-A557-BCFB7350E1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502" name="AutoShape 961">
                  <a:extLst>
                    <a:ext uri="{FF2B5EF4-FFF2-40B4-BE49-F238E27FC236}">
                      <a16:creationId xmlns:a16="http://schemas.microsoft.com/office/drawing/2014/main" id="{48301D1A-3B40-45C6-8D8C-6415B993F3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3" name="AutoShape 962">
                  <a:extLst>
                    <a:ext uri="{FF2B5EF4-FFF2-40B4-BE49-F238E27FC236}">
                      <a16:creationId xmlns:a16="http://schemas.microsoft.com/office/drawing/2014/main" id="{EE1DC039-3E5E-4FBC-A391-B7E921A25E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2" name="Rectangle 963">
                <a:extLst>
                  <a:ext uri="{FF2B5EF4-FFF2-40B4-BE49-F238E27FC236}">
                    <a16:creationId xmlns:a16="http://schemas.microsoft.com/office/drawing/2014/main" id="{356DA00A-EDAA-45F6-BF35-03AE207DB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" name="Rectangle 964">
                <a:extLst>
                  <a:ext uri="{FF2B5EF4-FFF2-40B4-BE49-F238E27FC236}">
                    <a16:creationId xmlns:a16="http://schemas.microsoft.com/office/drawing/2014/main" id="{972D0773-83C7-4831-8D88-8CD963B4A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4" name="Group 965">
                <a:extLst>
                  <a:ext uri="{FF2B5EF4-FFF2-40B4-BE49-F238E27FC236}">
                    <a16:creationId xmlns:a16="http://schemas.microsoft.com/office/drawing/2014/main" id="{B2097331-12CE-43D9-96D0-52DC6082D2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500" name="AutoShape 966">
                  <a:extLst>
                    <a:ext uri="{FF2B5EF4-FFF2-40B4-BE49-F238E27FC236}">
                      <a16:creationId xmlns:a16="http://schemas.microsoft.com/office/drawing/2014/main" id="{CCB0C003-23C2-47C4-9B8C-8AE8F8145C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" name="AutoShape 967">
                  <a:extLst>
                    <a:ext uri="{FF2B5EF4-FFF2-40B4-BE49-F238E27FC236}">
                      <a16:creationId xmlns:a16="http://schemas.microsoft.com/office/drawing/2014/main" id="{90724394-90EA-42FD-8327-5486A5C612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5" name="Freeform 968">
                <a:extLst>
                  <a:ext uri="{FF2B5EF4-FFF2-40B4-BE49-F238E27FC236}">
                    <a16:creationId xmlns:a16="http://schemas.microsoft.com/office/drawing/2014/main" id="{6F64EDBA-2D82-48F7-8789-756EDF310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86" name="Group 969">
                <a:extLst>
                  <a:ext uri="{FF2B5EF4-FFF2-40B4-BE49-F238E27FC236}">
                    <a16:creationId xmlns:a16="http://schemas.microsoft.com/office/drawing/2014/main" id="{88A921E9-EB0F-48AD-ACB8-F8788787FA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98" name="AutoShape 970">
                  <a:extLst>
                    <a:ext uri="{FF2B5EF4-FFF2-40B4-BE49-F238E27FC236}">
                      <a16:creationId xmlns:a16="http://schemas.microsoft.com/office/drawing/2014/main" id="{394D22A6-AF81-4CD5-A17E-D5DAB6AD86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9" name="AutoShape 971">
                  <a:extLst>
                    <a:ext uri="{FF2B5EF4-FFF2-40B4-BE49-F238E27FC236}">
                      <a16:creationId xmlns:a16="http://schemas.microsoft.com/office/drawing/2014/main" id="{2F095832-4D35-4CD8-9A22-2CD12713D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7" name="Rectangle 972">
                <a:extLst>
                  <a:ext uri="{FF2B5EF4-FFF2-40B4-BE49-F238E27FC236}">
                    <a16:creationId xmlns:a16="http://schemas.microsoft.com/office/drawing/2014/main" id="{C2938103-62C5-472E-893E-6070C8897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8" name="Freeform 973">
                <a:extLst>
                  <a:ext uri="{FF2B5EF4-FFF2-40B4-BE49-F238E27FC236}">
                    <a16:creationId xmlns:a16="http://schemas.microsoft.com/office/drawing/2014/main" id="{9F77B6F9-37D6-42F2-AEEE-78F42D6B0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9" name="Freeform 974">
                <a:extLst>
                  <a:ext uri="{FF2B5EF4-FFF2-40B4-BE49-F238E27FC236}">
                    <a16:creationId xmlns:a16="http://schemas.microsoft.com/office/drawing/2014/main" id="{8ADA96B1-8960-4D1C-9266-3BEDE21B6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975">
                <a:extLst>
                  <a:ext uri="{FF2B5EF4-FFF2-40B4-BE49-F238E27FC236}">
                    <a16:creationId xmlns:a16="http://schemas.microsoft.com/office/drawing/2014/main" id="{1CAD2028-B09D-4979-9070-B976297B2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" name="Freeform 976">
                <a:extLst>
                  <a:ext uri="{FF2B5EF4-FFF2-40B4-BE49-F238E27FC236}">
                    <a16:creationId xmlns:a16="http://schemas.microsoft.com/office/drawing/2014/main" id="{981BAB94-5BD3-40FD-911D-51283163F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" name="AutoShape 977">
                <a:extLst>
                  <a:ext uri="{FF2B5EF4-FFF2-40B4-BE49-F238E27FC236}">
                    <a16:creationId xmlns:a16="http://schemas.microsoft.com/office/drawing/2014/main" id="{9F779408-2E5A-4813-9645-187E1DD10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3" name="AutoShape 978">
                <a:extLst>
                  <a:ext uri="{FF2B5EF4-FFF2-40B4-BE49-F238E27FC236}">
                    <a16:creationId xmlns:a16="http://schemas.microsoft.com/office/drawing/2014/main" id="{3944DA77-E724-4055-9C5D-17D2490066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4" name="Oval 979">
                <a:extLst>
                  <a:ext uri="{FF2B5EF4-FFF2-40B4-BE49-F238E27FC236}">
                    <a16:creationId xmlns:a16="http://schemas.microsoft.com/office/drawing/2014/main" id="{4448EF9F-6DCA-4DED-BCA3-0928D4DDEC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5" name="Oval 980">
                <a:extLst>
                  <a:ext uri="{FF2B5EF4-FFF2-40B4-BE49-F238E27FC236}">
                    <a16:creationId xmlns:a16="http://schemas.microsoft.com/office/drawing/2014/main" id="{C7E4718B-9A48-455C-BB36-1942B8046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96" name="Oval 981">
                <a:extLst>
                  <a:ext uri="{FF2B5EF4-FFF2-40B4-BE49-F238E27FC236}">
                    <a16:creationId xmlns:a16="http://schemas.microsoft.com/office/drawing/2014/main" id="{E61B216E-78BB-4C3B-9D57-665425104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7" name="Rectangle 982">
                <a:extLst>
                  <a:ext uri="{FF2B5EF4-FFF2-40B4-BE49-F238E27FC236}">
                    <a16:creationId xmlns:a16="http://schemas.microsoft.com/office/drawing/2014/main" id="{F3D8EE2C-F95D-4D65-A004-2B25611B9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5" name="Group 950">
              <a:extLst>
                <a:ext uri="{FF2B5EF4-FFF2-40B4-BE49-F238E27FC236}">
                  <a16:creationId xmlns:a16="http://schemas.microsoft.com/office/drawing/2014/main" id="{5E087626-77EF-4470-A951-AFED37EA33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2479" y="2847655"/>
              <a:ext cx="338137" cy="653816"/>
              <a:chOff x="4140" y="429"/>
              <a:chExt cx="1425" cy="2396"/>
            </a:xfrm>
          </p:grpSpPr>
          <p:sp>
            <p:nvSpPr>
              <p:cNvPr id="226" name="Freeform 951">
                <a:extLst>
                  <a:ext uri="{FF2B5EF4-FFF2-40B4-BE49-F238E27FC236}">
                    <a16:creationId xmlns:a16="http://schemas.microsoft.com/office/drawing/2014/main" id="{3955B908-D910-4693-8093-016C5CADB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Rectangle 952">
                <a:extLst>
                  <a:ext uri="{FF2B5EF4-FFF2-40B4-BE49-F238E27FC236}">
                    <a16:creationId xmlns:a16="http://schemas.microsoft.com/office/drawing/2014/main" id="{B8943454-AA27-436E-9C8E-47C31DBDD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" name="Freeform 953">
                <a:extLst>
                  <a:ext uri="{FF2B5EF4-FFF2-40B4-BE49-F238E27FC236}">
                    <a16:creationId xmlns:a16="http://schemas.microsoft.com/office/drawing/2014/main" id="{855207B2-CF9B-4CC0-8576-0B84E956F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Freeform 954">
                <a:extLst>
                  <a:ext uri="{FF2B5EF4-FFF2-40B4-BE49-F238E27FC236}">
                    <a16:creationId xmlns:a16="http://schemas.microsoft.com/office/drawing/2014/main" id="{A7724103-08D8-447F-B374-4FAE2B3A0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Rectangle 955">
                <a:extLst>
                  <a:ext uri="{FF2B5EF4-FFF2-40B4-BE49-F238E27FC236}">
                    <a16:creationId xmlns:a16="http://schemas.microsoft.com/office/drawing/2014/main" id="{4EC3B94F-0384-4621-A4A3-73FFA0841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1" name="Group 956">
                <a:extLst>
                  <a:ext uri="{FF2B5EF4-FFF2-40B4-BE49-F238E27FC236}">
                    <a16:creationId xmlns:a16="http://schemas.microsoft.com/office/drawing/2014/main" id="{E26A96D8-7937-4389-847B-D6C3BEF70A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6" name="AutoShape 957">
                  <a:extLst>
                    <a:ext uri="{FF2B5EF4-FFF2-40B4-BE49-F238E27FC236}">
                      <a16:creationId xmlns:a16="http://schemas.microsoft.com/office/drawing/2014/main" id="{012F8254-74CF-4966-BCF2-0CB73CA980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utoShape 958">
                  <a:extLst>
                    <a:ext uri="{FF2B5EF4-FFF2-40B4-BE49-F238E27FC236}">
                      <a16:creationId xmlns:a16="http://schemas.microsoft.com/office/drawing/2014/main" id="{C6BF2CEF-6D28-45E4-9AEE-7AD1259AD9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32" name="Rectangle 959">
                <a:extLst>
                  <a:ext uri="{FF2B5EF4-FFF2-40B4-BE49-F238E27FC236}">
                    <a16:creationId xmlns:a16="http://schemas.microsoft.com/office/drawing/2014/main" id="{667E9B62-745F-4F24-827C-EA13EE34D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3" name="Group 960">
                <a:extLst>
                  <a:ext uri="{FF2B5EF4-FFF2-40B4-BE49-F238E27FC236}">
                    <a16:creationId xmlns:a16="http://schemas.microsoft.com/office/drawing/2014/main" id="{3CFB657B-3E7A-4566-A909-B91DA2BCB3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4" name="AutoShape 961">
                  <a:extLst>
                    <a:ext uri="{FF2B5EF4-FFF2-40B4-BE49-F238E27FC236}">
                      <a16:creationId xmlns:a16="http://schemas.microsoft.com/office/drawing/2014/main" id="{7ADB9AA8-AC1A-4B41-8025-DF4CC63B50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utoShape 962">
                  <a:extLst>
                    <a:ext uri="{FF2B5EF4-FFF2-40B4-BE49-F238E27FC236}">
                      <a16:creationId xmlns:a16="http://schemas.microsoft.com/office/drawing/2014/main" id="{5C7EFF02-552C-47A5-A5C8-EC9A9C91A1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34" name="Rectangle 963">
                <a:extLst>
                  <a:ext uri="{FF2B5EF4-FFF2-40B4-BE49-F238E27FC236}">
                    <a16:creationId xmlns:a16="http://schemas.microsoft.com/office/drawing/2014/main" id="{56C6D22D-D519-47A0-BAFC-BA6637F40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" name="Rectangle 964">
                <a:extLst>
                  <a:ext uri="{FF2B5EF4-FFF2-40B4-BE49-F238E27FC236}">
                    <a16:creationId xmlns:a16="http://schemas.microsoft.com/office/drawing/2014/main" id="{37CE9DE1-1E7C-4EF0-81F6-215E572FC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6" name="Group 965">
                <a:extLst>
                  <a:ext uri="{FF2B5EF4-FFF2-40B4-BE49-F238E27FC236}">
                    <a16:creationId xmlns:a16="http://schemas.microsoft.com/office/drawing/2014/main" id="{7BE03120-A6C5-4A89-ADBC-55923234D8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52" name="AutoShape 966">
                  <a:extLst>
                    <a:ext uri="{FF2B5EF4-FFF2-40B4-BE49-F238E27FC236}">
                      <a16:creationId xmlns:a16="http://schemas.microsoft.com/office/drawing/2014/main" id="{55C3DD55-4754-462B-A528-309291B7F7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3" name="AutoShape 967">
                  <a:extLst>
                    <a:ext uri="{FF2B5EF4-FFF2-40B4-BE49-F238E27FC236}">
                      <a16:creationId xmlns:a16="http://schemas.microsoft.com/office/drawing/2014/main" id="{83A433BE-2CF0-4A1D-8F6B-7A809670CC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37" name="Freeform 968">
                <a:extLst>
                  <a:ext uri="{FF2B5EF4-FFF2-40B4-BE49-F238E27FC236}">
                    <a16:creationId xmlns:a16="http://schemas.microsoft.com/office/drawing/2014/main" id="{759087FF-0A00-42BB-BEC4-3E4F026205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38" name="Group 969">
                <a:extLst>
                  <a:ext uri="{FF2B5EF4-FFF2-40B4-BE49-F238E27FC236}">
                    <a16:creationId xmlns:a16="http://schemas.microsoft.com/office/drawing/2014/main" id="{61B6E9EE-4DF9-463D-A0FD-DBC7516087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50" name="AutoShape 970">
                  <a:extLst>
                    <a:ext uri="{FF2B5EF4-FFF2-40B4-BE49-F238E27FC236}">
                      <a16:creationId xmlns:a16="http://schemas.microsoft.com/office/drawing/2014/main" id="{A901D286-1E11-491B-BF58-A602F099DD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AutoShape 971">
                  <a:extLst>
                    <a:ext uri="{FF2B5EF4-FFF2-40B4-BE49-F238E27FC236}">
                      <a16:creationId xmlns:a16="http://schemas.microsoft.com/office/drawing/2014/main" id="{3980476E-EF8B-4CAF-89B6-0D17E04EC5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39" name="Rectangle 972">
                <a:extLst>
                  <a:ext uri="{FF2B5EF4-FFF2-40B4-BE49-F238E27FC236}">
                    <a16:creationId xmlns:a16="http://schemas.microsoft.com/office/drawing/2014/main" id="{E2AEBF3D-55C6-46B9-8CB0-ED1EA6BE7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0" name="Freeform 973">
                <a:extLst>
                  <a:ext uri="{FF2B5EF4-FFF2-40B4-BE49-F238E27FC236}">
                    <a16:creationId xmlns:a16="http://schemas.microsoft.com/office/drawing/2014/main" id="{34BDF3B1-FE7E-469E-B889-CC0F808DB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" name="Freeform 974">
                <a:extLst>
                  <a:ext uri="{FF2B5EF4-FFF2-40B4-BE49-F238E27FC236}">
                    <a16:creationId xmlns:a16="http://schemas.microsoft.com/office/drawing/2014/main" id="{08B5683D-73C1-4A39-895D-BC850BD5B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Oval 975">
                <a:extLst>
                  <a:ext uri="{FF2B5EF4-FFF2-40B4-BE49-F238E27FC236}">
                    <a16:creationId xmlns:a16="http://schemas.microsoft.com/office/drawing/2014/main" id="{9BEC2AF9-6194-48B0-97E7-8FACEF79D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Freeform 976">
                <a:extLst>
                  <a:ext uri="{FF2B5EF4-FFF2-40B4-BE49-F238E27FC236}">
                    <a16:creationId xmlns:a16="http://schemas.microsoft.com/office/drawing/2014/main" id="{9C74F85A-40D7-4672-8D24-57E4FAC899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AutoShape 977">
                <a:extLst>
                  <a:ext uri="{FF2B5EF4-FFF2-40B4-BE49-F238E27FC236}">
                    <a16:creationId xmlns:a16="http://schemas.microsoft.com/office/drawing/2014/main" id="{C9D4CF5D-DCFE-4354-AC0C-096856CEE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AutoShape 978">
                <a:extLst>
                  <a:ext uri="{FF2B5EF4-FFF2-40B4-BE49-F238E27FC236}">
                    <a16:creationId xmlns:a16="http://schemas.microsoft.com/office/drawing/2014/main" id="{8BC1E54B-FC61-48C0-B78C-E73302DDC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" name="Oval 979">
                <a:extLst>
                  <a:ext uri="{FF2B5EF4-FFF2-40B4-BE49-F238E27FC236}">
                    <a16:creationId xmlns:a16="http://schemas.microsoft.com/office/drawing/2014/main" id="{A65484F1-01CB-4BFE-950D-A365B05EA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" name="Oval 980">
                <a:extLst>
                  <a:ext uri="{FF2B5EF4-FFF2-40B4-BE49-F238E27FC236}">
                    <a16:creationId xmlns:a16="http://schemas.microsoft.com/office/drawing/2014/main" id="{0F6256C4-6780-4E0B-B54F-381733E54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48" name="Oval 981">
                <a:extLst>
                  <a:ext uri="{FF2B5EF4-FFF2-40B4-BE49-F238E27FC236}">
                    <a16:creationId xmlns:a16="http://schemas.microsoft.com/office/drawing/2014/main" id="{7BB8EAEC-9A3E-4567-BD21-8D5D25391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" name="Rectangle 982">
                <a:extLst>
                  <a:ext uri="{FF2B5EF4-FFF2-40B4-BE49-F238E27FC236}">
                    <a16:creationId xmlns:a16="http://schemas.microsoft.com/office/drawing/2014/main" id="{6F3A31CE-98B1-4990-8FB6-1DE1FC995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06" name="Freeform 2">
            <a:extLst>
              <a:ext uri="{FF2B5EF4-FFF2-40B4-BE49-F238E27FC236}">
                <a16:creationId xmlns:a16="http://schemas.microsoft.com/office/drawing/2014/main" id="{B26F543B-4926-426F-ABEF-E5715B51C923}"/>
              </a:ext>
            </a:extLst>
          </p:cNvPr>
          <p:cNvSpPr>
            <a:spLocks/>
          </p:cNvSpPr>
          <p:nvPr/>
        </p:nvSpPr>
        <p:spPr bwMode="auto">
          <a:xfrm>
            <a:off x="1138904" y="4216955"/>
            <a:ext cx="4027487" cy="939800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F1198BB6-246B-4412-BE86-6BC858F0602F}"/>
              </a:ext>
            </a:extLst>
          </p:cNvPr>
          <p:cNvCxnSpPr/>
          <p:nvPr/>
        </p:nvCxnSpPr>
        <p:spPr>
          <a:xfrm flipV="1">
            <a:off x="1809457" y="4367768"/>
            <a:ext cx="1316038" cy="13176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58877F6-67BA-44DF-8577-B0F5A32DFDCD}"/>
              </a:ext>
            </a:extLst>
          </p:cNvPr>
          <p:cNvCxnSpPr/>
          <p:nvPr/>
        </p:nvCxnSpPr>
        <p:spPr>
          <a:xfrm>
            <a:off x="1698332" y="4555093"/>
            <a:ext cx="2259013" cy="2984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1B776813-A2FF-46DE-9365-46105DCAA2D4}"/>
              </a:ext>
            </a:extLst>
          </p:cNvPr>
          <p:cNvCxnSpPr/>
          <p:nvPr/>
        </p:nvCxnSpPr>
        <p:spPr>
          <a:xfrm>
            <a:off x="1711032" y="4659868"/>
            <a:ext cx="714375" cy="2762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8C4C6F1-4ADF-42E1-881F-A48BE39342F5}"/>
              </a:ext>
            </a:extLst>
          </p:cNvPr>
          <p:cNvCxnSpPr/>
          <p:nvPr/>
        </p:nvCxnSpPr>
        <p:spPr>
          <a:xfrm flipV="1">
            <a:off x="2728620" y="4853543"/>
            <a:ext cx="1247775" cy="825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060B3714-7A94-4AFB-9872-E8A710AAA599}"/>
              </a:ext>
            </a:extLst>
          </p:cNvPr>
          <p:cNvCxnSpPr/>
          <p:nvPr/>
        </p:nvCxnSpPr>
        <p:spPr>
          <a:xfrm>
            <a:off x="3389020" y="4401105"/>
            <a:ext cx="1057275" cy="1238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268DDE71-FE5D-4A24-8976-16A4DF18ED94}"/>
              </a:ext>
            </a:extLst>
          </p:cNvPr>
          <p:cNvCxnSpPr/>
          <p:nvPr/>
        </p:nvCxnSpPr>
        <p:spPr>
          <a:xfrm flipV="1">
            <a:off x="2673057" y="4555093"/>
            <a:ext cx="1790700" cy="2984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D41F85CF-6417-4C56-8930-59852F90A45D}"/>
              </a:ext>
            </a:extLst>
          </p:cNvPr>
          <p:cNvCxnSpPr/>
          <p:nvPr/>
        </p:nvCxnSpPr>
        <p:spPr>
          <a:xfrm flipV="1">
            <a:off x="4000207" y="4583668"/>
            <a:ext cx="588963" cy="26987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73F6A489-5BE8-4CAC-918E-7577E3A3DA25}"/>
              </a:ext>
            </a:extLst>
          </p:cNvPr>
          <p:cNvCxnSpPr/>
          <p:nvPr/>
        </p:nvCxnSpPr>
        <p:spPr>
          <a:xfrm>
            <a:off x="3142957" y="4367768"/>
            <a:ext cx="814388" cy="4016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CA953F69-11E7-4816-B77C-0250515CFDD5}"/>
              </a:ext>
            </a:extLst>
          </p:cNvPr>
          <p:cNvGrpSpPr/>
          <p:nvPr/>
        </p:nvGrpSpPr>
        <p:grpSpPr>
          <a:xfrm>
            <a:off x="72732" y="1470528"/>
            <a:ext cx="6978041" cy="1096962"/>
            <a:chOff x="1526216" y="3003498"/>
            <a:chExt cx="6978041" cy="1096962"/>
          </a:xfrm>
        </p:grpSpPr>
        <p:sp>
          <p:nvSpPr>
            <p:cNvPr id="516" name="TextBox 399">
              <a:extLst>
                <a:ext uri="{FF2B5EF4-FFF2-40B4-BE49-F238E27FC236}">
                  <a16:creationId xmlns:a16="http://schemas.microsoft.com/office/drawing/2014/main" id="{D249D67C-121E-4CCE-898B-3F23CE8382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4291" y="3628973"/>
              <a:ext cx="595313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sz="1400"/>
                <a:t>data</a:t>
              </a:r>
            </a:p>
            <a:p>
              <a:pPr algn="ctr">
                <a:lnSpc>
                  <a:spcPts val="1463"/>
                </a:lnSpc>
              </a:pPr>
              <a:r>
                <a:rPr lang="en-US" sz="1400"/>
                <a:t>plane</a:t>
              </a:r>
            </a:p>
          </p:txBody>
        </p:sp>
        <p:sp>
          <p:nvSpPr>
            <p:cNvPr id="517" name="TextBox 400">
              <a:extLst>
                <a:ext uri="{FF2B5EF4-FFF2-40B4-BE49-F238E27FC236}">
                  <a16:creationId xmlns:a16="http://schemas.microsoft.com/office/drawing/2014/main" id="{45C37170-88D4-4C90-8CC3-9B5C46F0B2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8579" y="3003498"/>
              <a:ext cx="709612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sz="1400"/>
                <a:t>control</a:t>
              </a:r>
            </a:p>
            <a:p>
              <a:pPr algn="ctr">
                <a:lnSpc>
                  <a:spcPts val="1463"/>
                </a:lnSpc>
              </a:pPr>
              <a:r>
                <a:rPr lang="en-US" sz="1400"/>
                <a:t>plane</a:t>
              </a:r>
            </a:p>
          </p:txBody>
        </p: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A9E65B0F-7F2C-42AD-9C62-03D570E0CBB0}"/>
                </a:ext>
              </a:extLst>
            </p:cNvPr>
            <p:cNvCxnSpPr/>
            <p:nvPr/>
          </p:nvCxnSpPr>
          <p:spPr bwMode="auto">
            <a:xfrm flipV="1">
              <a:off x="1526216" y="3579342"/>
              <a:ext cx="6978041" cy="1215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6F2F6AB3-7ED7-43C0-82A3-787E7EC158AC}"/>
              </a:ext>
            </a:extLst>
          </p:cNvPr>
          <p:cNvGrpSpPr/>
          <p:nvPr/>
        </p:nvGrpSpPr>
        <p:grpSpPr>
          <a:xfrm>
            <a:off x="982631" y="1202138"/>
            <a:ext cx="4296530" cy="320561"/>
            <a:chOff x="2433511" y="2792111"/>
            <a:chExt cx="4296530" cy="320561"/>
          </a:xfrm>
        </p:grpSpPr>
        <p:grpSp>
          <p:nvGrpSpPr>
            <p:cNvPr id="520" name="Group 401">
              <a:extLst>
                <a:ext uri="{FF2B5EF4-FFF2-40B4-BE49-F238E27FC236}">
                  <a16:creationId xmlns:a16="http://schemas.microsoft.com/office/drawing/2014/main" id="{A6FB39F3-1FA7-4D3D-8FD7-C0E3455CE7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3511" y="2794083"/>
              <a:ext cx="349250" cy="317387"/>
              <a:chOff x="2931664" y="3912603"/>
              <a:chExt cx="430450" cy="329314"/>
            </a:xfrm>
          </p:grpSpPr>
          <p:sp>
            <p:nvSpPr>
              <p:cNvPr id="541" name="Rectangle 540">
                <a:extLst>
                  <a:ext uri="{FF2B5EF4-FFF2-40B4-BE49-F238E27FC236}">
                    <a16:creationId xmlns:a16="http://schemas.microsoft.com/office/drawing/2014/main" id="{87395D23-C01C-4978-833E-FEAB0FBEC7E7}"/>
                  </a:ext>
                </a:extLst>
              </p:cNvPr>
              <p:cNvSpPr/>
              <p:nvPr/>
            </p:nvSpPr>
            <p:spPr>
              <a:xfrm>
                <a:off x="2937534" y="3912858"/>
                <a:ext cx="424580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47BD726A-CCDB-4C4A-ABDF-83BF43D4F976}"/>
                  </a:ext>
                </a:extLst>
              </p:cNvPr>
              <p:cNvCxnSpPr/>
              <p:nvPr/>
            </p:nvCxnSpPr>
            <p:spPr>
              <a:xfrm>
                <a:off x="2931664" y="4005099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4239804F-4CE5-4B47-870B-E0B0CCA62E68}"/>
                  </a:ext>
                </a:extLst>
              </p:cNvPr>
              <p:cNvCxnSpPr/>
              <p:nvPr/>
            </p:nvCxnSpPr>
            <p:spPr>
              <a:xfrm>
                <a:off x="2931664" y="4067691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B78950AC-5BA6-4585-BFEB-70E15E7ECCE4}"/>
                  </a:ext>
                </a:extLst>
              </p:cNvPr>
              <p:cNvCxnSpPr>
                <a:stCxn id="541" idx="2"/>
              </p:cNvCxnSpPr>
              <p:nvPr/>
            </p:nvCxnSpPr>
            <p:spPr>
              <a:xfrm flipH="1" flipV="1">
                <a:off x="3148846" y="4005099"/>
                <a:ext cx="0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1" name="Group 406">
              <a:extLst>
                <a:ext uri="{FF2B5EF4-FFF2-40B4-BE49-F238E27FC236}">
                  <a16:creationId xmlns:a16="http://schemas.microsoft.com/office/drawing/2014/main" id="{11A441EF-ED87-409E-8D10-14F5B97B69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8666" y="2792111"/>
              <a:ext cx="350838" cy="317387"/>
              <a:chOff x="2931664" y="3912603"/>
              <a:chExt cx="430450" cy="329314"/>
            </a:xfrm>
          </p:grpSpPr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92E08CC9-11D0-407D-8713-31A941815054}"/>
                  </a:ext>
                </a:extLst>
              </p:cNvPr>
              <p:cNvSpPr/>
              <p:nvPr/>
            </p:nvSpPr>
            <p:spPr>
              <a:xfrm>
                <a:off x="2937508" y="3912861"/>
                <a:ext cx="424606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7134B6DE-616A-4BB1-9219-609A8991CB9B}"/>
                  </a:ext>
                </a:extLst>
              </p:cNvPr>
              <p:cNvCxnSpPr/>
              <p:nvPr/>
            </p:nvCxnSpPr>
            <p:spPr>
              <a:xfrm>
                <a:off x="2931664" y="4005102"/>
                <a:ext cx="42460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CA1E569D-8DB2-4224-82BB-AAF480553D08}"/>
                  </a:ext>
                </a:extLst>
              </p:cNvPr>
              <p:cNvCxnSpPr/>
              <p:nvPr/>
            </p:nvCxnSpPr>
            <p:spPr>
              <a:xfrm>
                <a:off x="2931664" y="4067694"/>
                <a:ext cx="42460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27B440BE-178A-48D5-BA35-ADE13046B127}"/>
                  </a:ext>
                </a:extLst>
              </p:cNvPr>
              <p:cNvCxnSpPr>
                <a:stCxn id="537" idx="2"/>
              </p:cNvCxnSpPr>
              <p:nvPr/>
            </p:nvCxnSpPr>
            <p:spPr>
              <a:xfrm flipH="1" flipV="1">
                <a:off x="3147863" y="4005102"/>
                <a:ext cx="1947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2" name="Group 411">
              <a:extLst>
                <a:ext uri="{FF2B5EF4-FFF2-40B4-BE49-F238E27FC236}">
                  <a16:creationId xmlns:a16="http://schemas.microsoft.com/office/drawing/2014/main" id="{769C9BC0-D48B-47F9-99CB-D4FE4A6BB6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2104" y="2792111"/>
              <a:ext cx="350837" cy="317387"/>
              <a:chOff x="2931664" y="3912603"/>
              <a:chExt cx="430450" cy="329314"/>
            </a:xfrm>
          </p:grpSpPr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2DD9E35A-03BE-490A-B374-665CD8DE9F11}"/>
                  </a:ext>
                </a:extLst>
              </p:cNvPr>
              <p:cNvSpPr/>
              <p:nvPr/>
            </p:nvSpPr>
            <p:spPr>
              <a:xfrm>
                <a:off x="2937507" y="3912861"/>
                <a:ext cx="424607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7434BF72-B098-40A0-9F84-0EE9DAACC80E}"/>
                  </a:ext>
                </a:extLst>
              </p:cNvPr>
              <p:cNvCxnSpPr/>
              <p:nvPr/>
            </p:nvCxnSpPr>
            <p:spPr>
              <a:xfrm>
                <a:off x="2931664" y="4005102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38D29AA0-03DB-497C-B806-8502F87A0A1F}"/>
                  </a:ext>
                </a:extLst>
              </p:cNvPr>
              <p:cNvCxnSpPr/>
              <p:nvPr/>
            </p:nvCxnSpPr>
            <p:spPr>
              <a:xfrm>
                <a:off x="2931664" y="4067694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A3214E79-34AE-48B5-AEE9-9B0F1CF4F739}"/>
                  </a:ext>
                </a:extLst>
              </p:cNvPr>
              <p:cNvCxnSpPr>
                <a:stCxn id="533" idx="2"/>
              </p:cNvCxnSpPr>
              <p:nvPr/>
            </p:nvCxnSpPr>
            <p:spPr>
              <a:xfrm flipH="1" flipV="1">
                <a:off x="3147863" y="4005102"/>
                <a:ext cx="1948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3" name="Group 416">
              <a:extLst>
                <a:ext uri="{FF2B5EF4-FFF2-40B4-BE49-F238E27FC236}">
                  <a16:creationId xmlns:a16="http://schemas.microsoft.com/office/drawing/2014/main" id="{32302C39-DE66-44FA-A3D0-10DBC68B13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4316" y="2795285"/>
              <a:ext cx="349250" cy="317387"/>
              <a:chOff x="2931664" y="3912603"/>
              <a:chExt cx="430450" cy="329314"/>
            </a:xfrm>
          </p:grpSpPr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2842E7B1-55DA-470B-BCF7-660A8B82E137}"/>
                  </a:ext>
                </a:extLst>
              </p:cNvPr>
              <p:cNvSpPr/>
              <p:nvPr/>
            </p:nvSpPr>
            <p:spPr>
              <a:xfrm>
                <a:off x="2937534" y="3912862"/>
                <a:ext cx="424580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DCD600A9-614F-4D15-9555-77790C5EE09E}"/>
                  </a:ext>
                </a:extLst>
              </p:cNvPr>
              <p:cNvCxnSpPr/>
              <p:nvPr/>
            </p:nvCxnSpPr>
            <p:spPr>
              <a:xfrm>
                <a:off x="2931664" y="4005103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D01D5058-BE77-4815-B3A9-6751FC62126F}"/>
                  </a:ext>
                </a:extLst>
              </p:cNvPr>
              <p:cNvCxnSpPr/>
              <p:nvPr/>
            </p:nvCxnSpPr>
            <p:spPr>
              <a:xfrm>
                <a:off x="2931664" y="4067695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1F7AAF39-EEDC-48A6-BCD0-82E3F3FF56A2}"/>
                  </a:ext>
                </a:extLst>
              </p:cNvPr>
              <p:cNvCxnSpPr>
                <a:stCxn id="529" idx="2"/>
              </p:cNvCxnSpPr>
              <p:nvPr/>
            </p:nvCxnSpPr>
            <p:spPr>
              <a:xfrm flipH="1" flipV="1">
                <a:off x="3148846" y="4005103"/>
                <a:ext cx="0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4" name="Group 421">
              <a:extLst>
                <a:ext uri="{FF2B5EF4-FFF2-40B4-BE49-F238E27FC236}">
                  <a16:creationId xmlns:a16="http://schemas.microsoft.com/office/drawing/2014/main" id="{B3E1D6AA-B334-4634-B6DE-A5C33783B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9204" y="2792111"/>
              <a:ext cx="350837" cy="317387"/>
              <a:chOff x="2931664" y="3912603"/>
              <a:chExt cx="430450" cy="329314"/>
            </a:xfrm>
          </p:grpSpPr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383B2842-6D97-4DB3-88ED-546D5F4C05B2}"/>
                  </a:ext>
                </a:extLst>
              </p:cNvPr>
              <p:cNvSpPr/>
              <p:nvPr/>
            </p:nvSpPr>
            <p:spPr>
              <a:xfrm>
                <a:off x="2937507" y="3912861"/>
                <a:ext cx="424607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28294293-8DA5-4D4D-89D5-7382DA02F6AD}"/>
                  </a:ext>
                </a:extLst>
              </p:cNvPr>
              <p:cNvCxnSpPr/>
              <p:nvPr/>
            </p:nvCxnSpPr>
            <p:spPr>
              <a:xfrm>
                <a:off x="2931664" y="4005102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D6AD8EEA-97DD-4C11-80A3-B6DEB98B82B5}"/>
                  </a:ext>
                </a:extLst>
              </p:cNvPr>
              <p:cNvCxnSpPr/>
              <p:nvPr/>
            </p:nvCxnSpPr>
            <p:spPr>
              <a:xfrm>
                <a:off x="2931664" y="4067694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A0A6B928-0219-4B31-9FAF-199C93B23BDE}"/>
                  </a:ext>
                </a:extLst>
              </p:cNvPr>
              <p:cNvCxnSpPr>
                <a:stCxn id="525" idx="2"/>
              </p:cNvCxnSpPr>
              <p:nvPr/>
            </p:nvCxnSpPr>
            <p:spPr>
              <a:xfrm flipH="1" flipV="1">
                <a:off x="3147863" y="4005102"/>
                <a:ext cx="1948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5" name="Group 544">
            <a:extLst>
              <a:ext uri="{FF2B5EF4-FFF2-40B4-BE49-F238E27FC236}">
                <a16:creationId xmlns:a16="http://schemas.microsoft.com/office/drawing/2014/main" id="{6C4BD37F-95CE-45C4-BE0C-5C99D10EC7B3}"/>
              </a:ext>
            </a:extLst>
          </p:cNvPr>
          <p:cNvGrpSpPr/>
          <p:nvPr/>
        </p:nvGrpSpPr>
        <p:grpSpPr>
          <a:xfrm>
            <a:off x="402932" y="2176965"/>
            <a:ext cx="5211763" cy="2739614"/>
            <a:chOff x="1856416" y="3709935"/>
            <a:chExt cx="5211763" cy="2739614"/>
          </a:xfrm>
        </p:grpSpPr>
        <p:sp>
          <p:nvSpPr>
            <p:cNvPr id="546" name="Freeform 366">
              <a:extLst>
                <a:ext uri="{FF2B5EF4-FFF2-40B4-BE49-F238E27FC236}">
                  <a16:creationId xmlns:a16="http://schemas.microsoft.com/office/drawing/2014/main" id="{7902CB5A-D904-46F1-95DE-52AC186F1249}"/>
                </a:ext>
              </a:extLst>
            </p:cNvPr>
            <p:cNvSpPr/>
            <p:nvPr/>
          </p:nvSpPr>
          <p:spPr>
            <a:xfrm>
              <a:off x="1876731" y="5330139"/>
              <a:ext cx="1280789" cy="75908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99" h="759828">
                  <a:moveTo>
                    <a:pt x="965179" y="759828"/>
                  </a:moveTo>
                  <a:cubicBezTo>
                    <a:pt x="301565" y="231725"/>
                    <a:pt x="628999" y="498939"/>
                    <a:pt x="0" y="0"/>
                  </a:cubicBezTo>
                  <a:lnTo>
                    <a:pt x="999231" y="13701"/>
                  </a:lnTo>
                  <a:cubicBezTo>
                    <a:pt x="1112985" y="379881"/>
                    <a:pt x="1055867" y="236107"/>
                    <a:pt x="1280499" y="723135"/>
                  </a:cubicBezTo>
                  <a:cubicBezTo>
                    <a:pt x="1186079" y="728668"/>
                    <a:pt x="1127207" y="701414"/>
                    <a:pt x="965179" y="759828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7" name="Freeform 367">
              <a:extLst>
                <a:ext uri="{FF2B5EF4-FFF2-40B4-BE49-F238E27FC236}">
                  <a16:creationId xmlns:a16="http://schemas.microsoft.com/office/drawing/2014/main" id="{44ECEDAD-36FF-4DEE-8979-3497076E69E7}"/>
                </a:ext>
              </a:extLst>
            </p:cNvPr>
            <p:cNvSpPr/>
            <p:nvPr/>
          </p:nvSpPr>
          <p:spPr>
            <a:xfrm>
              <a:off x="6202668" y="5429198"/>
              <a:ext cx="865511" cy="55382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1011379"/>
                <a:gd name="connsiteY0" fmla="*/ 605727 h 758185"/>
                <a:gd name="connsiteX1" fmla="*/ 490915 w 1011379"/>
                <a:gd name="connsiteY1" fmla="*/ 13939 h 758185"/>
                <a:gd name="connsiteX2" fmla="*/ 1011379 w 1011379"/>
                <a:gd name="connsiteY2" fmla="*/ 563 h 758185"/>
                <a:gd name="connsiteX3" fmla="*/ 268780 w 1011379"/>
                <a:gd name="connsiteY3" fmla="*/ 758185 h 758185"/>
                <a:gd name="connsiteX4" fmla="*/ 0 w 1011379"/>
                <a:gd name="connsiteY4" fmla="*/ 605727 h 758185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05727"/>
                <a:gd name="connsiteX1" fmla="*/ 490915 w 1011379"/>
                <a:gd name="connsiteY1" fmla="*/ 13939 h 605727"/>
                <a:gd name="connsiteX2" fmla="*/ 1011379 w 1011379"/>
                <a:gd name="connsiteY2" fmla="*/ 563 h 605727"/>
                <a:gd name="connsiteX3" fmla="*/ 318823 w 1011379"/>
                <a:gd name="connsiteY3" fmla="*/ 553361 h 605727"/>
                <a:gd name="connsiteX4" fmla="*/ 0 w 1011379"/>
                <a:gd name="connsiteY4" fmla="*/ 605727 h 605727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251" h="553361">
                  <a:moveTo>
                    <a:pt x="0" y="540783"/>
                  </a:moveTo>
                  <a:cubicBezTo>
                    <a:pt x="274887" y="134762"/>
                    <a:pt x="159176" y="337938"/>
                    <a:pt x="345787" y="13939"/>
                  </a:cubicBezTo>
                  <a:cubicBezTo>
                    <a:pt x="520528" y="18247"/>
                    <a:pt x="691510" y="-3745"/>
                    <a:pt x="866251" y="563"/>
                  </a:cubicBezTo>
                  <a:cubicBezTo>
                    <a:pt x="252709" y="502795"/>
                    <a:pt x="640047" y="209256"/>
                    <a:pt x="173695" y="553361"/>
                  </a:cubicBezTo>
                  <a:cubicBezTo>
                    <a:pt x="39410" y="524725"/>
                    <a:pt x="196198" y="539317"/>
                    <a:pt x="0" y="540783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8" name="Freeform 368">
              <a:extLst>
                <a:ext uri="{FF2B5EF4-FFF2-40B4-BE49-F238E27FC236}">
                  <a16:creationId xmlns:a16="http://schemas.microsoft.com/office/drawing/2014/main" id="{34B46AD7-15E9-4B5F-B6B0-F94D9A8BD97C}"/>
                </a:ext>
              </a:extLst>
            </p:cNvPr>
            <p:cNvSpPr/>
            <p:nvPr/>
          </p:nvSpPr>
          <p:spPr>
            <a:xfrm>
              <a:off x="5378281" y="5449835"/>
              <a:ext cx="675485" cy="89677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675040"/>
                <a:gd name="connsiteY0" fmla="*/ 894029 h 896577"/>
                <a:gd name="connsiteX1" fmla="*/ 15664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  <a:gd name="connsiteX0" fmla="*/ 0 w 675040"/>
                <a:gd name="connsiteY0" fmla="*/ 894029 h 896577"/>
                <a:gd name="connsiteX1" fmla="*/ 18662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40" h="896577">
                  <a:moveTo>
                    <a:pt x="0" y="894029"/>
                  </a:moveTo>
                  <a:cubicBezTo>
                    <a:pt x="95638" y="409857"/>
                    <a:pt x="76811" y="618448"/>
                    <a:pt x="186623" y="1724"/>
                  </a:cubicBezTo>
                  <a:cubicBezTo>
                    <a:pt x="431451" y="14348"/>
                    <a:pt x="449377" y="35256"/>
                    <a:pt x="675040" y="0"/>
                  </a:cubicBezTo>
                  <a:cubicBezTo>
                    <a:pt x="276172" y="749497"/>
                    <a:pt x="462801" y="344746"/>
                    <a:pt x="179079" y="886531"/>
                  </a:cubicBezTo>
                  <a:cubicBezTo>
                    <a:pt x="44794" y="857895"/>
                    <a:pt x="92525" y="908114"/>
                    <a:pt x="0" y="89402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9" name="Freeform 369">
              <a:extLst>
                <a:ext uri="{FF2B5EF4-FFF2-40B4-BE49-F238E27FC236}">
                  <a16:creationId xmlns:a16="http://schemas.microsoft.com/office/drawing/2014/main" id="{47250EC3-D859-44BC-AE93-229703984C59}"/>
                </a:ext>
              </a:extLst>
            </p:cNvPr>
            <p:cNvSpPr/>
            <p:nvPr/>
          </p:nvSpPr>
          <p:spPr>
            <a:xfrm>
              <a:off x="4340854" y="5470471"/>
              <a:ext cx="514350" cy="40184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7341"/>
                <a:gd name="connsiteX1" fmla="*/ 0 w 514180"/>
                <a:gd name="connsiteY1" fmla="*/ 0 h 577341"/>
                <a:gd name="connsiteX2" fmla="*/ 514180 w 514180"/>
                <a:gd name="connsiteY2" fmla="*/ 10891 h 577341"/>
                <a:gd name="connsiteX3" fmla="*/ 404259 w 514180"/>
                <a:gd name="connsiteY3" fmla="*/ 386400 h 577341"/>
                <a:gd name="connsiteX4" fmla="*/ 135770 w 514180"/>
                <a:gd name="connsiteY4" fmla="*/ 577341 h 577341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02193 h 402193"/>
                <a:gd name="connsiteX1" fmla="*/ 0 w 514180"/>
                <a:gd name="connsiteY1" fmla="*/ 0 h 402193"/>
                <a:gd name="connsiteX2" fmla="*/ 514180 w 514180"/>
                <a:gd name="connsiteY2" fmla="*/ 10891 h 402193"/>
                <a:gd name="connsiteX3" fmla="*/ 404259 w 514180"/>
                <a:gd name="connsiteY3" fmla="*/ 386400 h 402193"/>
                <a:gd name="connsiteX4" fmla="*/ 100781 w 514180"/>
                <a:gd name="connsiteY4" fmla="*/ 402193 h 40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402193">
                  <a:moveTo>
                    <a:pt x="100781" y="402193"/>
                  </a:moveTo>
                  <a:cubicBezTo>
                    <a:pt x="60584" y="194221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91637" y="89943"/>
                    <a:pt x="404259" y="386400"/>
                  </a:cubicBezTo>
                  <a:cubicBezTo>
                    <a:pt x="357814" y="390704"/>
                    <a:pt x="168880" y="400727"/>
                    <a:pt x="100781" y="402193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50" name="Freeform 370">
              <a:extLst>
                <a:ext uri="{FF2B5EF4-FFF2-40B4-BE49-F238E27FC236}">
                  <a16:creationId xmlns:a16="http://schemas.microsoft.com/office/drawing/2014/main" id="{2F04AEE7-ABCB-4D28-B73F-8642BAD80CF9}"/>
                </a:ext>
              </a:extLst>
            </p:cNvPr>
            <p:cNvSpPr/>
            <p:nvPr/>
          </p:nvSpPr>
          <p:spPr>
            <a:xfrm>
              <a:off x="3561391" y="5433960"/>
              <a:ext cx="573725" cy="1015589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  <a:gd name="connsiteX0" fmla="*/ 403236 w 574100"/>
                <a:gd name="connsiteY0" fmla="*/ 1215612 h 1215612"/>
                <a:gd name="connsiteX1" fmla="*/ 0 w 574100"/>
                <a:gd name="connsiteY1" fmla="*/ 4757 h 1215612"/>
                <a:gd name="connsiteX2" fmla="*/ 502783 w 574100"/>
                <a:gd name="connsiteY2" fmla="*/ 0 h 1215612"/>
                <a:gd name="connsiteX3" fmla="*/ 574100 w 574100"/>
                <a:gd name="connsiteY3" fmla="*/ 1014877 h 1215612"/>
                <a:gd name="connsiteX4" fmla="*/ 403236 w 574100"/>
                <a:gd name="connsiteY4" fmla="*/ 1215612 h 1215612"/>
                <a:gd name="connsiteX0" fmla="*/ 333190 w 574100"/>
                <a:gd name="connsiteY0" fmla="*/ 985695 h 1015244"/>
                <a:gd name="connsiteX1" fmla="*/ 0 w 574100"/>
                <a:gd name="connsiteY1" fmla="*/ 4757 h 1015244"/>
                <a:gd name="connsiteX2" fmla="*/ 502783 w 574100"/>
                <a:gd name="connsiteY2" fmla="*/ 0 h 1015244"/>
                <a:gd name="connsiteX3" fmla="*/ 574100 w 574100"/>
                <a:gd name="connsiteY3" fmla="*/ 1014877 h 1015244"/>
                <a:gd name="connsiteX4" fmla="*/ 333190 w 574100"/>
                <a:gd name="connsiteY4" fmla="*/ 985695 h 10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00" h="1015244">
                  <a:moveTo>
                    <a:pt x="333190" y="985695"/>
                  </a:moveTo>
                  <a:cubicBezTo>
                    <a:pt x="153901" y="433090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37473" y="350120"/>
                    <a:pt x="574100" y="1014877"/>
                  </a:cubicBezTo>
                  <a:cubicBezTo>
                    <a:pt x="476415" y="1019182"/>
                    <a:pt x="529388" y="984229"/>
                    <a:pt x="333190" y="98569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551" name="Group 550">
              <a:extLst>
                <a:ext uri="{FF2B5EF4-FFF2-40B4-BE49-F238E27FC236}">
                  <a16:creationId xmlns:a16="http://schemas.microsoft.com/office/drawing/2014/main" id="{44346643-F5A5-4FA9-B26D-5D17C01FB04B}"/>
                </a:ext>
              </a:extLst>
            </p:cNvPr>
            <p:cNvGrpSpPr/>
            <p:nvPr/>
          </p:nvGrpSpPr>
          <p:grpSpPr>
            <a:xfrm>
              <a:off x="1856416" y="3709935"/>
              <a:ext cx="1049338" cy="1739900"/>
              <a:chOff x="1856416" y="3709935"/>
              <a:chExt cx="1049338" cy="1739900"/>
            </a:xfrm>
          </p:grpSpPr>
          <p:sp>
            <p:nvSpPr>
              <p:cNvPr id="636" name="Rectangle 635">
                <a:extLst>
                  <a:ext uri="{FF2B5EF4-FFF2-40B4-BE49-F238E27FC236}">
                    <a16:creationId xmlns:a16="http://schemas.microsoft.com/office/drawing/2014/main" id="{1D9E68CC-C0DC-4B1C-94A8-1DD48637C50F}"/>
                  </a:ext>
                </a:extLst>
              </p:cNvPr>
              <p:cNvSpPr/>
              <p:nvPr/>
            </p:nvSpPr>
            <p:spPr bwMode="auto">
              <a:xfrm rot="10800000">
                <a:off x="1867529" y="3957585"/>
                <a:ext cx="1027112" cy="61109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637" name="Group 498">
                <a:extLst>
                  <a:ext uri="{FF2B5EF4-FFF2-40B4-BE49-F238E27FC236}">
                    <a16:creationId xmlns:a16="http://schemas.microsoft.com/office/drawing/2014/main" id="{2BE8E45E-EE1A-4AE6-84C0-681D7F9C69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8805" y="5088863"/>
                <a:ext cx="1035373" cy="360972"/>
                <a:chOff x="4128636" y="3606589"/>
                <a:chExt cx="568145" cy="338667"/>
              </a:xfrm>
            </p:grpSpPr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7E2FB6F0-5163-45EA-BBEF-00A6F2EEF3CA}"/>
                    </a:ext>
                  </a:extLst>
                </p:cNvPr>
                <p:cNvSpPr/>
                <p:nvPr/>
              </p:nvSpPr>
              <p:spPr>
                <a:xfrm>
                  <a:off x="4129067" y="3720356"/>
                  <a:ext cx="567968" cy="22490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13A5F1DF-B911-4154-BAA8-7A6598395A44}"/>
                    </a:ext>
                  </a:extLst>
                </p:cNvPr>
                <p:cNvSpPr/>
                <p:nvPr/>
              </p:nvSpPr>
              <p:spPr>
                <a:xfrm>
                  <a:off x="4129067" y="3720356"/>
                  <a:ext cx="567968" cy="111705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FB7C17EC-8B6E-4F71-829F-649D98C1F112}"/>
                    </a:ext>
                  </a:extLst>
                </p:cNvPr>
                <p:cNvSpPr/>
                <p:nvPr/>
              </p:nvSpPr>
              <p:spPr>
                <a:xfrm>
                  <a:off x="4129067" y="3607161"/>
                  <a:ext cx="567968" cy="2249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F9401A1F-974F-4FC0-94AA-911A1B59B7FC}"/>
                    </a:ext>
                  </a:extLst>
                </p:cNvPr>
                <p:cNvCxnSpPr/>
                <p:nvPr/>
              </p:nvCxnSpPr>
              <p:spPr>
                <a:xfrm>
                  <a:off x="4697035" y="3720356"/>
                  <a:ext cx="0" cy="11170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Straight Connector 654">
                  <a:extLst>
                    <a:ext uri="{FF2B5EF4-FFF2-40B4-BE49-F238E27FC236}">
                      <a16:creationId xmlns:a16="http://schemas.microsoft.com/office/drawing/2014/main" id="{27994ABE-7141-4368-B7ED-5E6D882BB37B}"/>
                    </a:ext>
                  </a:extLst>
                </p:cNvPr>
                <p:cNvCxnSpPr/>
                <p:nvPr/>
              </p:nvCxnSpPr>
              <p:spPr>
                <a:xfrm>
                  <a:off x="4129067" y="3720356"/>
                  <a:ext cx="0" cy="11170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DA80BA2C-0504-49AD-B481-0E6CDEF9521E}"/>
                  </a:ext>
                </a:extLst>
              </p:cNvPr>
              <p:cNvSpPr/>
              <p:nvPr/>
            </p:nvSpPr>
            <p:spPr bwMode="auto">
              <a:xfrm>
                <a:off x="1877054" y="4704509"/>
                <a:ext cx="1028700" cy="52307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62000"/>
                    </a:schemeClr>
                  </a:gs>
                  <a:gs pos="54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9" name="Straight Connector 638">
                <a:extLst>
                  <a:ext uri="{FF2B5EF4-FFF2-40B4-BE49-F238E27FC236}">
                    <a16:creationId xmlns:a16="http://schemas.microsoft.com/office/drawing/2014/main" id="{A19A76F4-1BE0-4421-8BCB-0BF38EED3A64}"/>
                  </a:ext>
                </a:extLst>
              </p:cNvPr>
              <p:cNvCxnSpPr/>
              <p:nvPr/>
            </p:nvCxnSpPr>
            <p:spPr bwMode="auto">
              <a:xfrm>
                <a:off x="1861179" y="3981398"/>
                <a:ext cx="17462" cy="13017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id="{A6F88DD7-F0AD-4383-BEC8-C30AB5C51A2C}"/>
                  </a:ext>
                </a:extLst>
              </p:cNvPr>
              <p:cNvCxnSpPr/>
              <p:nvPr/>
            </p:nvCxnSpPr>
            <p:spPr bwMode="auto">
              <a:xfrm flipH="1">
                <a:off x="2894641" y="3971873"/>
                <a:ext cx="6350" cy="127000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1" name="Group 504">
                <a:extLst>
                  <a:ext uri="{FF2B5EF4-FFF2-40B4-BE49-F238E27FC236}">
                    <a16:creationId xmlns:a16="http://schemas.microsoft.com/office/drawing/2014/main" id="{467ECF00-0545-4B2F-B7CA-3229AC5233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6416" y="3709935"/>
                <a:ext cx="1044712" cy="399063"/>
                <a:chOff x="2183302" y="1574638"/>
                <a:chExt cx="1200154" cy="430218"/>
              </a:xfrm>
            </p:grpSpPr>
            <p:sp>
              <p:nvSpPr>
                <p:cNvPr id="642" name="Oval 641">
                  <a:extLst>
                    <a:ext uri="{FF2B5EF4-FFF2-40B4-BE49-F238E27FC236}">
                      <a16:creationId xmlns:a16="http://schemas.microsoft.com/office/drawing/2014/main" id="{EF470D33-2B83-45DD-8D5D-9303C4853D05}"/>
                    </a:ext>
                  </a:extLst>
                </p:cNvPr>
                <p:cNvSpPr/>
                <p:nvPr/>
              </p:nvSpPr>
              <p:spPr bwMode="auto">
                <a:xfrm flipV="1">
                  <a:off x="2185126" y="1689305"/>
                  <a:ext cx="1196349" cy="31490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43" name="Rectangle 642">
                  <a:extLst>
                    <a:ext uri="{FF2B5EF4-FFF2-40B4-BE49-F238E27FC236}">
                      <a16:creationId xmlns:a16="http://schemas.microsoft.com/office/drawing/2014/main" id="{82217F88-6DD5-4EBF-9246-E9C461FB1DCE}"/>
                    </a:ext>
                  </a:extLst>
                </p:cNvPr>
                <p:cNvSpPr/>
                <p:nvPr/>
              </p:nvSpPr>
              <p:spPr bwMode="auto">
                <a:xfrm>
                  <a:off x="2183302" y="1735513"/>
                  <a:ext cx="1198173" cy="11295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6CEC6627-677A-41F7-8E65-FE56B8DB9834}"/>
                    </a:ext>
                  </a:extLst>
                </p:cNvPr>
                <p:cNvSpPr/>
                <p:nvPr/>
              </p:nvSpPr>
              <p:spPr bwMode="auto">
                <a:xfrm flipV="1">
                  <a:off x="2183302" y="1574638"/>
                  <a:ext cx="1196349" cy="31490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45" name="Freeform 465">
                  <a:extLst>
                    <a:ext uri="{FF2B5EF4-FFF2-40B4-BE49-F238E27FC236}">
                      <a16:creationId xmlns:a16="http://schemas.microsoft.com/office/drawing/2014/main" id="{EB970047-1F53-42B2-BFBF-4E4C0E8543B5}"/>
                    </a:ext>
                  </a:extLst>
                </p:cNvPr>
                <p:cNvSpPr/>
                <p:nvPr/>
              </p:nvSpPr>
              <p:spPr bwMode="auto">
                <a:xfrm>
                  <a:off x="2489684" y="1670478"/>
                  <a:ext cx="581762" cy="15745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46" name="Freeform 466">
                  <a:extLst>
                    <a:ext uri="{FF2B5EF4-FFF2-40B4-BE49-F238E27FC236}">
                      <a16:creationId xmlns:a16="http://schemas.microsoft.com/office/drawing/2014/main" id="{31869F6D-228B-415C-AE08-AF03C2B9DCD2}"/>
                    </a:ext>
                  </a:extLst>
                </p:cNvPr>
                <p:cNvSpPr/>
                <p:nvPr/>
              </p:nvSpPr>
              <p:spPr bwMode="auto">
                <a:xfrm>
                  <a:off x="2429502" y="1629404"/>
                  <a:ext cx="703949" cy="11124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47" name="Freeform 467">
                  <a:extLst>
                    <a:ext uri="{FF2B5EF4-FFF2-40B4-BE49-F238E27FC236}">
                      <a16:creationId xmlns:a16="http://schemas.microsoft.com/office/drawing/2014/main" id="{8B46CDF8-89E9-467F-B65E-946B79F04646}"/>
                    </a:ext>
                  </a:extLst>
                </p:cNvPr>
                <p:cNvSpPr/>
                <p:nvPr/>
              </p:nvSpPr>
              <p:spPr bwMode="auto">
                <a:xfrm>
                  <a:off x="2892723" y="1723534"/>
                  <a:ext cx="257142" cy="958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48" name="Freeform 468">
                  <a:extLst>
                    <a:ext uri="{FF2B5EF4-FFF2-40B4-BE49-F238E27FC236}">
                      <a16:creationId xmlns:a16="http://schemas.microsoft.com/office/drawing/2014/main" id="{E78EBD3F-211C-4788-828D-0EF01286931E}"/>
                    </a:ext>
                  </a:extLst>
                </p:cNvPr>
                <p:cNvSpPr/>
                <p:nvPr/>
              </p:nvSpPr>
              <p:spPr bwMode="auto">
                <a:xfrm>
                  <a:off x="2416736" y="1725244"/>
                  <a:ext cx="255318" cy="94130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102CEE2C-1097-458C-A7FD-F9DD497B58C9}"/>
                    </a:ext>
                  </a:extLst>
                </p:cNvPr>
                <p:cNvCxnSpPr>
                  <a:endCxn id="644" idx="2"/>
                </p:cNvCxnSpPr>
                <p:nvPr/>
              </p:nvCxnSpPr>
              <p:spPr bwMode="auto">
                <a:xfrm flipH="1" flipV="1">
                  <a:off x="2183302" y="1732090"/>
                  <a:ext cx="1824" cy="12151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C2D9B29B-285F-440E-A03E-C72B9478886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81475" y="1728667"/>
                  <a:ext cx="1823" cy="12151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52" name="Group 551">
              <a:extLst>
                <a:ext uri="{FF2B5EF4-FFF2-40B4-BE49-F238E27FC236}">
                  <a16:creationId xmlns:a16="http://schemas.microsoft.com/office/drawing/2014/main" id="{800F4F77-B77B-4529-9507-37A1EB5E5299}"/>
                </a:ext>
              </a:extLst>
            </p:cNvPr>
            <p:cNvGrpSpPr/>
            <p:nvPr/>
          </p:nvGrpSpPr>
          <p:grpSpPr>
            <a:xfrm>
              <a:off x="3566154" y="3862335"/>
              <a:ext cx="514350" cy="1670050"/>
              <a:chOff x="3566154" y="3862335"/>
              <a:chExt cx="514350" cy="1670050"/>
            </a:xfrm>
          </p:grpSpPr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A723D7B7-7918-406C-9BBB-6D51CC09AA80}"/>
                  </a:ext>
                </a:extLst>
              </p:cNvPr>
              <p:cNvSpPr/>
              <p:nvPr/>
            </p:nvSpPr>
            <p:spPr bwMode="auto">
              <a:xfrm rot="10800000">
                <a:off x="3569201" y="3946092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17" name="Straight Connector 616">
                <a:extLst>
                  <a:ext uri="{FF2B5EF4-FFF2-40B4-BE49-F238E27FC236}">
                    <a16:creationId xmlns:a16="http://schemas.microsoft.com/office/drawing/2014/main" id="{91B04240-7F48-4383-9526-7F3F199ED7E4}"/>
                  </a:ext>
                </a:extLst>
              </p:cNvPr>
              <p:cNvCxnSpPr/>
              <p:nvPr/>
            </p:nvCxnSpPr>
            <p:spPr bwMode="auto">
              <a:xfrm flipH="1">
                <a:off x="4078916" y="4019498"/>
                <a:ext cx="1588" cy="13652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8" name="Group 552">
                <a:extLst>
                  <a:ext uri="{FF2B5EF4-FFF2-40B4-BE49-F238E27FC236}">
                    <a16:creationId xmlns:a16="http://schemas.microsoft.com/office/drawing/2014/main" id="{B82F9BDA-0566-4299-B7AC-50F4779736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1302" y="5310688"/>
                <a:ext cx="507588" cy="221697"/>
                <a:chOff x="4128636" y="3606589"/>
                <a:chExt cx="568145" cy="338667"/>
              </a:xfrm>
            </p:grpSpPr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8448048B-9D2B-4F34-8D59-07B1CB353758}"/>
                    </a:ext>
                  </a:extLst>
                </p:cNvPr>
                <p:cNvSpPr/>
                <p:nvPr/>
              </p:nvSpPr>
              <p:spPr>
                <a:xfrm>
                  <a:off x="4128204" y="3719724"/>
                  <a:ext cx="568606" cy="22553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32" name="Rectangle 631">
                  <a:extLst>
                    <a:ext uri="{FF2B5EF4-FFF2-40B4-BE49-F238E27FC236}">
                      <a16:creationId xmlns:a16="http://schemas.microsoft.com/office/drawing/2014/main" id="{838DAAF1-D68F-4C90-AED2-63AFEEEC1F2E}"/>
                    </a:ext>
                  </a:extLst>
                </p:cNvPr>
                <p:cNvSpPr/>
                <p:nvPr/>
              </p:nvSpPr>
              <p:spPr>
                <a:xfrm>
                  <a:off x="4128204" y="3719724"/>
                  <a:ext cx="568606" cy="111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C298997F-1D6C-44C2-A7D1-8267EC59829A}"/>
                    </a:ext>
                  </a:extLst>
                </p:cNvPr>
                <p:cNvSpPr/>
                <p:nvPr/>
              </p:nvSpPr>
              <p:spPr>
                <a:xfrm>
                  <a:off x="4128204" y="3605744"/>
                  <a:ext cx="568606" cy="225534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226A0F99-37D4-4771-888A-FF9029B308A4}"/>
                    </a:ext>
                  </a:extLst>
                </p:cNvPr>
                <p:cNvCxnSpPr/>
                <p:nvPr/>
              </p:nvCxnSpPr>
              <p:spPr>
                <a:xfrm>
                  <a:off x="4696810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5" name="Straight Connector 634">
                  <a:extLst>
                    <a:ext uri="{FF2B5EF4-FFF2-40B4-BE49-F238E27FC236}">
                      <a16:creationId xmlns:a16="http://schemas.microsoft.com/office/drawing/2014/main" id="{7BEF6DB0-E224-4393-8715-A6A9B9EAF764}"/>
                    </a:ext>
                  </a:extLst>
                </p:cNvPr>
                <p:cNvCxnSpPr/>
                <p:nvPr/>
              </p:nvCxnSpPr>
              <p:spPr>
                <a:xfrm>
                  <a:off x="4128204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9" name="Rectangle 618">
                <a:extLst>
                  <a:ext uri="{FF2B5EF4-FFF2-40B4-BE49-F238E27FC236}">
                    <a16:creationId xmlns:a16="http://schemas.microsoft.com/office/drawing/2014/main" id="{68B9AA8F-8F96-4A4B-BDFC-068ACEC54B03}"/>
                  </a:ext>
                </a:extLst>
              </p:cNvPr>
              <p:cNvSpPr/>
              <p:nvPr/>
            </p:nvSpPr>
            <p:spPr bwMode="auto">
              <a:xfrm>
                <a:off x="3572504" y="4575123"/>
                <a:ext cx="496887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20" name="Straight Connector 619">
                <a:extLst>
                  <a:ext uri="{FF2B5EF4-FFF2-40B4-BE49-F238E27FC236}">
                    <a16:creationId xmlns:a16="http://schemas.microsoft.com/office/drawing/2014/main" id="{D89B0D3C-C724-4A85-A6F4-22F9252C64EB}"/>
                  </a:ext>
                </a:extLst>
              </p:cNvPr>
              <p:cNvCxnSpPr/>
              <p:nvPr/>
            </p:nvCxnSpPr>
            <p:spPr bwMode="auto">
              <a:xfrm flipH="1">
                <a:off x="3566154" y="4027435"/>
                <a:ext cx="3175" cy="145097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1" name="Group 538">
                <a:extLst>
                  <a:ext uri="{FF2B5EF4-FFF2-40B4-BE49-F238E27FC236}">
                    <a16:creationId xmlns:a16="http://schemas.microsoft.com/office/drawing/2014/main" id="{99F8DA06-E76E-4257-A077-62A3B7E57C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68667" y="38623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622" name="Oval 621">
                  <a:extLst>
                    <a:ext uri="{FF2B5EF4-FFF2-40B4-BE49-F238E27FC236}">
                      <a16:creationId xmlns:a16="http://schemas.microsoft.com/office/drawing/2014/main" id="{17C78DA0-3E15-49EA-831C-482C0B285DC9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250"/>
                  <a:ext cx="1194966" cy="31254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id="{FC0C0991-0FFD-45B4-BD79-D99F130A35A0}"/>
                    </a:ext>
                  </a:extLst>
                </p:cNvPr>
                <p:cNvSpPr/>
                <p:nvPr/>
              </p:nvSpPr>
              <p:spPr bwMode="auto">
                <a:xfrm>
                  <a:off x="2184879" y="1736302"/>
                  <a:ext cx="1198746" cy="11262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096683F8-70E4-406D-AF43-99E4F1EB33DC}"/>
                    </a:ext>
                  </a:extLst>
                </p:cNvPr>
                <p:cNvSpPr/>
                <p:nvPr/>
              </p:nvSpPr>
              <p:spPr bwMode="auto">
                <a:xfrm flipV="1">
                  <a:off x="2184879" y="1564542"/>
                  <a:ext cx="1194966" cy="31254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25" name="Freeform 445">
                  <a:extLst>
                    <a:ext uri="{FF2B5EF4-FFF2-40B4-BE49-F238E27FC236}">
                      <a16:creationId xmlns:a16="http://schemas.microsoft.com/office/drawing/2014/main" id="{C2BF8766-8D17-449F-B3D5-FAD6C47CEDB6}"/>
                    </a:ext>
                  </a:extLst>
                </p:cNvPr>
                <p:cNvSpPr/>
                <p:nvPr/>
              </p:nvSpPr>
              <p:spPr bwMode="auto">
                <a:xfrm>
                  <a:off x="2491182" y="1671539"/>
                  <a:ext cx="582357" cy="15486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26" name="Freeform 446">
                  <a:extLst>
                    <a:ext uri="{FF2B5EF4-FFF2-40B4-BE49-F238E27FC236}">
                      <a16:creationId xmlns:a16="http://schemas.microsoft.com/office/drawing/2014/main" id="{AB9AB893-EB85-4E77-A5A4-F5C3AFAC84BE}"/>
                    </a:ext>
                  </a:extLst>
                </p:cNvPr>
                <p:cNvSpPr/>
                <p:nvPr/>
              </p:nvSpPr>
              <p:spPr bwMode="auto">
                <a:xfrm>
                  <a:off x="2430678" y="1629304"/>
                  <a:ext cx="703366" cy="109812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27" name="Freeform 447">
                  <a:extLst>
                    <a:ext uri="{FF2B5EF4-FFF2-40B4-BE49-F238E27FC236}">
                      <a16:creationId xmlns:a16="http://schemas.microsoft.com/office/drawing/2014/main" id="{7055666B-8287-42A7-9C32-80E6E18A75D8}"/>
                    </a:ext>
                  </a:extLst>
                </p:cNvPr>
                <p:cNvSpPr/>
                <p:nvPr/>
              </p:nvSpPr>
              <p:spPr bwMode="auto">
                <a:xfrm>
                  <a:off x="2892025" y="1722222"/>
                  <a:ext cx="260927" cy="9573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28" name="Freeform 448">
                  <a:extLst>
                    <a:ext uri="{FF2B5EF4-FFF2-40B4-BE49-F238E27FC236}">
                      <a16:creationId xmlns:a16="http://schemas.microsoft.com/office/drawing/2014/main" id="{4CB962DD-E0B6-42E8-BDA2-BC7534017DA2}"/>
                    </a:ext>
                  </a:extLst>
                </p:cNvPr>
                <p:cNvSpPr/>
                <p:nvPr/>
              </p:nvSpPr>
              <p:spPr bwMode="auto">
                <a:xfrm>
                  <a:off x="2419334" y="1725039"/>
                  <a:ext cx="253362" cy="9573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29" name="Straight Connector 628">
                  <a:extLst>
                    <a:ext uri="{FF2B5EF4-FFF2-40B4-BE49-F238E27FC236}">
                      <a16:creationId xmlns:a16="http://schemas.microsoft.com/office/drawing/2014/main" id="{DB74140E-4DC7-4A6B-8992-64B4E8AB8A6D}"/>
                    </a:ext>
                  </a:extLst>
                </p:cNvPr>
                <p:cNvCxnSpPr>
                  <a:endCxn id="624" idx="2"/>
                </p:cNvCxnSpPr>
                <p:nvPr/>
              </p:nvCxnSpPr>
              <p:spPr bwMode="auto">
                <a:xfrm flipH="1" flipV="1">
                  <a:off x="2184879" y="1722222"/>
                  <a:ext cx="3780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Straight Connector 629">
                  <a:extLst>
                    <a:ext uri="{FF2B5EF4-FFF2-40B4-BE49-F238E27FC236}">
                      <a16:creationId xmlns:a16="http://schemas.microsoft.com/office/drawing/2014/main" id="{630629FE-42BE-4931-8DFB-7B008126AF36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845" y="1727853"/>
                  <a:ext cx="3780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53" name="Group 552">
              <a:extLst>
                <a:ext uri="{FF2B5EF4-FFF2-40B4-BE49-F238E27FC236}">
                  <a16:creationId xmlns:a16="http://schemas.microsoft.com/office/drawing/2014/main" id="{836B2EF0-763A-4D93-B65B-11A580D86AEB}"/>
                </a:ext>
              </a:extLst>
            </p:cNvPr>
            <p:cNvGrpSpPr/>
            <p:nvPr/>
          </p:nvGrpSpPr>
          <p:grpSpPr>
            <a:xfrm>
              <a:off x="4348791" y="3867098"/>
              <a:ext cx="514350" cy="1670050"/>
              <a:chOff x="4348791" y="3867098"/>
              <a:chExt cx="514350" cy="1670050"/>
            </a:xfrm>
          </p:grpSpPr>
          <p:sp>
            <p:nvSpPr>
              <p:cNvPr id="596" name="Rectangle 595">
                <a:extLst>
                  <a:ext uri="{FF2B5EF4-FFF2-40B4-BE49-F238E27FC236}">
                    <a16:creationId xmlns:a16="http://schemas.microsoft.com/office/drawing/2014/main" id="{D7643DBD-425F-40E2-97E7-0FACB4B5D5A8}"/>
                  </a:ext>
                </a:extLst>
              </p:cNvPr>
              <p:cNvSpPr/>
              <p:nvPr/>
            </p:nvSpPr>
            <p:spPr bwMode="auto">
              <a:xfrm rot="10800000">
                <a:off x="4351838" y="3950855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97" name="Straight Connector 596">
                <a:extLst>
                  <a:ext uri="{FF2B5EF4-FFF2-40B4-BE49-F238E27FC236}">
                    <a16:creationId xmlns:a16="http://schemas.microsoft.com/office/drawing/2014/main" id="{4726B586-B04D-4373-9127-6BD640E13716}"/>
                  </a:ext>
                </a:extLst>
              </p:cNvPr>
              <p:cNvCxnSpPr/>
              <p:nvPr/>
            </p:nvCxnSpPr>
            <p:spPr bwMode="auto">
              <a:xfrm flipH="1">
                <a:off x="4861554" y="4024260"/>
                <a:ext cx="1587" cy="13652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8" name="Group 580">
                <a:extLst>
                  <a:ext uri="{FF2B5EF4-FFF2-40B4-BE49-F238E27FC236}">
                    <a16:creationId xmlns:a16="http://schemas.microsoft.com/office/drawing/2014/main" id="{B70FB60A-BCAB-4BB4-B039-2521050A69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3939" y="5315451"/>
                <a:ext cx="507588" cy="221697"/>
                <a:chOff x="4128636" y="3606589"/>
                <a:chExt cx="568145" cy="338667"/>
              </a:xfrm>
            </p:grpSpPr>
            <p:sp>
              <p:nvSpPr>
                <p:cNvPr id="611" name="Oval 610">
                  <a:extLst>
                    <a:ext uri="{FF2B5EF4-FFF2-40B4-BE49-F238E27FC236}">
                      <a16:creationId xmlns:a16="http://schemas.microsoft.com/office/drawing/2014/main" id="{1EE61C01-0455-4021-A36A-BA90EC470FC6}"/>
                    </a:ext>
                  </a:extLst>
                </p:cNvPr>
                <p:cNvSpPr/>
                <p:nvPr/>
              </p:nvSpPr>
              <p:spPr>
                <a:xfrm>
                  <a:off x="4128205" y="3719722"/>
                  <a:ext cx="568606" cy="225534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12" name="Rectangle 611">
                  <a:extLst>
                    <a:ext uri="{FF2B5EF4-FFF2-40B4-BE49-F238E27FC236}">
                      <a16:creationId xmlns:a16="http://schemas.microsoft.com/office/drawing/2014/main" id="{3E34DCA8-16A0-4357-B9EC-12EF2CFA583B}"/>
                    </a:ext>
                  </a:extLst>
                </p:cNvPr>
                <p:cNvSpPr/>
                <p:nvPr/>
              </p:nvSpPr>
              <p:spPr>
                <a:xfrm>
                  <a:off x="4128205" y="3719722"/>
                  <a:ext cx="568606" cy="111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13" name="Oval 612">
                  <a:extLst>
                    <a:ext uri="{FF2B5EF4-FFF2-40B4-BE49-F238E27FC236}">
                      <a16:creationId xmlns:a16="http://schemas.microsoft.com/office/drawing/2014/main" id="{E12DCFF8-E462-4CB9-A441-12B25EE3D029}"/>
                    </a:ext>
                  </a:extLst>
                </p:cNvPr>
                <p:cNvSpPr/>
                <p:nvPr/>
              </p:nvSpPr>
              <p:spPr>
                <a:xfrm>
                  <a:off x="4128205" y="3605744"/>
                  <a:ext cx="568606" cy="22553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9DDE08AF-55A9-43AF-834D-7F1816BB0770}"/>
                    </a:ext>
                  </a:extLst>
                </p:cNvPr>
                <p:cNvCxnSpPr/>
                <p:nvPr/>
              </p:nvCxnSpPr>
              <p:spPr>
                <a:xfrm>
                  <a:off x="4696811" y="3719722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2916DBE5-B6C9-4CDA-BFDF-5EDCB3F5D7B1}"/>
                    </a:ext>
                  </a:extLst>
                </p:cNvPr>
                <p:cNvCxnSpPr/>
                <p:nvPr/>
              </p:nvCxnSpPr>
              <p:spPr>
                <a:xfrm>
                  <a:off x="4128205" y="3719722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9" name="Rectangle 598">
                <a:extLst>
                  <a:ext uri="{FF2B5EF4-FFF2-40B4-BE49-F238E27FC236}">
                    <a16:creationId xmlns:a16="http://schemas.microsoft.com/office/drawing/2014/main" id="{12FDFDD6-71E0-44DB-9A88-AE61F6BDCB13}"/>
                  </a:ext>
                </a:extLst>
              </p:cNvPr>
              <p:cNvSpPr/>
              <p:nvPr/>
            </p:nvSpPr>
            <p:spPr bwMode="auto">
              <a:xfrm>
                <a:off x="4355141" y="4579885"/>
                <a:ext cx="496888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00" name="Straight Connector 599">
                <a:extLst>
                  <a:ext uri="{FF2B5EF4-FFF2-40B4-BE49-F238E27FC236}">
                    <a16:creationId xmlns:a16="http://schemas.microsoft.com/office/drawing/2014/main" id="{57D152BA-499F-47CD-90FD-B1123EB7A9D0}"/>
                  </a:ext>
                </a:extLst>
              </p:cNvPr>
              <p:cNvCxnSpPr/>
              <p:nvPr/>
            </p:nvCxnSpPr>
            <p:spPr bwMode="auto">
              <a:xfrm flipH="1">
                <a:off x="4348791" y="4032198"/>
                <a:ext cx="3175" cy="145097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1" name="Group 568">
                <a:extLst>
                  <a:ext uri="{FF2B5EF4-FFF2-40B4-BE49-F238E27FC236}">
                    <a16:creationId xmlns:a16="http://schemas.microsoft.com/office/drawing/2014/main" id="{BD1A7C6F-590F-4880-8C32-FF7B28ADEE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1304" y="3867098"/>
                <a:ext cx="503828" cy="248249"/>
                <a:chOff x="2183302" y="1564542"/>
                <a:chExt cx="1200154" cy="440314"/>
              </a:xfrm>
            </p:grpSpPr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5583A645-74BA-4EF8-A3FD-E15BA9418316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248"/>
                  <a:ext cx="1194966" cy="31254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03" name="Rectangle 602">
                  <a:extLst>
                    <a:ext uri="{FF2B5EF4-FFF2-40B4-BE49-F238E27FC236}">
                      <a16:creationId xmlns:a16="http://schemas.microsoft.com/office/drawing/2014/main" id="{F2F3F956-60CD-4B13-AF29-0BACC81EE0A0}"/>
                    </a:ext>
                  </a:extLst>
                </p:cNvPr>
                <p:cNvSpPr/>
                <p:nvPr/>
              </p:nvSpPr>
              <p:spPr bwMode="auto">
                <a:xfrm>
                  <a:off x="2184879" y="1736300"/>
                  <a:ext cx="1198749" cy="11262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6051A2E9-A175-4110-89ED-CC09155BD067}"/>
                    </a:ext>
                  </a:extLst>
                </p:cNvPr>
                <p:cNvSpPr/>
                <p:nvPr/>
              </p:nvSpPr>
              <p:spPr bwMode="auto">
                <a:xfrm flipV="1">
                  <a:off x="2184879" y="1564542"/>
                  <a:ext cx="1194966" cy="31254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05" name="Freeform 425">
                  <a:extLst>
                    <a:ext uri="{FF2B5EF4-FFF2-40B4-BE49-F238E27FC236}">
                      <a16:creationId xmlns:a16="http://schemas.microsoft.com/office/drawing/2014/main" id="{8D76E656-A528-40C2-8F15-A6777BD9E5A6}"/>
                    </a:ext>
                  </a:extLst>
                </p:cNvPr>
                <p:cNvSpPr/>
                <p:nvPr/>
              </p:nvSpPr>
              <p:spPr bwMode="auto">
                <a:xfrm>
                  <a:off x="2491185" y="1671539"/>
                  <a:ext cx="582357" cy="15486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06" name="Freeform 426">
                  <a:extLst>
                    <a:ext uri="{FF2B5EF4-FFF2-40B4-BE49-F238E27FC236}">
                      <a16:creationId xmlns:a16="http://schemas.microsoft.com/office/drawing/2014/main" id="{1AB3C30D-F7D7-4299-9A00-A33A66B1EB4C}"/>
                    </a:ext>
                  </a:extLst>
                </p:cNvPr>
                <p:cNvSpPr/>
                <p:nvPr/>
              </p:nvSpPr>
              <p:spPr bwMode="auto">
                <a:xfrm>
                  <a:off x="2430680" y="1629303"/>
                  <a:ext cx="703366" cy="10981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07" name="Freeform 427">
                  <a:extLst>
                    <a:ext uri="{FF2B5EF4-FFF2-40B4-BE49-F238E27FC236}">
                      <a16:creationId xmlns:a16="http://schemas.microsoft.com/office/drawing/2014/main" id="{1388691E-05A8-41C1-8142-D8762308CCF7}"/>
                    </a:ext>
                  </a:extLst>
                </p:cNvPr>
                <p:cNvSpPr/>
                <p:nvPr/>
              </p:nvSpPr>
              <p:spPr bwMode="auto">
                <a:xfrm>
                  <a:off x="2892028" y="1722222"/>
                  <a:ext cx="260925" cy="9573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08" name="Freeform 428">
                  <a:extLst>
                    <a:ext uri="{FF2B5EF4-FFF2-40B4-BE49-F238E27FC236}">
                      <a16:creationId xmlns:a16="http://schemas.microsoft.com/office/drawing/2014/main" id="{F8F4038A-7E14-4A0C-8A13-A8F6847D260D}"/>
                    </a:ext>
                  </a:extLst>
                </p:cNvPr>
                <p:cNvSpPr/>
                <p:nvPr/>
              </p:nvSpPr>
              <p:spPr bwMode="auto">
                <a:xfrm>
                  <a:off x="2419334" y="1725037"/>
                  <a:ext cx="253364" cy="9573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0BB718C8-21D1-48D2-9D5A-093020DA5A45}"/>
                    </a:ext>
                  </a:extLst>
                </p:cNvPr>
                <p:cNvCxnSpPr>
                  <a:endCxn id="604" idx="2"/>
                </p:cNvCxnSpPr>
                <p:nvPr/>
              </p:nvCxnSpPr>
              <p:spPr bwMode="auto">
                <a:xfrm flipH="1" flipV="1">
                  <a:off x="2184879" y="1722222"/>
                  <a:ext cx="3783" cy="121075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CC65A5F4-B461-4026-8B9A-6E8061F8B5DE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845" y="1727853"/>
                  <a:ext cx="3783" cy="121075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8FF84A3D-E24B-4C3D-9E11-65AEFC639B7D}"/>
                </a:ext>
              </a:extLst>
            </p:cNvPr>
            <p:cNvGrpSpPr/>
            <p:nvPr/>
          </p:nvGrpSpPr>
          <p:grpSpPr>
            <a:xfrm>
              <a:off x="5552116" y="3849635"/>
              <a:ext cx="514350" cy="1670050"/>
              <a:chOff x="5552116" y="3849635"/>
              <a:chExt cx="514350" cy="1670050"/>
            </a:xfrm>
          </p:grpSpPr>
          <p:sp>
            <p:nvSpPr>
              <p:cNvPr id="576" name="Rectangle 575">
                <a:extLst>
                  <a:ext uri="{FF2B5EF4-FFF2-40B4-BE49-F238E27FC236}">
                    <a16:creationId xmlns:a16="http://schemas.microsoft.com/office/drawing/2014/main" id="{E7B5CE2C-946C-4B99-A16A-C5BB7D1F3B7A}"/>
                  </a:ext>
                </a:extLst>
              </p:cNvPr>
              <p:cNvSpPr/>
              <p:nvPr/>
            </p:nvSpPr>
            <p:spPr bwMode="auto">
              <a:xfrm rot="10800000">
                <a:off x="5555163" y="3933392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F1DB2C9A-B11E-4FE0-A05B-2F615B20E136}"/>
                  </a:ext>
                </a:extLst>
              </p:cNvPr>
              <p:cNvCxnSpPr/>
              <p:nvPr/>
            </p:nvCxnSpPr>
            <p:spPr bwMode="auto">
              <a:xfrm flipH="1">
                <a:off x="6064879" y="4006798"/>
                <a:ext cx="1587" cy="13652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8" name="Group 607">
                <a:extLst>
                  <a:ext uri="{FF2B5EF4-FFF2-40B4-BE49-F238E27FC236}">
                    <a16:creationId xmlns:a16="http://schemas.microsoft.com/office/drawing/2014/main" id="{937E9FD5-BA43-4F3C-9589-7967BCF8FF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7264" y="5297988"/>
                <a:ext cx="507588" cy="221697"/>
                <a:chOff x="4128636" y="3606589"/>
                <a:chExt cx="568145" cy="338667"/>
              </a:xfrm>
            </p:grpSpPr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C04B3545-AC85-4866-9FF9-CDDB792982A7}"/>
                    </a:ext>
                  </a:extLst>
                </p:cNvPr>
                <p:cNvSpPr/>
                <p:nvPr/>
              </p:nvSpPr>
              <p:spPr>
                <a:xfrm>
                  <a:off x="4128205" y="3719724"/>
                  <a:ext cx="568606" cy="22553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92" name="Rectangle 591">
                  <a:extLst>
                    <a:ext uri="{FF2B5EF4-FFF2-40B4-BE49-F238E27FC236}">
                      <a16:creationId xmlns:a16="http://schemas.microsoft.com/office/drawing/2014/main" id="{A4786AB9-5637-4E3A-BA6A-302DB2D1D792}"/>
                    </a:ext>
                  </a:extLst>
                </p:cNvPr>
                <p:cNvSpPr/>
                <p:nvPr/>
              </p:nvSpPr>
              <p:spPr>
                <a:xfrm>
                  <a:off x="4128205" y="3719724"/>
                  <a:ext cx="568606" cy="111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2EA459A7-256C-40D6-8C86-C0ADD3E41B45}"/>
                    </a:ext>
                  </a:extLst>
                </p:cNvPr>
                <p:cNvSpPr/>
                <p:nvPr/>
              </p:nvSpPr>
              <p:spPr>
                <a:xfrm>
                  <a:off x="4128205" y="3605744"/>
                  <a:ext cx="568606" cy="225534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437A62BC-B7D3-42CC-978B-4F57EC88A68F}"/>
                    </a:ext>
                  </a:extLst>
                </p:cNvPr>
                <p:cNvCxnSpPr/>
                <p:nvPr/>
              </p:nvCxnSpPr>
              <p:spPr>
                <a:xfrm>
                  <a:off x="4696811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1B672A3C-52FE-46D6-B293-DAE3D52F9663}"/>
                    </a:ext>
                  </a:extLst>
                </p:cNvPr>
                <p:cNvCxnSpPr/>
                <p:nvPr/>
              </p:nvCxnSpPr>
              <p:spPr>
                <a:xfrm>
                  <a:off x="4128205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9" name="Rectangle 578">
                <a:extLst>
                  <a:ext uri="{FF2B5EF4-FFF2-40B4-BE49-F238E27FC236}">
                    <a16:creationId xmlns:a16="http://schemas.microsoft.com/office/drawing/2014/main" id="{5F1CFD9E-8DE6-4961-907C-1E02916F9841}"/>
                  </a:ext>
                </a:extLst>
              </p:cNvPr>
              <p:cNvSpPr/>
              <p:nvPr/>
            </p:nvSpPr>
            <p:spPr bwMode="auto">
              <a:xfrm>
                <a:off x="5558466" y="4562423"/>
                <a:ext cx="496888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CD181664-5EAF-4A2E-865A-57EB3FB3D740}"/>
                  </a:ext>
                </a:extLst>
              </p:cNvPr>
              <p:cNvCxnSpPr/>
              <p:nvPr/>
            </p:nvCxnSpPr>
            <p:spPr bwMode="auto">
              <a:xfrm flipH="1">
                <a:off x="5552116" y="4014735"/>
                <a:ext cx="3175" cy="145097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1" name="Group 595">
                <a:extLst>
                  <a:ext uri="{FF2B5EF4-FFF2-40B4-BE49-F238E27FC236}">
                    <a16:creationId xmlns:a16="http://schemas.microsoft.com/office/drawing/2014/main" id="{C3D6492C-1F47-4345-9569-C93A53AF73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4629" y="38496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4613834E-D7EC-4B1E-BA4D-88BEA5458652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250"/>
                  <a:ext cx="1194966" cy="31254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83" name="Rectangle 582">
                  <a:extLst>
                    <a:ext uri="{FF2B5EF4-FFF2-40B4-BE49-F238E27FC236}">
                      <a16:creationId xmlns:a16="http://schemas.microsoft.com/office/drawing/2014/main" id="{54234B31-DFC0-4137-BA88-9BE3FA037BBC}"/>
                    </a:ext>
                  </a:extLst>
                </p:cNvPr>
                <p:cNvSpPr/>
                <p:nvPr/>
              </p:nvSpPr>
              <p:spPr bwMode="auto">
                <a:xfrm>
                  <a:off x="2184879" y="1736302"/>
                  <a:ext cx="1198749" cy="11262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84" name="Oval 583">
                  <a:extLst>
                    <a:ext uri="{FF2B5EF4-FFF2-40B4-BE49-F238E27FC236}">
                      <a16:creationId xmlns:a16="http://schemas.microsoft.com/office/drawing/2014/main" id="{4514700D-6B4F-4E32-AB1E-F00B77BD2665}"/>
                    </a:ext>
                  </a:extLst>
                </p:cNvPr>
                <p:cNvSpPr/>
                <p:nvPr/>
              </p:nvSpPr>
              <p:spPr bwMode="auto">
                <a:xfrm flipV="1">
                  <a:off x="2184879" y="1564542"/>
                  <a:ext cx="1194966" cy="31254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85" name="Freeform 405">
                  <a:extLst>
                    <a:ext uri="{FF2B5EF4-FFF2-40B4-BE49-F238E27FC236}">
                      <a16:creationId xmlns:a16="http://schemas.microsoft.com/office/drawing/2014/main" id="{A45BCF47-884B-4D6D-BADC-C5EDFC7FE9FC}"/>
                    </a:ext>
                  </a:extLst>
                </p:cNvPr>
                <p:cNvSpPr/>
                <p:nvPr/>
              </p:nvSpPr>
              <p:spPr bwMode="auto">
                <a:xfrm>
                  <a:off x="2491185" y="1671539"/>
                  <a:ext cx="582357" cy="15486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86" name="Freeform 406">
                  <a:extLst>
                    <a:ext uri="{FF2B5EF4-FFF2-40B4-BE49-F238E27FC236}">
                      <a16:creationId xmlns:a16="http://schemas.microsoft.com/office/drawing/2014/main" id="{D5D40D0F-9911-4E88-9240-7749ABEC7263}"/>
                    </a:ext>
                  </a:extLst>
                </p:cNvPr>
                <p:cNvSpPr/>
                <p:nvPr/>
              </p:nvSpPr>
              <p:spPr bwMode="auto">
                <a:xfrm>
                  <a:off x="2430680" y="1629304"/>
                  <a:ext cx="703366" cy="109812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87" name="Freeform 407">
                  <a:extLst>
                    <a:ext uri="{FF2B5EF4-FFF2-40B4-BE49-F238E27FC236}">
                      <a16:creationId xmlns:a16="http://schemas.microsoft.com/office/drawing/2014/main" id="{52F08D25-EC9A-4949-A212-65F74CAC097C}"/>
                    </a:ext>
                  </a:extLst>
                </p:cNvPr>
                <p:cNvSpPr/>
                <p:nvPr/>
              </p:nvSpPr>
              <p:spPr bwMode="auto">
                <a:xfrm>
                  <a:off x="2892028" y="1722222"/>
                  <a:ext cx="260925" cy="9573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88" name="Freeform 408">
                  <a:extLst>
                    <a:ext uri="{FF2B5EF4-FFF2-40B4-BE49-F238E27FC236}">
                      <a16:creationId xmlns:a16="http://schemas.microsoft.com/office/drawing/2014/main" id="{1CDF7A22-C0B1-43CC-A37E-F39043681B51}"/>
                    </a:ext>
                  </a:extLst>
                </p:cNvPr>
                <p:cNvSpPr/>
                <p:nvPr/>
              </p:nvSpPr>
              <p:spPr bwMode="auto">
                <a:xfrm>
                  <a:off x="2419334" y="1725039"/>
                  <a:ext cx="253364" cy="9573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4D73A4EE-DC06-49D5-81D6-D30A86562F6B}"/>
                    </a:ext>
                  </a:extLst>
                </p:cNvPr>
                <p:cNvCxnSpPr>
                  <a:endCxn id="584" idx="2"/>
                </p:cNvCxnSpPr>
                <p:nvPr/>
              </p:nvCxnSpPr>
              <p:spPr bwMode="auto">
                <a:xfrm flipH="1" flipV="1">
                  <a:off x="2184879" y="1722222"/>
                  <a:ext cx="3783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3767A3C5-37EC-4FA6-927D-469029FAA0A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845" y="1727853"/>
                  <a:ext cx="3783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55" name="Group 554">
              <a:extLst>
                <a:ext uri="{FF2B5EF4-FFF2-40B4-BE49-F238E27FC236}">
                  <a16:creationId xmlns:a16="http://schemas.microsoft.com/office/drawing/2014/main" id="{293080BE-C954-4479-B695-1A8DAA797C27}"/>
                </a:ext>
              </a:extLst>
            </p:cNvPr>
            <p:cNvGrpSpPr/>
            <p:nvPr/>
          </p:nvGrpSpPr>
          <p:grpSpPr>
            <a:xfrm>
              <a:off x="6547479" y="3836935"/>
              <a:ext cx="514350" cy="1671638"/>
              <a:chOff x="6547479" y="3836935"/>
              <a:chExt cx="514350" cy="1671638"/>
            </a:xfrm>
          </p:grpSpPr>
          <p:sp>
            <p:nvSpPr>
              <p:cNvPr id="556" name="Rectangle 555">
                <a:extLst>
                  <a:ext uri="{FF2B5EF4-FFF2-40B4-BE49-F238E27FC236}">
                    <a16:creationId xmlns:a16="http://schemas.microsoft.com/office/drawing/2014/main" id="{E18AD7E9-F18A-4DA7-9E71-92A342158385}"/>
                  </a:ext>
                </a:extLst>
              </p:cNvPr>
              <p:cNvSpPr/>
              <p:nvPr/>
            </p:nvSpPr>
            <p:spPr bwMode="auto">
              <a:xfrm rot="10800000">
                <a:off x="6550526" y="3920772"/>
                <a:ext cx="498084" cy="629245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F5417523-CEA5-4737-BA6D-C0944E5B8394}"/>
                  </a:ext>
                </a:extLst>
              </p:cNvPr>
              <p:cNvCxnSpPr/>
              <p:nvPr/>
            </p:nvCxnSpPr>
            <p:spPr bwMode="auto">
              <a:xfrm flipH="1">
                <a:off x="7060241" y="3994098"/>
                <a:ext cx="1588" cy="136683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8" name="Group 634">
                <a:extLst>
                  <a:ext uri="{FF2B5EF4-FFF2-40B4-BE49-F238E27FC236}">
                    <a16:creationId xmlns:a16="http://schemas.microsoft.com/office/drawing/2014/main" id="{4CFA3D81-FFB6-4BED-8B61-02585E6B0D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52627" y="5286665"/>
                <a:ext cx="507588" cy="221908"/>
                <a:chOff x="4128636" y="3606589"/>
                <a:chExt cx="568145" cy="338667"/>
              </a:xfrm>
            </p:grpSpPr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CBECE4D2-F861-4874-A6A8-DE21BB7DA539}"/>
                    </a:ext>
                  </a:extLst>
                </p:cNvPr>
                <p:cNvSpPr/>
                <p:nvPr/>
              </p:nvSpPr>
              <p:spPr>
                <a:xfrm>
                  <a:off x="4128204" y="3719937"/>
                  <a:ext cx="568606" cy="225319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72A2B092-A732-4333-A100-7943C4A4B4AF}"/>
                    </a:ext>
                  </a:extLst>
                </p:cNvPr>
                <p:cNvSpPr/>
                <p:nvPr/>
              </p:nvSpPr>
              <p:spPr>
                <a:xfrm>
                  <a:off x="4128204" y="3719937"/>
                  <a:ext cx="568606" cy="11144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1D637416-680B-4F77-B259-9182B1C1D4BD}"/>
                    </a:ext>
                  </a:extLst>
                </p:cNvPr>
                <p:cNvSpPr/>
                <p:nvPr/>
              </p:nvSpPr>
              <p:spPr>
                <a:xfrm>
                  <a:off x="4128204" y="3606067"/>
                  <a:ext cx="568606" cy="22531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D476317-86D9-4FDA-AF21-E97705CDFBDB}"/>
                    </a:ext>
                  </a:extLst>
                </p:cNvPr>
                <p:cNvCxnSpPr/>
                <p:nvPr/>
              </p:nvCxnSpPr>
              <p:spPr>
                <a:xfrm>
                  <a:off x="4696810" y="3719937"/>
                  <a:ext cx="0" cy="11144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Straight Connector 574">
                  <a:extLst>
                    <a:ext uri="{FF2B5EF4-FFF2-40B4-BE49-F238E27FC236}">
                      <a16:creationId xmlns:a16="http://schemas.microsoft.com/office/drawing/2014/main" id="{3286B2F1-C9D6-4C7A-A9EE-23A21E50D7AA}"/>
                    </a:ext>
                  </a:extLst>
                </p:cNvPr>
                <p:cNvCxnSpPr/>
                <p:nvPr/>
              </p:nvCxnSpPr>
              <p:spPr>
                <a:xfrm>
                  <a:off x="4128204" y="3719937"/>
                  <a:ext cx="0" cy="11144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9" name="Rectangle 558">
                <a:extLst>
                  <a:ext uri="{FF2B5EF4-FFF2-40B4-BE49-F238E27FC236}">
                    <a16:creationId xmlns:a16="http://schemas.microsoft.com/office/drawing/2014/main" id="{500CE923-82BA-46AA-B4BB-D7BF44301981}"/>
                  </a:ext>
                </a:extLst>
              </p:cNvPr>
              <p:cNvSpPr/>
              <p:nvPr/>
            </p:nvSpPr>
            <p:spPr bwMode="auto">
              <a:xfrm>
                <a:off x="6553829" y="4551310"/>
                <a:ext cx="496887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7DCC6B8D-E00B-4A75-88C0-B5008F46248A}"/>
                  </a:ext>
                </a:extLst>
              </p:cNvPr>
              <p:cNvCxnSpPr/>
              <p:nvPr/>
            </p:nvCxnSpPr>
            <p:spPr bwMode="auto">
              <a:xfrm flipH="1">
                <a:off x="6547479" y="4002035"/>
                <a:ext cx="3175" cy="145256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1" name="Group 622">
                <a:extLst>
                  <a:ext uri="{FF2B5EF4-FFF2-40B4-BE49-F238E27FC236}">
                    <a16:creationId xmlns:a16="http://schemas.microsoft.com/office/drawing/2014/main" id="{555ACF45-05AA-445D-B6C8-F9A0ACFF3D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49992" y="3836935"/>
                <a:ext cx="503828" cy="248485"/>
                <a:chOff x="2183302" y="1564542"/>
                <a:chExt cx="1200154" cy="440314"/>
              </a:xfrm>
            </p:grpSpPr>
            <p:sp>
              <p:nvSpPr>
                <p:cNvPr id="562" name="Oval 561">
                  <a:extLst>
                    <a:ext uri="{FF2B5EF4-FFF2-40B4-BE49-F238E27FC236}">
                      <a16:creationId xmlns:a16="http://schemas.microsoft.com/office/drawing/2014/main" id="{E2CE234A-98AF-4A2A-AA6A-F2623B12AA52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30"/>
                  <a:ext cx="1194966" cy="3150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63" name="Rectangle 562">
                  <a:extLst>
                    <a:ext uri="{FF2B5EF4-FFF2-40B4-BE49-F238E27FC236}">
                      <a16:creationId xmlns:a16="http://schemas.microsoft.com/office/drawing/2014/main" id="{A7E526C4-97B4-45E5-999F-4751FD192A0E}"/>
                    </a:ext>
                  </a:extLst>
                </p:cNvPr>
                <p:cNvSpPr/>
                <p:nvPr/>
              </p:nvSpPr>
              <p:spPr bwMode="auto">
                <a:xfrm>
                  <a:off x="2184879" y="1736138"/>
                  <a:ext cx="1198746" cy="112522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64" name="Oval 563">
                  <a:extLst>
                    <a:ext uri="{FF2B5EF4-FFF2-40B4-BE49-F238E27FC236}">
                      <a16:creationId xmlns:a16="http://schemas.microsoft.com/office/drawing/2014/main" id="{3009EFD0-4197-4392-9719-AE8258AB9C9C}"/>
                    </a:ext>
                  </a:extLst>
                </p:cNvPr>
                <p:cNvSpPr/>
                <p:nvPr/>
              </p:nvSpPr>
              <p:spPr bwMode="auto">
                <a:xfrm flipV="1">
                  <a:off x="2184879" y="1564542"/>
                  <a:ext cx="1194966" cy="31506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65" name="Freeform 385">
                  <a:extLst>
                    <a:ext uri="{FF2B5EF4-FFF2-40B4-BE49-F238E27FC236}">
                      <a16:creationId xmlns:a16="http://schemas.microsoft.com/office/drawing/2014/main" id="{49047362-3D4C-4EA6-BBEC-3E4416C506F3}"/>
                    </a:ext>
                  </a:extLst>
                </p:cNvPr>
                <p:cNvSpPr/>
                <p:nvPr/>
              </p:nvSpPr>
              <p:spPr bwMode="auto">
                <a:xfrm>
                  <a:off x="2491182" y="1671438"/>
                  <a:ext cx="582357" cy="15753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66" name="Freeform 386">
                  <a:extLst>
                    <a:ext uri="{FF2B5EF4-FFF2-40B4-BE49-F238E27FC236}">
                      <a16:creationId xmlns:a16="http://schemas.microsoft.com/office/drawing/2014/main" id="{B1F9F5D3-0E0E-4C99-950C-4157C3FA0819}"/>
                    </a:ext>
                  </a:extLst>
                </p:cNvPr>
                <p:cNvSpPr/>
                <p:nvPr/>
              </p:nvSpPr>
              <p:spPr bwMode="auto">
                <a:xfrm>
                  <a:off x="2430678" y="1629243"/>
                  <a:ext cx="703366" cy="112522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67" name="Freeform 387">
                  <a:extLst>
                    <a:ext uri="{FF2B5EF4-FFF2-40B4-BE49-F238E27FC236}">
                      <a16:creationId xmlns:a16="http://schemas.microsoft.com/office/drawing/2014/main" id="{07A590D2-EF6F-46B0-88EF-33978407F59A}"/>
                    </a:ext>
                  </a:extLst>
                </p:cNvPr>
                <p:cNvSpPr/>
                <p:nvPr/>
              </p:nvSpPr>
              <p:spPr bwMode="auto">
                <a:xfrm>
                  <a:off x="2892025" y="1724886"/>
                  <a:ext cx="260927" cy="95643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68" name="Freeform 388">
                  <a:extLst>
                    <a:ext uri="{FF2B5EF4-FFF2-40B4-BE49-F238E27FC236}">
                      <a16:creationId xmlns:a16="http://schemas.microsoft.com/office/drawing/2014/main" id="{B8475471-854F-4C4E-A128-2FC1882F864B}"/>
                    </a:ext>
                  </a:extLst>
                </p:cNvPr>
                <p:cNvSpPr/>
                <p:nvPr/>
              </p:nvSpPr>
              <p:spPr bwMode="auto">
                <a:xfrm>
                  <a:off x="2419334" y="1727698"/>
                  <a:ext cx="253362" cy="92831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DA593C1-77ED-448D-8C2D-D70B7C45E27B}"/>
                    </a:ext>
                  </a:extLst>
                </p:cNvPr>
                <p:cNvCxnSpPr>
                  <a:endCxn id="564" idx="2"/>
                </p:cNvCxnSpPr>
                <p:nvPr/>
              </p:nvCxnSpPr>
              <p:spPr bwMode="auto">
                <a:xfrm flipH="1" flipV="1">
                  <a:off x="2184879" y="1722072"/>
                  <a:ext cx="3780" cy="12096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C69B5700-FEC2-45F7-A85B-750AEB027A21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845" y="1730512"/>
                  <a:ext cx="3780" cy="12096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44DFBC44-2FC1-4B62-A83C-96F511749E0D}"/>
              </a:ext>
            </a:extLst>
          </p:cNvPr>
          <p:cNvGrpSpPr/>
          <p:nvPr/>
        </p:nvGrpSpPr>
        <p:grpSpPr>
          <a:xfrm>
            <a:off x="928472" y="942955"/>
            <a:ext cx="4415330" cy="2315048"/>
            <a:chOff x="2381956" y="2435173"/>
            <a:chExt cx="4415330" cy="2315048"/>
          </a:xfrm>
        </p:grpSpPr>
        <p:sp>
          <p:nvSpPr>
            <p:cNvPr id="657" name="Freeform 477">
              <a:extLst>
                <a:ext uri="{FF2B5EF4-FFF2-40B4-BE49-F238E27FC236}">
                  <a16:creationId xmlns:a16="http://schemas.microsoft.com/office/drawing/2014/main" id="{841EEA8E-F411-4886-88B5-FA69D9F4C8CF}"/>
                </a:ext>
              </a:extLst>
            </p:cNvPr>
            <p:cNvSpPr/>
            <p:nvPr/>
          </p:nvSpPr>
          <p:spPr>
            <a:xfrm>
              <a:off x="2381956" y="2439629"/>
              <a:ext cx="297540" cy="1743187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015941"/>
                <a:gd name="connsiteX1" fmla="*/ 0 w 307275"/>
                <a:gd name="connsiteY1" fmla="*/ 0 h 2015941"/>
                <a:gd name="connsiteX2" fmla="*/ 0 w 307275"/>
                <a:gd name="connsiteY2" fmla="*/ 2015941 h 2015941"/>
                <a:gd name="connsiteX0" fmla="*/ 228538 w 228538"/>
                <a:gd name="connsiteY0" fmla="*/ 0 h 2022548"/>
                <a:gd name="connsiteX1" fmla="*/ 0 w 228538"/>
                <a:gd name="connsiteY1" fmla="*/ 6607 h 2022548"/>
                <a:gd name="connsiteX2" fmla="*/ 0 w 228538"/>
                <a:gd name="connsiteY2" fmla="*/ 2022548 h 202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8" h="2022548">
                  <a:moveTo>
                    <a:pt x="228538" y="0"/>
                  </a:moveTo>
                  <a:lnTo>
                    <a:pt x="0" y="6607"/>
                  </a:lnTo>
                  <a:lnTo>
                    <a:pt x="0" y="2022548"/>
                  </a:lnTo>
                </a:path>
              </a:pathLst>
            </a:cu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CC0000"/>
                </a:solidFill>
              </a:endParaRPr>
            </a:p>
          </p:txBody>
        </p:sp>
        <p:sp>
          <p:nvSpPr>
            <p:cNvPr id="658" name="Freeform 478">
              <a:extLst>
                <a:ext uri="{FF2B5EF4-FFF2-40B4-BE49-F238E27FC236}">
                  <a16:creationId xmlns:a16="http://schemas.microsoft.com/office/drawing/2014/main" id="{2C9F2ACA-1EA4-4205-AFE7-637C0E411C77}"/>
                </a:ext>
              </a:extLst>
            </p:cNvPr>
            <p:cNvSpPr/>
            <p:nvPr/>
          </p:nvSpPr>
          <p:spPr>
            <a:xfrm flipH="1">
              <a:off x="6411524" y="2435173"/>
              <a:ext cx="385762" cy="2300562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117725"/>
                <a:gd name="connsiteX1" fmla="*/ 0 w 307275"/>
                <a:gd name="connsiteY1" fmla="*/ 0 h 2117725"/>
                <a:gd name="connsiteX2" fmla="*/ 0 w 307275"/>
                <a:gd name="connsiteY2" fmla="*/ 2117725 h 21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275" h="2117725">
                  <a:moveTo>
                    <a:pt x="307275" y="0"/>
                  </a:moveTo>
                  <a:lnTo>
                    <a:pt x="0" y="0"/>
                  </a:lnTo>
                  <a:lnTo>
                    <a:pt x="0" y="2117725"/>
                  </a:lnTo>
                </a:path>
              </a:pathLst>
            </a:cu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59" name="Straight Arrow Connector 658">
              <a:extLst>
                <a:ext uri="{FF2B5EF4-FFF2-40B4-BE49-F238E27FC236}">
                  <a16:creationId xmlns:a16="http://schemas.microsoft.com/office/drawing/2014/main" id="{FB5EBBDE-039F-418C-9EF8-E1FF14439BEE}"/>
                </a:ext>
              </a:extLst>
            </p:cNvPr>
            <p:cNvCxnSpPr/>
            <p:nvPr/>
          </p:nvCxnSpPr>
          <p:spPr>
            <a:xfrm flipV="1">
              <a:off x="5791457" y="2687586"/>
              <a:ext cx="8309" cy="2062635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Straight Arrow Connector 659">
              <a:extLst>
                <a:ext uri="{FF2B5EF4-FFF2-40B4-BE49-F238E27FC236}">
                  <a16:creationId xmlns:a16="http://schemas.microsoft.com/office/drawing/2014/main" id="{6FA4A863-56F5-44F8-8C51-74D8252291A9}"/>
                </a:ext>
              </a:extLst>
            </p:cNvPr>
            <p:cNvCxnSpPr/>
            <p:nvPr/>
          </p:nvCxnSpPr>
          <p:spPr>
            <a:xfrm flipV="1">
              <a:off x="4598735" y="2708225"/>
              <a:ext cx="18344" cy="2037167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Straight Arrow Connector 660">
              <a:extLst>
                <a:ext uri="{FF2B5EF4-FFF2-40B4-BE49-F238E27FC236}">
                  <a16:creationId xmlns:a16="http://schemas.microsoft.com/office/drawing/2014/main" id="{6762E1E8-007E-4130-BF3F-2D1191DC1B5D}"/>
                </a:ext>
              </a:extLst>
            </p:cNvPr>
            <p:cNvCxnSpPr/>
            <p:nvPr/>
          </p:nvCxnSpPr>
          <p:spPr>
            <a:xfrm flipH="1" flipV="1">
              <a:off x="3807455" y="2762199"/>
              <a:ext cx="9009" cy="1983193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5CA3430A-670F-453E-9674-00456F63BFA4}"/>
              </a:ext>
            </a:extLst>
          </p:cNvPr>
          <p:cNvGrpSpPr/>
          <p:nvPr/>
        </p:nvGrpSpPr>
        <p:grpSpPr>
          <a:xfrm>
            <a:off x="602426" y="3154884"/>
            <a:ext cx="4956877" cy="694339"/>
            <a:chOff x="2055070" y="4690247"/>
            <a:chExt cx="4956877" cy="694339"/>
          </a:xfrm>
        </p:grpSpPr>
        <p:grpSp>
          <p:nvGrpSpPr>
            <p:cNvPr id="663" name="Group 554">
              <a:extLst>
                <a:ext uri="{FF2B5EF4-FFF2-40B4-BE49-F238E27FC236}">
                  <a16:creationId xmlns:a16="http://schemas.microsoft.com/office/drawing/2014/main" id="{C1335344-9091-4409-A610-F964700F5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5320" y="5055434"/>
              <a:ext cx="430131" cy="329152"/>
              <a:chOff x="2931664" y="3912603"/>
              <a:chExt cx="430450" cy="329314"/>
            </a:xfrm>
          </p:grpSpPr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C37CCE16-68E4-4A4E-9F54-E0E5922874CB}"/>
                  </a:ext>
                </a:extLst>
              </p:cNvPr>
              <p:cNvSpPr/>
              <p:nvPr/>
            </p:nvSpPr>
            <p:spPr>
              <a:xfrm>
                <a:off x="2936952" y="3913304"/>
                <a:ext cx="425766" cy="32877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85" name="Straight Connector 684">
                <a:extLst>
                  <a:ext uri="{FF2B5EF4-FFF2-40B4-BE49-F238E27FC236}">
                    <a16:creationId xmlns:a16="http://schemas.microsoft.com/office/drawing/2014/main" id="{D20EA4C1-F4C6-4488-B5CF-ECE215EEAD9A}"/>
                  </a:ext>
                </a:extLst>
              </p:cNvPr>
              <p:cNvCxnSpPr/>
              <p:nvPr/>
            </p:nvCxnSpPr>
            <p:spPr>
              <a:xfrm>
                <a:off x="2932185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Straight Connector 685">
                <a:extLst>
                  <a:ext uri="{FF2B5EF4-FFF2-40B4-BE49-F238E27FC236}">
                    <a16:creationId xmlns:a16="http://schemas.microsoft.com/office/drawing/2014/main" id="{BEEA758A-B600-4529-946B-D002B26EF514}"/>
                  </a:ext>
                </a:extLst>
              </p:cNvPr>
              <p:cNvCxnSpPr/>
              <p:nvPr/>
            </p:nvCxnSpPr>
            <p:spPr>
              <a:xfrm>
                <a:off x="2932185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Straight Connector 686">
                <a:extLst>
                  <a:ext uri="{FF2B5EF4-FFF2-40B4-BE49-F238E27FC236}">
                    <a16:creationId xmlns:a16="http://schemas.microsoft.com/office/drawing/2014/main" id="{F9B9D303-E301-493E-AAEA-87035E2DF356}"/>
                  </a:ext>
                </a:extLst>
              </p:cNvPr>
              <p:cNvCxnSpPr>
                <a:stCxn id="684" idx="2"/>
              </p:cNvCxnSpPr>
              <p:nvPr/>
            </p:nvCxnSpPr>
            <p:spPr>
              <a:xfrm flipH="1" flipV="1">
                <a:off x="3148246" y="4005425"/>
                <a:ext cx="1589" cy="23665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4" name="Group 582">
              <a:extLst>
                <a:ext uri="{FF2B5EF4-FFF2-40B4-BE49-F238E27FC236}">
                  <a16:creationId xmlns:a16="http://schemas.microsoft.com/office/drawing/2014/main" id="{2B45A031-5E3F-4621-907C-E9A0A965F1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7957" y="5055368"/>
              <a:ext cx="430131" cy="329152"/>
              <a:chOff x="2931664" y="3912603"/>
              <a:chExt cx="430450" cy="329314"/>
            </a:xfrm>
          </p:grpSpPr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id="{ED85BA0A-3BA5-44A3-80D5-533025B13A3C}"/>
                  </a:ext>
                </a:extLst>
              </p:cNvPr>
              <p:cNvSpPr/>
              <p:nvPr/>
            </p:nvSpPr>
            <p:spPr>
              <a:xfrm>
                <a:off x="2936952" y="3913304"/>
                <a:ext cx="425766" cy="32877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81" name="Straight Connector 680">
                <a:extLst>
                  <a:ext uri="{FF2B5EF4-FFF2-40B4-BE49-F238E27FC236}">
                    <a16:creationId xmlns:a16="http://schemas.microsoft.com/office/drawing/2014/main" id="{CB9F6C25-D6A6-49A3-9C16-79756557D6DC}"/>
                  </a:ext>
                </a:extLst>
              </p:cNvPr>
              <p:cNvCxnSpPr/>
              <p:nvPr/>
            </p:nvCxnSpPr>
            <p:spPr>
              <a:xfrm>
                <a:off x="2932186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Straight Connector 681">
                <a:extLst>
                  <a:ext uri="{FF2B5EF4-FFF2-40B4-BE49-F238E27FC236}">
                    <a16:creationId xmlns:a16="http://schemas.microsoft.com/office/drawing/2014/main" id="{BDC86C79-0AAD-4234-A559-4FA94A152686}"/>
                  </a:ext>
                </a:extLst>
              </p:cNvPr>
              <p:cNvCxnSpPr/>
              <p:nvPr/>
            </p:nvCxnSpPr>
            <p:spPr>
              <a:xfrm>
                <a:off x="2932186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Straight Connector 682">
                <a:extLst>
                  <a:ext uri="{FF2B5EF4-FFF2-40B4-BE49-F238E27FC236}">
                    <a16:creationId xmlns:a16="http://schemas.microsoft.com/office/drawing/2014/main" id="{A0F5E10F-3DF3-48EB-B684-540807AAC014}"/>
                  </a:ext>
                </a:extLst>
              </p:cNvPr>
              <p:cNvCxnSpPr>
                <a:stCxn id="680" idx="2"/>
              </p:cNvCxnSpPr>
              <p:nvPr/>
            </p:nvCxnSpPr>
            <p:spPr>
              <a:xfrm flipH="1" flipV="1">
                <a:off x="3148247" y="4005425"/>
                <a:ext cx="1588" cy="236653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5" name="Group 609">
              <a:extLst>
                <a:ext uri="{FF2B5EF4-FFF2-40B4-BE49-F238E27FC236}">
                  <a16:creationId xmlns:a16="http://schemas.microsoft.com/office/drawing/2014/main" id="{C7B94F67-24F8-4297-879A-D95F8D31CA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1804" y="5053093"/>
              <a:ext cx="430212" cy="328614"/>
              <a:chOff x="2932186" y="3913304"/>
              <a:chExt cx="430531" cy="328775"/>
            </a:xfrm>
          </p:grpSpPr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0574CD27-B90B-463A-B73D-C5106C213012}"/>
                  </a:ext>
                </a:extLst>
              </p:cNvPr>
              <p:cNvSpPr/>
              <p:nvPr/>
            </p:nvSpPr>
            <p:spPr>
              <a:xfrm>
                <a:off x="2936952" y="3913304"/>
                <a:ext cx="425765" cy="32877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77" name="Straight Connector 676">
                <a:extLst>
                  <a:ext uri="{FF2B5EF4-FFF2-40B4-BE49-F238E27FC236}">
                    <a16:creationId xmlns:a16="http://schemas.microsoft.com/office/drawing/2014/main" id="{120AC512-2BF3-44E9-A0BF-5474C3489ACD}"/>
                  </a:ext>
                </a:extLst>
              </p:cNvPr>
              <p:cNvCxnSpPr/>
              <p:nvPr/>
            </p:nvCxnSpPr>
            <p:spPr>
              <a:xfrm>
                <a:off x="2932186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Straight Connector 677">
                <a:extLst>
                  <a:ext uri="{FF2B5EF4-FFF2-40B4-BE49-F238E27FC236}">
                    <a16:creationId xmlns:a16="http://schemas.microsoft.com/office/drawing/2014/main" id="{48EA846F-6042-471E-89E5-4370FAF7E20C}"/>
                  </a:ext>
                </a:extLst>
              </p:cNvPr>
              <p:cNvCxnSpPr/>
              <p:nvPr/>
            </p:nvCxnSpPr>
            <p:spPr>
              <a:xfrm>
                <a:off x="2932186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Straight Connector 678">
                <a:extLst>
                  <a:ext uri="{FF2B5EF4-FFF2-40B4-BE49-F238E27FC236}">
                    <a16:creationId xmlns:a16="http://schemas.microsoft.com/office/drawing/2014/main" id="{B919A89B-AF01-4F23-BC21-3C533CC938C5}"/>
                  </a:ext>
                </a:extLst>
              </p:cNvPr>
              <p:cNvCxnSpPr>
                <a:stCxn id="676" idx="2"/>
              </p:cNvCxnSpPr>
              <p:nvPr/>
            </p:nvCxnSpPr>
            <p:spPr>
              <a:xfrm flipH="1" flipV="1">
                <a:off x="3148247" y="4005425"/>
                <a:ext cx="1588" cy="23665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6" name="Group 636">
              <a:extLst>
                <a:ext uri="{FF2B5EF4-FFF2-40B4-BE49-F238E27FC236}">
                  <a16:creationId xmlns:a16="http://schemas.microsoft.com/office/drawing/2014/main" id="{B58723D1-67CF-4B2E-AB3F-5E0C5B3210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1816" y="5045656"/>
              <a:ext cx="430131" cy="329465"/>
              <a:chOff x="2931664" y="3912603"/>
              <a:chExt cx="430450" cy="329314"/>
            </a:xfrm>
          </p:grpSpPr>
          <p:sp>
            <p:nvSpPr>
              <p:cNvPr id="672" name="Rectangle 671">
                <a:extLst>
                  <a:ext uri="{FF2B5EF4-FFF2-40B4-BE49-F238E27FC236}">
                    <a16:creationId xmlns:a16="http://schemas.microsoft.com/office/drawing/2014/main" id="{433437B1-D57F-44A0-839F-7854DA7ADD10}"/>
                  </a:ext>
                </a:extLst>
              </p:cNvPr>
              <p:cNvSpPr/>
              <p:nvPr/>
            </p:nvSpPr>
            <p:spPr>
              <a:xfrm>
                <a:off x="2936952" y="3912169"/>
                <a:ext cx="425766" cy="33004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73" name="Straight Connector 672">
                <a:extLst>
                  <a:ext uri="{FF2B5EF4-FFF2-40B4-BE49-F238E27FC236}">
                    <a16:creationId xmlns:a16="http://schemas.microsoft.com/office/drawing/2014/main" id="{010EF3D9-0872-4D6E-8F47-A83D5EBA99AD}"/>
                  </a:ext>
                </a:extLst>
              </p:cNvPr>
              <p:cNvCxnSpPr/>
              <p:nvPr/>
            </p:nvCxnSpPr>
            <p:spPr>
              <a:xfrm>
                <a:off x="2932185" y="4004202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Straight Connector 673">
                <a:extLst>
                  <a:ext uri="{FF2B5EF4-FFF2-40B4-BE49-F238E27FC236}">
                    <a16:creationId xmlns:a16="http://schemas.microsoft.com/office/drawing/2014/main" id="{791D9552-C06A-4692-BDD5-8A41A95351AE}"/>
                  </a:ext>
                </a:extLst>
              </p:cNvPr>
              <p:cNvCxnSpPr/>
              <p:nvPr/>
            </p:nvCxnSpPr>
            <p:spPr>
              <a:xfrm>
                <a:off x="2932185" y="4067673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Straight Connector 674">
                <a:extLst>
                  <a:ext uri="{FF2B5EF4-FFF2-40B4-BE49-F238E27FC236}">
                    <a16:creationId xmlns:a16="http://schemas.microsoft.com/office/drawing/2014/main" id="{2B8AFE1A-BBF0-4648-B1F9-1F87C24491E4}"/>
                  </a:ext>
                </a:extLst>
              </p:cNvPr>
              <p:cNvCxnSpPr>
                <a:stCxn id="672" idx="2"/>
              </p:cNvCxnSpPr>
              <p:nvPr/>
            </p:nvCxnSpPr>
            <p:spPr>
              <a:xfrm flipH="1" flipV="1">
                <a:off x="3148246" y="4004202"/>
                <a:ext cx="1589" cy="238016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7" name="Group 554">
              <a:extLst>
                <a:ext uri="{FF2B5EF4-FFF2-40B4-BE49-F238E27FC236}">
                  <a16:creationId xmlns:a16="http://schemas.microsoft.com/office/drawing/2014/main" id="{20BAAFA4-7ABF-456F-9DD8-1011C2F5C1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5070" y="4690247"/>
              <a:ext cx="675320" cy="521222"/>
              <a:chOff x="2931664" y="3912603"/>
              <a:chExt cx="430450" cy="329314"/>
            </a:xfrm>
          </p:grpSpPr>
          <p:sp>
            <p:nvSpPr>
              <p:cNvPr id="668" name="Rectangle 667">
                <a:extLst>
                  <a:ext uri="{FF2B5EF4-FFF2-40B4-BE49-F238E27FC236}">
                    <a16:creationId xmlns:a16="http://schemas.microsoft.com/office/drawing/2014/main" id="{4556EFE8-5910-4238-BA1E-55338220C0FC}"/>
                  </a:ext>
                </a:extLst>
              </p:cNvPr>
              <p:cNvSpPr/>
              <p:nvPr/>
            </p:nvSpPr>
            <p:spPr>
              <a:xfrm>
                <a:off x="2936952" y="3913304"/>
                <a:ext cx="425766" cy="32877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69" name="Straight Connector 668">
                <a:extLst>
                  <a:ext uri="{FF2B5EF4-FFF2-40B4-BE49-F238E27FC236}">
                    <a16:creationId xmlns:a16="http://schemas.microsoft.com/office/drawing/2014/main" id="{BEFE9EA3-83C2-4747-9D09-048B36D75730}"/>
                  </a:ext>
                </a:extLst>
              </p:cNvPr>
              <p:cNvCxnSpPr/>
              <p:nvPr/>
            </p:nvCxnSpPr>
            <p:spPr>
              <a:xfrm>
                <a:off x="2932185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Straight Connector 669">
                <a:extLst>
                  <a:ext uri="{FF2B5EF4-FFF2-40B4-BE49-F238E27FC236}">
                    <a16:creationId xmlns:a16="http://schemas.microsoft.com/office/drawing/2014/main" id="{4D1338A9-81D9-412C-BCF9-F081F96E1400}"/>
                  </a:ext>
                </a:extLst>
              </p:cNvPr>
              <p:cNvCxnSpPr/>
              <p:nvPr/>
            </p:nvCxnSpPr>
            <p:spPr>
              <a:xfrm>
                <a:off x="2932185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Straight Connector 670">
                <a:extLst>
                  <a:ext uri="{FF2B5EF4-FFF2-40B4-BE49-F238E27FC236}">
                    <a16:creationId xmlns:a16="http://schemas.microsoft.com/office/drawing/2014/main" id="{AC12BAFF-F6D3-4809-B87A-D0EB3B8EB430}"/>
                  </a:ext>
                </a:extLst>
              </p:cNvPr>
              <p:cNvCxnSpPr>
                <a:stCxn id="668" idx="2"/>
              </p:cNvCxnSpPr>
              <p:nvPr/>
            </p:nvCxnSpPr>
            <p:spPr>
              <a:xfrm flipH="1" flipV="1">
                <a:off x="3148246" y="4005425"/>
                <a:ext cx="1589" cy="23665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8" name="Group 347">
            <a:extLst>
              <a:ext uri="{FF2B5EF4-FFF2-40B4-BE49-F238E27FC236}">
                <a16:creationId xmlns:a16="http://schemas.microsoft.com/office/drawing/2014/main" id="{D411EAB8-402B-426F-B0BD-89028BF42DA9}"/>
              </a:ext>
            </a:extLst>
          </p:cNvPr>
          <p:cNvGrpSpPr>
            <a:grpSpLocks/>
          </p:cNvGrpSpPr>
          <p:nvPr/>
        </p:nvGrpSpPr>
        <p:grpSpPr bwMode="auto">
          <a:xfrm>
            <a:off x="4402917" y="4411296"/>
            <a:ext cx="588970" cy="242608"/>
            <a:chOff x="1871277" y="1576300"/>
            <a:chExt cx="1128371" cy="437861"/>
          </a:xfrm>
        </p:grpSpPr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BE1E5944-AE0E-457F-AD5B-9863F55115A2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B2C81CB1-1625-49D9-8CEF-A49E06BAB610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A5CDAD07-79E7-4E47-A504-67BFBCC4B638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92" name="Freeform 512">
              <a:extLst>
                <a:ext uri="{FF2B5EF4-FFF2-40B4-BE49-F238E27FC236}">
                  <a16:creationId xmlns:a16="http://schemas.microsoft.com/office/drawing/2014/main" id="{E4DEED4C-B594-4AE7-B5C4-2E1F1F067132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3" name="Freeform 513">
              <a:extLst>
                <a:ext uri="{FF2B5EF4-FFF2-40B4-BE49-F238E27FC236}">
                  <a16:creationId xmlns:a16="http://schemas.microsoft.com/office/drawing/2014/main" id="{B6EA2C11-6D78-4646-9C0A-0204C7F970F7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4" name="Freeform 514">
              <a:extLst>
                <a:ext uri="{FF2B5EF4-FFF2-40B4-BE49-F238E27FC236}">
                  <a16:creationId xmlns:a16="http://schemas.microsoft.com/office/drawing/2014/main" id="{7670ACB4-2EC9-4683-8936-0DB764C03C59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5" name="Freeform 515">
              <a:extLst>
                <a:ext uri="{FF2B5EF4-FFF2-40B4-BE49-F238E27FC236}">
                  <a16:creationId xmlns:a16="http://schemas.microsoft.com/office/drawing/2014/main" id="{7E3F15E8-E42D-469E-A297-8DEF84142153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96" name="Straight Connector 695">
              <a:extLst>
                <a:ext uri="{FF2B5EF4-FFF2-40B4-BE49-F238E27FC236}">
                  <a16:creationId xmlns:a16="http://schemas.microsoft.com/office/drawing/2014/main" id="{26356F72-7EA3-4386-8519-FD5153FED60D}"/>
                </a:ext>
              </a:extLst>
            </p:cNvPr>
            <p:cNvCxnSpPr>
              <a:endCxn id="69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Straight Connector 696">
              <a:extLst>
                <a:ext uri="{FF2B5EF4-FFF2-40B4-BE49-F238E27FC236}">
                  <a16:creationId xmlns:a16="http://schemas.microsoft.com/office/drawing/2014/main" id="{15704599-D262-44DD-87E1-19E91DAD260C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8" name="Group 347">
            <a:extLst>
              <a:ext uri="{FF2B5EF4-FFF2-40B4-BE49-F238E27FC236}">
                <a16:creationId xmlns:a16="http://schemas.microsoft.com/office/drawing/2014/main" id="{D6BDA0C9-1C28-44F6-B60F-02B4FD40680F}"/>
              </a:ext>
            </a:extLst>
          </p:cNvPr>
          <p:cNvGrpSpPr>
            <a:grpSpLocks/>
          </p:cNvGrpSpPr>
          <p:nvPr/>
        </p:nvGrpSpPr>
        <p:grpSpPr bwMode="auto">
          <a:xfrm>
            <a:off x="2921844" y="4269199"/>
            <a:ext cx="588970" cy="242608"/>
            <a:chOff x="1871277" y="1576300"/>
            <a:chExt cx="1128371" cy="437861"/>
          </a:xfrm>
        </p:grpSpPr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3DDF2CE6-454E-4C5C-AA14-CD75D71CB105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F46011FF-94E0-4444-83F0-9CB6583DBF22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A482C122-EFD9-46FB-981C-AC3DD1421171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02" name="Freeform 522">
              <a:extLst>
                <a:ext uri="{FF2B5EF4-FFF2-40B4-BE49-F238E27FC236}">
                  <a16:creationId xmlns:a16="http://schemas.microsoft.com/office/drawing/2014/main" id="{CFF23884-E011-465D-A92C-D15B99690EEA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3" name="Freeform 523">
              <a:extLst>
                <a:ext uri="{FF2B5EF4-FFF2-40B4-BE49-F238E27FC236}">
                  <a16:creationId xmlns:a16="http://schemas.microsoft.com/office/drawing/2014/main" id="{F18F3219-823D-4337-9CC7-73AB38C5E6A0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4" name="Freeform 524">
              <a:extLst>
                <a:ext uri="{FF2B5EF4-FFF2-40B4-BE49-F238E27FC236}">
                  <a16:creationId xmlns:a16="http://schemas.microsoft.com/office/drawing/2014/main" id="{DF48C33E-EAF9-405D-B2A8-506A2E192B41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5" name="Freeform 525">
              <a:extLst>
                <a:ext uri="{FF2B5EF4-FFF2-40B4-BE49-F238E27FC236}">
                  <a16:creationId xmlns:a16="http://schemas.microsoft.com/office/drawing/2014/main" id="{630CA16C-0C62-4FA3-A334-96358303CB8B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06" name="Straight Connector 705">
              <a:extLst>
                <a:ext uri="{FF2B5EF4-FFF2-40B4-BE49-F238E27FC236}">
                  <a16:creationId xmlns:a16="http://schemas.microsoft.com/office/drawing/2014/main" id="{7A94672E-C239-489F-9AAD-4BB71954C0C3}"/>
                </a:ext>
              </a:extLst>
            </p:cNvPr>
            <p:cNvCxnSpPr>
              <a:endCxn id="70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Straight Connector 706">
              <a:extLst>
                <a:ext uri="{FF2B5EF4-FFF2-40B4-BE49-F238E27FC236}">
                  <a16:creationId xmlns:a16="http://schemas.microsoft.com/office/drawing/2014/main" id="{866D4984-FFD5-45B5-A482-05B69BD22B80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8" name="Group 347">
            <a:extLst>
              <a:ext uri="{FF2B5EF4-FFF2-40B4-BE49-F238E27FC236}">
                <a16:creationId xmlns:a16="http://schemas.microsoft.com/office/drawing/2014/main" id="{B7687BFC-8384-450E-906E-E1ED8AA63556}"/>
              </a:ext>
            </a:extLst>
          </p:cNvPr>
          <p:cNvGrpSpPr>
            <a:grpSpLocks/>
          </p:cNvGrpSpPr>
          <p:nvPr/>
        </p:nvGrpSpPr>
        <p:grpSpPr bwMode="auto">
          <a:xfrm>
            <a:off x="1394757" y="4463012"/>
            <a:ext cx="588970" cy="242608"/>
            <a:chOff x="1871277" y="1576300"/>
            <a:chExt cx="1128371" cy="437861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AB57A046-65CE-4D5B-B1FE-2C8D36C41EF4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0A51D712-3215-493E-AFA1-F4EFF0335B6F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6A003BAD-C7D6-4B08-9794-5A2FC9F8A81F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12" name="Freeform 532">
              <a:extLst>
                <a:ext uri="{FF2B5EF4-FFF2-40B4-BE49-F238E27FC236}">
                  <a16:creationId xmlns:a16="http://schemas.microsoft.com/office/drawing/2014/main" id="{1167889F-0BBD-4712-BCCA-291DEBFA1D0C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3" name="Freeform 533">
              <a:extLst>
                <a:ext uri="{FF2B5EF4-FFF2-40B4-BE49-F238E27FC236}">
                  <a16:creationId xmlns:a16="http://schemas.microsoft.com/office/drawing/2014/main" id="{4FE9FAFF-4AA0-4CA6-A26C-F5736E70183F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4" name="Freeform 534">
              <a:extLst>
                <a:ext uri="{FF2B5EF4-FFF2-40B4-BE49-F238E27FC236}">
                  <a16:creationId xmlns:a16="http://schemas.microsoft.com/office/drawing/2014/main" id="{B2EE8DFE-BE05-4D02-821E-74C667E7ABB7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5" name="Freeform 535">
              <a:extLst>
                <a:ext uri="{FF2B5EF4-FFF2-40B4-BE49-F238E27FC236}">
                  <a16:creationId xmlns:a16="http://schemas.microsoft.com/office/drawing/2014/main" id="{9FBCA40D-7839-46AB-A6A0-7C2DF396A853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16" name="Straight Connector 715">
              <a:extLst>
                <a:ext uri="{FF2B5EF4-FFF2-40B4-BE49-F238E27FC236}">
                  <a16:creationId xmlns:a16="http://schemas.microsoft.com/office/drawing/2014/main" id="{B73D562E-F915-448C-A8D0-11B6BC055853}"/>
                </a:ext>
              </a:extLst>
            </p:cNvPr>
            <p:cNvCxnSpPr>
              <a:endCxn id="71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Connector 716">
              <a:extLst>
                <a:ext uri="{FF2B5EF4-FFF2-40B4-BE49-F238E27FC236}">
                  <a16:creationId xmlns:a16="http://schemas.microsoft.com/office/drawing/2014/main" id="{DA3A3462-F4B6-4AC1-B311-A69F9347183D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8" name="Group 347">
            <a:extLst>
              <a:ext uri="{FF2B5EF4-FFF2-40B4-BE49-F238E27FC236}">
                <a16:creationId xmlns:a16="http://schemas.microsoft.com/office/drawing/2014/main" id="{5682DE48-6EF0-4AC7-BACC-8795932251F0}"/>
              </a:ext>
            </a:extLst>
          </p:cNvPr>
          <p:cNvGrpSpPr>
            <a:grpSpLocks/>
          </p:cNvGrpSpPr>
          <p:nvPr/>
        </p:nvGrpSpPr>
        <p:grpSpPr bwMode="auto">
          <a:xfrm>
            <a:off x="3713273" y="4729351"/>
            <a:ext cx="588970" cy="242608"/>
            <a:chOff x="1871277" y="1576300"/>
            <a:chExt cx="1128371" cy="437861"/>
          </a:xfrm>
        </p:grpSpPr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CCF7CB24-5FAE-4396-82D1-DD3FD81342AC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20" name="Rectangle 719">
              <a:extLst>
                <a:ext uri="{FF2B5EF4-FFF2-40B4-BE49-F238E27FC236}">
                  <a16:creationId xmlns:a16="http://schemas.microsoft.com/office/drawing/2014/main" id="{3F37CF8C-B0B6-4F4D-AEC9-F3D790E594DB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8792B165-ABA4-43A5-B113-D46C8845F7D5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22" name="Freeform 542">
              <a:extLst>
                <a:ext uri="{FF2B5EF4-FFF2-40B4-BE49-F238E27FC236}">
                  <a16:creationId xmlns:a16="http://schemas.microsoft.com/office/drawing/2014/main" id="{6BB0257B-26EE-44BA-B596-5B0279D10D2C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3" name="Freeform 543">
              <a:extLst>
                <a:ext uri="{FF2B5EF4-FFF2-40B4-BE49-F238E27FC236}">
                  <a16:creationId xmlns:a16="http://schemas.microsoft.com/office/drawing/2014/main" id="{DA4D57B6-B0F5-4394-9745-EADA3CB93269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4" name="Freeform 544">
              <a:extLst>
                <a:ext uri="{FF2B5EF4-FFF2-40B4-BE49-F238E27FC236}">
                  <a16:creationId xmlns:a16="http://schemas.microsoft.com/office/drawing/2014/main" id="{B9385389-ACC6-4F96-96CC-4FC883562922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5" name="Freeform 545">
              <a:extLst>
                <a:ext uri="{FF2B5EF4-FFF2-40B4-BE49-F238E27FC236}">
                  <a16:creationId xmlns:a16="http://schemas.microsoft.com/office/drawing/2014/main" id="{B5B8E005-FD5C-4C64-A245-9D7F63D97969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26" name="Straight Connector 725">
              <a:extLst>
                <a:ext uri="{FF2B5EF4-FFF2-40B4-BE49-F238E27FC236}">
                  <a16:creationId xmlns:a16="http://schemas.microsoft.com/office/drawing/2014/main" id="{0A9D5051-C616-4D12-B6F7-0F90526D13D8}"/>
                </a:ext>
              </a:extLst>
            </p:cNvPr>
            <p:cNvCxnSpPr>
              <a:endCxn id="72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Straight Connector 726">
              <a:extLst>
                <a:ext uri="{FF2B5EF4-FFF2-40B4-BE49-F238E27FC236}">
                  <a16:creationId xmlns:a16="http://schemas.microsoft.com/office/drawing/2014/main" id="{6E181C6A-E984-412E-8F2F-19E554464877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8" name="Group 347">
            <a:extLst>
              <a:ext uri="{FF2B5EF4-FFF2-40B4-BE49-F238E27FC236}">
                <a16:creationId xmlns:a16="http://schemas.microsoft.com/office/drawing/2014/main" id="{422D79FB-7C6C-4CCF-AB8D-0F3BECE90133}"/>
              </a:ext>
            </a:extLst>
          </p:cNvPr>
          <p:cNvGrpSpPr>
            <a:grpSpLocks/>
          </p:cNvGrpSpPr>
          <p:nvPr/>
        </p:nvGrpSpPr>
        <p:grpSpPr bwMode="auto">
          <a:xfrm>
            <a:off x="2250604" y="4821931"/>
            <a:ext cx="588970" cy="242608"/>
            <a:chOff x="1871277" y="1576300"/>
            <a:chExt cx="1128371" cy="437861"/>
          </a:xfrm>
        </p:grpSpPr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3AEAB8FB-064F-4105-A2D2-68AECE9A1E9C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30" name="Rectangle 729">
              <a:extLst>
                <a:ext uri="{FF2B5EF4-FFF2-40B4-BE49-F238E27FC236}">
                  <a16:creationId xmlns:a16="http://schemas.microsoft.com/office/drawing/2014/main" id="{2BFD0A92-C56E-4C81-884A-C8C1BB131D59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06CB2779-54A1-4C48-BDC1-29C679F574BD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32" name="Freeform 552">
              <a:extLst>
                <a:ext uri="{FF2B5EF4-FFF2-40B4-BE49-F238E27FC236}">
                  <a16:creationId xmlns:a16="http://schemas.microsoft.com/office/drawing/2014/main" id="{E6BB89FB-7166-4453-BF53-53BD82B813AC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3" name="Freeform 553">
              <a:extLst>
                <a:ext uri="{FF2B5EF4-FFF2-40B4-BE49-F238E27FC236}">
                  <a16:creationId xmlns:a16="http://schemas.microsoft.com/office/drawing/2014/main" id="{0E145390-B731-41BC-853D-C3F3DE2DCAC3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4" name="Freeform 554">
              <a:extLst>
                <a:ext uri="{FF2B5EF4-FFF2-40B4-BE49-F238E27FC236}">
                  <a16:creationId xmlns:a16="http://schemas.microsoft.com/office/drawing/2014/main" id="{93197046-DB67-4A91-86B1-028BCD10F445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5" name="Freeform 555">
              <a:extLst>
                <a:ext uri="{FF2B5EF4-FFF2-40B4-BE49-F238E27FC236}">
                  <a16:creationId xmlns:a16="http://schemas.microsoft.com/office/drawing/2014/main" id="{F18A0265-0CA8-49A1-BD99-FA1C6522F577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36" name="Straight Connector 735">
              <a:extLst>
                <a:ext uri="{FF2B5EF4-FFF2-40B4-BE49-F238E27FC236}">
                  <a16:creationId xmlns:a16="http://schemas.microsoft.com/office/drawing/2014/main" id="{B3A819F1-58A2-48B9-A907-AAFC616F6026}"/>
                </a:ext>
              </a:extLst>
            </p:cNvPr>
            <p:cNvCxnSpPr>
              <a:endCxn id="73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Straight Connector 736">
              <a:extLst>
                <a:ext uri="{FF2B5EF4-FFF2-40B4-BE49-F238E27FC236}">
                  <a16:creationId xmlns:a16="http://schemas.microsoft.com/office/drawing/2014/main" id="{861076C2-CC95-4F74-839B-46827E5A42E2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8" name="Group 737">
            <a:extLst>
              <a:ext uri="{FF2B5EF4-FFF2-40B4-BE49-F238E27FC236}">
                <a16:creationId xmlns:a16="http://schemas.microsoft.com/office/drawing/2014/main" id="{8DBAF310-5204-48B5-95B2-09B9275B9B01}"/>
              </a:ext>
            </a:extLst>
          </p:cNvPr>
          <p:cNvGrpSpPr/>
          <p:nvPr/>
        </p:nvGrpSpPr>
        <p:grpSpPr>
          <a:xfrm>
            <a:off x="472391" y="687217"/>
            <a:ext cx="5095391" cy="2833288"/>
            <a:chOff x="1925876" y="2212958"/>
            <a:chExt cx="5095391" cy="2833288"/>
          </a:xfrm>
        </p:grpSpPr>
        <p:grpSp>
          <p:nvGrpSpPr>
            <p:cNvPr id="739" name="Group 738">
              <a:extLst>
                <a:ext uri="{FF2B5EF4-FFF2-40B4-BE49-F238E27FC236}">
                  <a16:creationId xmlns:a16="http://schemas.microsoft.com/office/drawing/2014/main" id="{A999DD01-A58D-4C59-A837-46AA75511D37}"/>
                </a:ext>
              </a:extLst>
            </p:cNvPr>
            <p:cNvGrpSpPr/>
            <p:nvPr/>
          </p:nvGrpSpPr>
          <p:grpSpPr>
            <a:xfrm>
              <a:off x="2745416" y="2212958"/>
              <a:ext cx="3597533" cy="493677"/>
              <a:chOff x="2705100" y="2011398"/>
              <a:chExt cx="3597533" cy="493677"/>
            </a:xfrm>
          </p:grpSpPr>
          <p:sp>
            <p:nvSpPr>
              <p:cNvPr id="764" name="Oval 763">
                <a:extLst>
                  <a:ext uri="{FF2B5EF4-FFF2-40B4-BE49-F238E27FC236}">
                    <a16:creationId xmlns:a16="http://schemas.microsoft.com/office/drawing/2014/main" id="{90D3028B-399C-4F30-B9D4-B954294A27D7}"/>
                  </a:ext>
                </a:extLst>
              </p:cNvPr>
              <p:cNvSpPr/>
              <p:nvPr/>
            </p:nvSpPr>
            <p:spPr bwMode="auto">
              <a:xfrm>
                <a:off x="2722820" y="2011398"/>
                <a:ext cx="3579813" cy="492125"/>
              </a:xfrm>
              <a:prstGeom prst="ellipse">
                <a:avLst/>
              </a:prstGeom>
              <a:solidFill>
                <a:schemeClr val="bg1">
                  <a:alpha val="42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5" name="Oval 764">
                <a:extLst>
                  <a:ext uri="{FF2B5EF4-FFF2-40B4-BE49-F238E27FC236}">
                    <a16:creationId xmlns:a16="http://schemas.microsoft.com/office/drawing/2014/main" id="{C98EC7BC-FABA-4D1B-8942-F5B95684974D}"/>
                  </a:ext>
                </a:extLst>
              </p:cNvPr>
              <p:cNvSpPr/>
              <p:nvPr/>
            </p:nvSpPr>
            <p:spPr bwMode="auto">
              <a:xfrm>
                <a:off x="2705100" y="2012950"/>
                <a:ext cx="3579813" cy="492125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6" name="TextBox 389">
                <a:extLst>
                  <a:ext uri="{FF2B5EF4-FFF2-40B4-BE49-F238E27FC236}">
                    <a16:creationId xmlns:a16="http://schemas.microsoft.com/office/drawing/2014/main" id="{CAE9D9B3-D076-4ED6-A648-D12472899B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2664" y="2127167"/>
                <a:ext cx="2057700" cy="296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800" dirty="0">
                    <a:solidFill>
                      <a:schemeClr val="bg1"/>
                    </a:solidFill>
                  </a:rPr>
                  <a:t>Remote Controller</a:t>
                </a:r>
              </a:p>
            </p:txBody>
          </p:sp>
        </p:grpSp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3F9F6FEC-2E0C-4222-AE9E-C83EC8D12C2D}"/>
                </a:ext>
              </a:extLst>
            </p:cNvPr>
            <p:cNvGrpSpPr/>
            <p:nvPr/>
          </p:nvGrpSpPr>
          <p:grpSpPr>
            <a:xfrm>
              <a:off x="1925876" y="4223509"/>
              <a:ext cx="923540" cy="405953"/>
              <a:chOff x="2705100" y="2011398"/>
              <a:chExt cx="3597533" cy="493677"/>
            </a:xfrm>
          </p:grpSpPr>
          <p:sp>
            <p:nvSpPr>
              <p:cNvPr id="761" name="Oval 760">
                <a:extLst>
                  <a:ext uri="{FF2B5EF4-FFF2-40B4-BE49-F238E27FC236}">
                    <a16:creationId xmlns:a16="http://schemas.microsoft.com/office/drawing/2014/main" id="{F9AAAE19-EC2A-4402-B428-29983B8C3FBE}"/>
                  </a:ext>
                </a:extLst>
              </p:cNvPr>
              <p:cNvSpPr/>
              <p:nvPr/>
            </p:nvSpPr>
            <p:spPr bwMode="auto">
              <a:xfrm>
                <a:off x="2722820" y="2011398"/>
                <a:ext cx="3579813" cy="492125"/>
              </a:xfrm>
              <a:prstGeom prst="ellipse">
                <a:avLst/>
              </a:prstGeom>
              <a:solidFill>
                <a:schemeClr val="bg1">
                  <a:alpha val="42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2" name="Oval 761">
                <a:extLst>
                  <a:ext uri="{FF2B5EF4-FFF2-40B4-BE49-F238E27FC236}">
                    <a16:creationId xmlns:a16="http://schemas.microsoft.com/office/drawing/2014/main" id="{5A5730BE-637F-4646-8BD3-DCFB164C634C}"/>
                  </a:ext>
                </a:extLst>
              </p:cNvPr>
              <p:cNvSpPr/>
              <p:nvPr/>
            </p:nvSpPr>
            <p:spPr bwMode="auto">
              <a:xfrm>
                <a:off x="2705100" y="2012950"/>
                <a:ext cx="3579813" cy="492125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3" name="TextBox 389">
                <a:extLst>
                  <a:ext uri="{FF2B5EF4-FFF2-40B4-BE49-F238E27FC236}">
                    <a16:creationId xmlns:a16="http://schemas.microsoft.com/office/drawing/2014/main" id="{7C86B4A6-641C-4DD9-B585-783517BB1A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1810" y="2127167"/>
                <a:ext cx="1159411" cy="296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800" dirty="0">
                    <a:solidFill>
                      <a:schemeClr val="bg1"/>
                    </a:solidFill>
                  </a:rPr>
                  <a:t>CA</a:t>
                </a:r>
              </a:p>
            </p:txBody>
          </p:sp>
        </p:grpSp>
        <p:grpSp>
          <p:nvGrpSpPr>
            <p:cNvPr id="741" name="Group 740">
              <a:extLst>
                <a:ext uri="{FF2B5EF4-FFF2-40B4-BE49-F238E27FC236}">
                  <a16:creationId xmlns:a16="http://schemas.microsoft.com/office/drawing/2014/main" id="{60E10B16-CF81-43F1-8520-BF4091FB492F}"/>
                </a:ext>
              </a:extLst>
            </p:cNvPr>
            <p:cNvGrpSpPr/>
            <p:nvPr/>
          </p:nvGrpSpPr>
          <p:grpSpPr>
            <a:xfrm>
              <a:off x="3589508" y="4760377"/>
              <a:ext cx="463568" cy="285869"/>
              <a:chOff x="3558850" y="4573304"/>
              <a:chExt cx="463568" cy="285869"/>
            </a:xfrm>
          </p:grpSpPr>
          <p:grpSp>
            <p:nvGrpSpPr>
              <p:cNvPr id="757" name="Group 756">
                <a:extLst>
                  <a:ext uri="{FF2B5EF4-FFF2-40B4-BE49-F238E27FC236}">
                    <a16:creationId xmlns:a16="http://schemas.microsoft.com/office/drawing/2014/main" id="{2B4B8C9A-6C45-4E15-9CE3-93B618454443}"/>
                  </a:ext>
                </a:extLst>
              </p:cNvPr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9E8F0860-8C59-415E-B9E5-DA46D8D9A9FD}"/>
                    </a:ext>
                  </a:extLst>
                </p:cNvPr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760" name="Oval 759">
                  <a:extLst>
                    <a:ext uri="{FF2B5EF4-FFF2-40B4-BE49-F238E27FC236}">
                      <a16:creationId xmlns:a16="http://schemas.microsoft.com/office/drawing/2014/main" id="{DF518802-092B-4CDF-A60A-13D5B828A30D}"/>
                    </a:ext>
                  </a:extLst>
                </p:cNvPr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758" name="TextBox 389">
                <a:extLst>
                  <a:ext uri="{FF2B5EF4-FFF2-40B4-BE49-F238E27FC236}">
                    <a16:creationId xmlns:a16="http://schemas.microsoft.com/office/drawing/2014/main" id="{1613C26C-B8A5-4F62-8CE5-A72B8C691E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42" name="Group 741">
              <a:extLst>
                <a:ext uri="{FF2B5EF4-FFF2-40B4-BE49-F238E27FC236}">
                  <a16:creationId xmlns:a16="http://schemas.microsoft.com/office/drawing/2014/main" id="{B4CCE4EA-72BB-448B-A041-6EBAAE4EB9B4}"/>
                </a:ext>
              </a:extLst>
            </p:cNvPr>
            <p:cNvGrpSpPr/>
            <p:nvPr/>
          </p:nvGrpSpPr>
          <p:grpSpPr>
            <a:xfrm>
              <a:off x="4369656" y="4758258"/>
              <a:ext cx="463568" cy="285869"/>
              <a:chOff x="3558850" y="4573304"/>
              <a:chExt cx="463568" cy="285869"/>
            </a:xfrm>
          </p:grpSpPr>
          <p:grpSp>
            <p:nvGrpSpPr>
              <p:cNvPr id="753" name="Group 752">
                <a:extLst>
                  <a:ext uri="{FF2B5EF4-FFF2-40B4-BE49-F238E27FC236}">
                    <a16:creationId xmlns:a16="http://schemas.microsoft.com/office/drawing/2014/main" id="{B8DA3EB4-179D-4916-8B8C-BC7B90585124}"/>
                  </a:ext>
                </a:extLst>
              </p:cNvPr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AFD2AD25-F71A-42CF-8557-B4118DB6AEB9}"/>
                    </a:ext>
                  </a:extLst>
                </p:cNvPr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756" name="Oval 755">
                  <a:extLst>
                    <a:ext uri="{FF2B5EF4-FFF2-40B4-BE49-F238E27FC236}">
                      <a16:creationId xmlns:a16="http://schemas.microsoft.com/office/drawing/2014/main" id="{F33B3005-F66A-4451-89A1-89B6BD5D3AC4}"/>
                    </a:ext>
                  </a:extLst>
                </p:cNvPr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754" name="TextBox 389">
                <a:extLst>
                  <a:ext uri="{FF2B5EF4-FFF2-40B4-BE49-F238E27FC236}">
                    <a16:creationId xmlns:a16="http://schemas.microsoft.com/office/drawing/2014/main" id="{CCA7DF9E-AD62-4FD8-9E1E-535B15EFA8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43" name="Group 742">
              <a:extLst>
                <a:ext uri="{FF2B5EF4-FFF2-40B4-BE49-F238E27FC236}">
                  <a16:creationId xmlns:a16="http://schemas.microsoft.com/office/drawing/2014/main" id="{896F3985-4765-4A69-9C40-EC79AFE3D41F}"/>
                </a:ext>
              </a:extLst>
            </p:cNvPr>
            <p:cNvGrpSpPr/>
            <p:nvPr/>
          </p:nvGrpSpPr>
          <p:grpSpPr>
            <a:xfrm>
              <a:off x="5569912" y="4756140"/>
              <a:ext cx="463568" cy="285869"/>
              <a:chOff x="3558850" y="4573304"/>
              <a:chExt cx="463568" cy="285869"/>
            </a:xfrm>
          </p:grpSpPr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FF66EE36-C0F4-48FB-BC8D-E36DB10F447A}"/>
                  </a:ext>
                </a:extLst>
              </p:cNvPr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751" name="Oval 750">
                  <a:extLst>
                    <a:ext uri="{FF2B5EF4-FFF2-40B4-BE49-F238E27FC236}">
                      <a16:creationId xmlns:a16="http://schemas.microsoft.com/office/drawing/2014/main" id="{75884B6C-DA2F-4207-88A1-78594583E127}"/>
                    </a:ext>
                  </a:extLst>
                </p:cNvPr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752" name="Oval 751">
                  <a:extLst>
                    <a:ext uri="{FF2B5EF4-FFF2-40B4-BE49-F238E27FC236}">
                      <a16:creationId xmlns:a16="http://schemas.microsoft.com/office/drawing/2014/main" id="{EFBE41CC-5F0A-42AF-A86B-8F2855C43381}"/>
                    </a:ext>
                  </a:extLst>
                </p:cNvPr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750" name="TextBox 389">
                <a:extLst>
                  <a:ext uri="{FF2B5EF4-FFF2-40B4-BE49-F238E27FC236}">
                    <a16:creationId xmlns:a16="http://schemas.microsoft.com/office/drawing/2014/main" id="{8778750E-06AB-475A-A30E-37A971AE45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44" name="Group 743">
              <a:extLst>
                <a:ext uri="{FF2B5EF4-FFF2-40B4-BE49-F238E27FC236}">
                  <a16:creationId xmlns:a16="http://schemas.microsoft.com/office/drawing/2014/main" id="{83DC0521-2E6E-43AC-B800-5A41A9D6F6ED}"/>
                </a:ext>
              </a:extLst>
            </p:cNvPr>
            <p:cNvGrpSpPr/>
            <p:nvPr/>
          </p:nvGrpSpPr>
          <p:grpSpPr>
            <a:xfrm>
              <a:off x="6557699" y="4754022"/>
              <a:ext cx="463568" cy="285869"/>
              <a:chOff x="3558850" y="4573304"/>
              <a:chExt cx="463568" cy="285869"/>
            </a:xfrm>
          </p:grpSpPr>
          <p:grpSp>
            <p:nvGrpSpPr>
              <p:cNvPr id="745" name="Group 744">
                <a:extLst>
                  <a:ext uri="{FF2B5EF4-FFF2-40B4-BE49-F238E27FC236}">
                    <a16:creationId xmlns:a16="http://schemas.microsoft.com/office/drawing/2014/main" id="{6E158799-6CD5-4A07-BB0E-872FE5B695BF}"/>
                  </a:ext>
                </a:extLst>
              </p:cNvPr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747" name="Oval 746">
                  <a:extLst>
                    <a:ext uri="{FF2B5EF4-FFF2-40B4-BE49-F238E27FC236}">
                      <a16:creationId xmlns:a16="http://schemas.microsoft.com/office/drawing/2014/main" id="{498B9D54-B5EB-494D-8579-108D0CD9F42F}"/>
                    </a:ext>
                  </a:extLst>
                </p:cNvPr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748" name="Oval 747">
                  <a:extLst>
                    <a:ext uri="{FF2B5EF4-FFF2-40B4-BE49-F238E27FC236}">
                      <a16:creationId xmlns:a16="http://schemas.microsoft.com/office/drawing/2014/main" id="{A95E8E81-243A-4B96-AD47-63DCBA500632}"/>
                    </a:ext>
                  </a:extLst>
                </p:cNvPr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746" name="TextBox 389">
                <a:extLst>
                  <a:ext uri="{FF2B5EF4-FFF2-40B4-BE49-F238E27FC236}">
                    <a16:creationId xmlns:a16="http://schemas.microsoft.com/office/drawing/2014/main" id="{F29303DE-BC70-474D-B65C-D581EFBA01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9B7437BE-6C7E-46FA-BB6D-898FD8DEE012}"/>
              </a:ext>
            </a:extLst>
          </p:cNvPr>
          <p:cNvGrpSpPr/>
          <p:nvPr/>
        </p:nvGrpSpPr>
        <p:grpSpPr>
          <a:xfrm>
            <a:off x="1198276" y="1484550"/>
            <a:ext cx="3972560" cy="2032000"/>
            <a:chOff x="2651760" y="3017520"/>
            <a:chExt cx="3972560" cy="2032000"/>
          </a:xfrm>
        </p:grpSpPr>
        <p:cxnSp>
          <p:nvCxnSpPr>
            <p:cNvPr id="768" name="Straight Arrow Connector 767">
              <a:extLst>
                <a:ext uri="{FF2B5EF4-FFF2-40B4-BE49-F238E27FC236}">
                  <a16:creationId xmlns:a16="http://schemas.microsoft.com/office/drawing/2014/main" id="{3DC69E4D-04AF-448D-B1CD-12247EBA1F32}"/>
                </a:ext>
              </a:extLst>
            </p:cNvPr>
            <p:cNvCxnSpPr/>
            <p:nvPr/>
          </p:nvCxnSpPr>
          <p:spPr bwMode="auto">
            <a:xfrm>
              <a:off x="2651760" y="3017520"/>
              <a:ext cx="0" cy="166624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Straight Arrow Connector 768">
              <a:extLst>
                <a:ext uri="{FF2B5EF4-FFF2-40B4-BE49-F238E27FC236}">
                  <a16:creationId xmlns:a16="http://schemas.microsoft.com/office/drawing/2014/main" id="{075D355E-D146-4D67-BDFA-7C76BDEC920D}"/>
                </a:ext>
              </a:extLst>
            </p:cNvPr>
            <p:cNvCxnSpPr/>
            <p:nvPr/>
          </p:nvCxnSpPr>
          <p:spPr bwMode="auto">
            <a:xfrm>
              <a:off x="364744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Straight Arrow Connector 769">
              <a:extLst>
                <a:ext uri="{FF2B5EF4-FFF2-40B4-BE49-F238E27FC236}">
                  <a16:creationId xmlns:a16="http://schemas.microsoft.com/office/drawing/2014/main" id="{8010E08C-8F30-4A66-A8F0-27A8CE7AAAA8}"/>
                </a:ext>
              </a:extLst>
            </p:cNvPr>
            <p:cNvCxnSpPr/>
            <p:nvPr/>
          </p:nvCxnSpPr>
          <p:spPr bwMode="auto">
            <a:xfrm>
              <a:off x="446024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Straight Arrow Connector 770">
              <a:extLst>
                <a:ext uri="{FF2B5EF4-FFF2-40B4-BE49-F238E27FC236}">
                  <a16:creationId xmlns:a16="http://schemas.microsoft.com/office/drawing/2014/main" id="{5AC7613A-65DE-4B51-804F-6D4CC937F315}"/>
                </a:ext>
              </a:extLst>
            </p:cNvPr>
            <p:cNvCxnSpPr/>
            <p:nvPr/>
          </p:nvCxnSpPr>
          <p:spPr bwMode="auto">
            <a:xfrm>
              <a:off x="565912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Straight Arrow Connector 771">
              <a:extLst>
                <a:ext uri="{FF2B5EF4-FFF2-40B4-BE49-F238E27FC236}">
                  <a16:creationId xmlns:a16="http://schemas.microsoft.com/office/drawing/2014/main" id="{DF7D90B0-D525-41E5-9777-7F04E3E585AA}"/>
                </a:ext>
              </a:extLst>
            </p:cNvPr>
            <p:cNvCxnSpPr/>
            <p:nvPr/>
          </p:nvCxnSpPr>
          <p:spPr bwMode="auto">
            <a:xfrm>
              <a:off x="662432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3" name="TextBox 772">
            <a:extLst>
              <a:ext uri="{FF2B5EF4-FFF2-40B4-BE49-F238E27FC236}">
                <a16:creationId xmlns:a16="http://schemas.microsoft.com/office/drawing/2014/main" id="{55698E33-DD1F-4945-A928-B433A3D9ED66}"/>
              </a:ext>
            </a:extLst>
          </p:cNvPr>
          <p:cNvSpPr txBox="1"/>
          <p:nvPr/>
        </p:nvSpPr>
        <p:spPr>
          <a:xfrm>
            <a:off x="5524649" y="4413535"/>
            <a:ext cx="3528392" cy="61555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Faster and more controlled reaction: a reason for Google’s move to SDN!</a:t>
            </a:r>
          </a:p>
        </p:txBody>
      </p:sp>
      <p:pic>
        <p:nvPicPr>
          <p:cNvPr id="343" name="Picture 3">
            <a:extLst>
              <a:ext uri="{FF2B5EF4-FFF2-40B4-BE49-F238E27FC236}">
                <a16:creationId xmlns:a16="http://schemas.microsoft.com/office/drawing/2014/main" id="{252B57EE-5DE0-4003-816B-E3B6F2419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145" y="1449015"/>
            <a:ext cx="697736" cy="160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4" name="Cloud Callout 54">
            <a:extLst>
              <a:ext uri="{FF2B5EF4-FFF2-40B4-BE49-F238E27FC236}">
                <a16:creationId xmlns:a16="http://schemas.microsoft.com/office/drawing/2014/main" id="{280BE00A-3A7A-484D-9082-79B23C136642}"/>
              </a:ext>
            </a:extLst>
          </p:cNvPr>
          <p:cNvSpPr/>
          <p:nvPr/>
        </p:nvSpPr>
        <p:spPr bwMode="auto">
          <a:xfrm>
            <a:off x="6516678" y="767145"/>
            <a:ext cx="2003601" cy="679950"/>
          </a:xfrm>
          <a:prstGeom prst="cloudCallout">
            <a:avLst>
              <a:gd name="adj1" fmla="val -40092"/>
              <a:gd name="adj2" fmla="val 84853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Still slow…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1742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/>
          </a:bodyPr>
          <a:lstStyle/>
          <a:p>
            <a:r>
              <a:rPr lang="de-DE" sz="3400" dirty="0" err="1"/>
              <a:t>Idea</a:t>
            </a:r>
            <a:r>
              <a:rPr lang="de-DE" sz="3400" dirty="0"/>
              <a:t>: Bounce on „</a:t>
            </a:r>
            <a:r>
              <a:rPr lang="de-DE" sz="3400" dirty="0" err="1"/>
              <a:t>Good</a:t>
            </a:r>
            <a:r>
              <a:rPr lang="de-DE" sz="3400" dirty="0"/>
              <a:t> </a:t>
            </a:r>
            <a:r>
              <a:rPr lang="de-DE" sz="3400" dirty="0" err="1"/>
              <a:t>Arborescences</a:t>
            </a:r>
            <a:r>
              <a:rPr lang="de-DE" sz="3400" dirty="0"/>
              <a:t>“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275F92-E891-4AEF-A714-A5252C4A9BAC}"/>
              </a:ext>
            </a:extLst>
          </p:cNvPr>
          <p:cNvSpPr txBox="1">
            <a:spLocks/>
          </p:cNvSpPr>
          <p:nvPr/>
        </p:nvSpPr>
        <p:spPr>
          <a:xfrm>
            <a:off x="176746" y="1293897"/>
            <a:ext cx="8496944" cy="36693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Define </a:t>
            </a:r>
            <a:r>
              <a:rPr lang="de-DE" sz="2400" b="1" dirty="0">
                <a:solidFill>
                  <a:srgbClr val="3366FF"/>
                </a:solidFill>
                <a:cs typeface="Calibri" panose="020F0502020204030204" pitchFamily="34" charset="0"/>
              </a:rPr>
              <a:t>well-</a:t>
            </a:r>
            <a:r>
              <a:rPr lang="de-DE" sz="2400" b="1" dirty="0" err="1">
                <a:solidFill>
                  <a:srgbClr val="3366FF"/>
                </a:solidFill>
                <a:cs typeface="Calibri" panose="020F0502020204030204" pitchFamily="34" charset="0"/>
              </a:rPr>
              <a:t>bouncing</a:t>
            </a:r>
            <a:r>
              <a:rPr lang="de-DE" sz="24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2400" b="1" dirty="0" err="1">
                <a:solidFill>
                  <a:srgbClr val="3366FF"/>
                </a:solidFill>
                <a:cs typeface="Calibri" panose="020F0502020204030204" pitchFamily="34" charset="0"/>
              </a:rPr>
              <a:t>arc</a:t>
            </a:r>
            <a:r>
              <a:rPr lang="en-US" sz="2400" dirty="0"/>
              <a:t>:</a:t>
            </a:r>
          </a:p>
          <a:p>
            <a:pPr lvl="1"/>
            <a:r>
              <a:rPr lang="en-US" sz="2300" dirty="0"/>
              <a:t>When bounce get to the destination </a:t>
            </a:r>
          </a:p>
          <a:p>
            <a:pPr lvl="1"/>
            <a:r>
              <a:rPr lang="en-US" sz="2300" dirty="0"/>
              <a:t>Without hitting any other failures</a:t>
            </a:r>
          </a:p>
          <a:p>
            <a:pPr lvl="1"/>
            <a:r>
              <a:rPr lang="en-US" sz="2300" dirty="0"/>
              <a:t>(3,1) is not well-bouncing</a:t>
            </a:r>
          </a:p>
          <a:p>
            <a:pPr lvl="1"/>
            <a:r>
              <a:rPr lang="en-US" sz="2300" dirty="0"/>
              <a:t>(1,3) is well-bouncing</a:t>
            </a:r>
          </a:p>
          <a:p>
            <a:endParaRPr lang="en-US" sz="27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Define </a:t>
            </a:r>
            <a:r>
              <a:rPr lang="de-DE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good</a:t>
            </a:r>
            <a:r>
              <a:rPr lang="de-DE" sz="24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cs typeface="Calibri" panose="020F0502020204030204" pitchFamily="34" charset="0"/>
              </a:rPr>
              <a:t>tree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2300" dirty="0">
                <a:solidFill>
                  <a:schemeClr val="bg1"/>
                </a:solidFill>
              </a:rPr>
              <a:t>every failed arc is well-bouncing</a:t>
            </a:r>
          </a:p>
          <a:p>
            <a:pPr lvl="1"/>
            <a:r>
              <a:rPr lang="en-US" sz="2300" dirty="0">
                <a:solidFill>
                  <a:schemeClr val="bg1"/>
                </a:solidFill>
              </a:rPr>
              <a:t>Red is not a good tree</a:t>
            </a:r>
          </a:p>
          <a:p>
            <a:pPr lvl="1"/>
            <a:r>
              <a:rPr lang="en-US" sz="2300" dirty="0">
                <a:solidFill>
                  <a:schemeClr val="bg1"/>
                </a:solidFill>
              </a:rPr>
              <a:t>Blue, Yellow, and Green are good trees</a:t>
            </a:r>
          </a:p>
          <a:p>
            <a:endParaRPr lang="en-AT" sz="2800" dirty="0"/>
          </a:p>
          <a:p>
            <a:endParaRPr lang="en-AT" sz="2100" dirty="0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54DEE8B6-7852-4255-913E-7248958155F1}"/>
              </a:ext>
            </a:extLst>
          </p:cNvPr>
          <p:cNvSpPr/>
          <p:nvPr/>
        </p:nvSpPr>
        <p:spPr>
          <a:xfrm>
            <a:off x="5100261" y="1349096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c 94">
            <a:extLst>
              <a:ext uri="{FF2B5EF4-FFF2-40B4-BE49-F238E27FC236}">
                <a16:creationId xmlns:a16="http://schemas.microsoft.com/office/drawing/2014/main" id="{2C1DF237-733F-42F2-86D8-901EBEB1CE0A}"/>
              </a:ext>
            </a:extLst>
          </p:cNvPr>
          <p:cNvSpPr/>
          <p:nvPr/>
        </p:nvSpPr>
        <p:spPr>
          <a:xfrm>
            <a:off x="5100706" y="1350741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63DD50B-A1BB-4E4E-B5CE-B43791CCB0ED}"/>
              </a:ext>
            </a:extLst>
          </p:cNvPr>
          <p:cNvCxnSpPr/>
          <p:nvPr/>
        </p:nvCxnSpPr>
        <p:spPr>
          <a:xfrm>
            <a:off x="6049495" y="4514661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9E082F0-239E-4A3C-B4D5-D8B46B2C5A95}"/>
              </a:ext>
            </a:extLst>
          </p:cNvPr>
          <p:cNvCxnSpPr>
            <a:cxnSpLocks/>
          </p:cNvCxnSpPr>
          <p:nvPr/>
        </p:nvCxnSpPr>
        <p:spPr>
          <a:xfrm>
            <a:off x="7011792" y="1349095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BD7533A-2E66-4022-988C-1C2692B557FD}"/>
              </a:ext>
            </a:extLst>
          </p:cNvPr>
          <p:cNvCxnSpPr>
            <a:cxnSpLocks/>
          </p:cNvCxnSpPr>
          <p:nvPr/>
        </p:nvCxnSpPr>
        <p:spPr>
          <a:xfrm>
            <a:off x="6049495" y="2811471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596DB0D-FB50-42FB-B846-B80BEE0A4494}"/>
              </a:ext>
            </a:extLst>
          </p:cNvPr>
          <p:cNvCxnSpPr>
            <a:cxnSpLocks/>
          </p:cNvCxnSpPr>
          <p:nvPr/>
        </p:nvCxnSpPr>
        <p:spPr>
          <a:xfrm flipH="1">
            <a:off x="6049494" y="1349095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7063E3C-AF3A-4458-92DB-0FE3EB028D51}"/>
              </a:ext>
            </a:extLst>
          </p:cNvPr>
          <p:cNvCxnSpPr>
            <a:cxnSpLocks/>
          </p:cNvCxnSpPr>
          <p:nvPr/>
        </p:nvCxnSpPr>
        <p:spPr>
          <a:xfrm>
            <a:off x="7975324" y="2773501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0BDB052-C8E1-4281-A659-F6E10A813FCF}"/>
              </a:ext>
            </a:extLst>
          </p:cNvPr>
          <p:cNvCxnSpPr>
            <a:cxnSpLocks/>
          </p:cNvCxnSpPr>
          <p:nvPr/>
        </p:nvCxnSpPr>
        <p:spPr>
          <a:xfrm flipH="1">
            <a:off x="6045791" y="2761331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92603A4F-AB92-4441-BA51-7BE3A4FCDE4C}"/>
              </a:ext>
            </a:extLst>
          </p:cNvPr>
          <p:cNvSpPr/>
          <p:nvPr/>
        </p:nvSpPr>
        <p:spPr>
          <a:xfrm>
            <a:off x="6752903" y="1090393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2E189D9-7A84-4468-A419-51E9C616A696}"/>
              </a:ext>
            </a:extLst>
          </p:cNvPr>
          <p:cNvSpPr txBox="1"/>
          <p:nvPr/>
        </p:nvSpPr>
        <p:spPr>
          <a:xfrm>
            <a:off x="6821786" y="1059582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A2AF152-FA26-428C-9C75-A3187E0C9C54}"/>
              </a:ext>
            </a:extLst>
          </p:cNvPr>
          <p:cNvCxnSpPr/>
          <p:nvPr/>
        </p:nvCxnSpPr>
        <p:spPr>
          <a:xfrm>
            <a:off x="6304721" y="2651024"/>
            <a:ext cx="134715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B6D285D-1014-4382-8524-5439B0835C86}"/>
              </a:ext>
            </a:extLst>
          </p:cNvPr>
          <p:cNvCxnSpPr/>
          <p:nvPr/>
        </p:nvCxnSpPr>
        <p:spPr>
          <a:xfrm>
            <a:off x="6345143" y="4649640"/>
            <a:ext cx="1347152" cy="0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239FA72-41F1-430A-B329-A6FF84ECCD62}"/>
              </a:ext>
            </a:extLst>
          </p:cNvPr>
          <p:cNvCxnSpPr/>
          <p:nvPr/>
        </p:nvCxnSpPr>
        <p:spPr>
          <a:xfrm>
            <a:off x="6320798" y="2894863"/>
            <a:ext cx="1347152" cy="0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48D9D15-F8EA-4365-A4D3-15E30BB96114}"/>
              </a:ext>
            </a:extLst>
          </p:cNvPr>
          <p:cNvCxnSpPr/>
          <p:nvPr/>
        </p:nvCxnSpPr>
        <p:spPr>
          <a:xfrm>
            <a:off x="6345143" y="4431928"/>
            <a:ext cx="1347152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B57AE38-0975-46A2-9108-67BF3AB67503}"/>
              </a:ext>
            </a:extLst>
          </p:cNvPr>
          <p:cNvCxnSpPr>
            <a:cxnSpLocks/>
          </p:cNvCxnSpPr>
          <p:nvPr/>
        </p:nvCxnSpPr>
        <p:spPr>
          <a:xfrm>
            <a:off x="5927574" y="3129998"/>
            <a:ext cx="0" cy="1075503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5E892DA-2136-4B5D-986B-E50DC4EBECAF}"/>
              </a:ext>
            </a:extLst>
          </p:cNvPr>
          <p:cNvCxnSpPr>
            <a:cxnSpLocks/>
          </p:cNvCxnSpPr>
          <p:nvPr/>
        </p:nvCxnSpPr>
        <p:spPr>
          <a:xfrm flipV="1">
            <a:off x="8093333" y="3096984"/>
            <a:ext cx="0" cy="1108517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BE22555-9D07-45A7-8165-190F3F5459BD}"/>
              </a:ext>
            </a:extLst>
          </p:cNvPr>
          <p:cNvCxnSpPr>
            <a:cxnSpLocks/>
          </p:cNvCxnSpPr>
          <p:nvPr/>
        </p:nvCxnSpPr>
        <p:spPr>
          <a:xfrm flipH="1">
            <a:off x="6048259" y="2773501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CE9A27E-5A5B-42EE-9ACB-7EC15E166751}"/>
              </a:ext>
            </a:extLst>
          </p:cNvPr>
          <p:cNvCxnSpPr>
            <a:cxnSpLocks/>
          </p:cNvCxnSpPr>
          <p:nvPr/>
        </p:nvCxnSpPr>
        <p:spPr>
          <a:xfrm flipH="1">
            <a:off x="6204683" y="3787487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412059A-8D74-491B-9C65-B1309B5B1D48}"/>
              </a:ext>
            </a:extLst>
          </p:cNvPr>
          <p:cNvCxnSpPr>
            <a:cxnSpLocks/>
          </p:cNvCxnSpPr>
          <p:nvPr/>
        </p:nvCxnSpPr>
        <p:spPr>
          <a:xfrm flipH="1">
            <a:off x="7117524" y="2959410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2CFAAD7-C8C2-45E9-963B-A15DE318B2FF}"/>
              </a:ext>
            </a:extLst>
          </p:cNvPr>
          <p:cNvCxnSpPr>
            <a:cxnSpLocks/>
          </p:cNvCxnSpPr>
          <p:nvPr/>
        </p:nvCxnSpPr>
        <p:spPr>
          <a:xfrm flipV="1">
            <a:off x="6359790" y="3960038"/>
            <a:ext cx="435347" cy="375188"/>
          </a:xfrm>
          <a:prstGeom prst="straightConnector1">
            <a:avLst/>
          </a:prstGeom>
          <a:ln w="25400">
            <a:solidFill>
              <a:schemeClr val="accent1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DC3A31-03FF-4713-93C9-5510BE9C135B}"/>
              </a:ext>
            </a:extLst>
          </p:cNvPr>
          <p:cNvCxnSpPr>
            <a:cxnSpLocks/>
          </p:cNvCxnSpPr>
          <p:nvPr/>
        </p:nvCxnSpPr>
        <p:spPr>
          <a:xfrm flipV="1">
            <a:off x="7309466" y="3133161"/>
            <a:ext cx="435347" cy="375188"/>
          </a:xfrm>
          <a:prstGeom prst="straightConnector1">
            <a:avLst/>
          </a:prstGeom>
          <a:ln w="25400">
            <a:solidFill>
              <a:schemeClr val="accent1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A6EE685-367A-4E9E-B359-6964E9B9385F}"/>
              </a:ext>
            </a:extLst>
          </p:cNvPr>
          <p:cNvCxnSpPr>
            <a:cxnSpLocks/>
          </p:cNvCxnSpPr>
          <p:nvPr/>
        </p:nvCxnSpPr>
        <p:spPr>
          <a:xfrm rot="5048587" flipH="1">
            <a:off x="6066294" y="2827412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F4CF379-3282-44E1-81DA-58D937C77AF5}"/>
              </a:ext>
            </a:extLst>
          </p:cNvPr>
          <p:cNvCxnSpPr>
            <a:cxnSpLocks/>
          </p:cNvCxnSpPr>
          <p:nvPr/>
        </p:nvCxnSpPr>
        <p:spPr>
          <a:xfrm rot="5048587" flipH="1">
            <a:off x="6385946" y="2967075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BEDE943-10D4-4342-BF3C-0AC869324CA8}"/>
              </a:ext>
            </a:extLst>
          </p:cNvPr>
          <p:cNvCxnSpPr>
            <a:cxnSpLocks/>
          </p:cNvCxnSpPr>
          <p:nvPr/>
        </p:nvCxnSpPr>
        <p:spPr>
          <a:xfrm rot="5048587" flipH="1">
            <a:off x="7302850" y="3790650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FCB26D2-BC89-4B4E-9814-150D7BB33B9E}"/>
              </a:ext>
            </a:extLst>
          </p:cNvPr>
          <p:cNvCxnSpPr>
            <a:cxnSpLocks/>
          </p:cNvCxnSpPr>
          <p:nvPr/>
        </p:nvCxnSpPr>
        <p:spPr>
          <a:xfrm rot="5048587" flipV="1">
            <a:off x="6266087" y="3130094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3EF0096-9A27-4DA4-82DC-D98B0DADE819}"/>
              </a:ext>
            </a:extLst>
          </p:cNvPr>
          <p:cNvCxnSpPr>
            <a:cxnSpLocks/>
          </p:cNvCxnSpPr>
          <p:nvPr/>
        </p:nvCxnSpPr>
        <p:spPr>
          <a:xfrm rot="5048587" flipV="1">
            <a:off x="7185557" y="3990435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FD81C300-7D2A-46E4-8590-E68E71326FE5}"/>
              </a:ext>
            </a:extLst>
          </p:cNvPr>
          <p:cNvSpPr/>
          <p:nvPr/>
        </p:nvSpPr>
        <p:spPr>
          <a:xfrm>
            <a:off x="5771150" y="255305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2820496-3C0C-4BA0-9E37-88DD4EA8D235}"/>
              </a:ext>
            </a:extLst>
          </p:cNvPr>
          <p:cNvSpPr/>
          <p:nvPr/>
        </p:nvSpPr>
        <p:spPr>
          <a:xfrm>
            <a:off x="5771151" y="427413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1052733-5CFB-4343-8FED-8FE4AA84D5E2}"/>
              </a:ext>
            </a:extLst>
          </p:cNvPr>
          <p:cNvSpPr/>
          <p:nvPr/>
        </p:nvSpPr>
        <p:spPr>
          <a:xfrm>
            <a:off x="7701004" y="427413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F4B9D0F-9036-4D47-914E-8736A3796CC1}"/>
              </a:ext>
            </a:extLst>
          </p:cNvPr>
          <p:cNvSpPr/>
          <p:nvPr/>
        </p:nvSpPr>
        <p:spPr>
          <a:xfrm>
            <a:off x="7701004" y="255305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9F28D94-1011-422D-A3F0-249AE9C3016C}"/>
              </a:ext>
            </a:extLst>
          </p:cNvPr>
          <p:cNvSpPr/>
          <p:nvPr/>
        </p:nvSpPr>
        <p:spPr>
          <a:xfrm>
            <a:off x="6747631" y="342267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975A926-A34D-49CB-99E5-5A2B908E8ACE}"/>
              </a:ext>
            </a:extLst>
          </p:cNvPr>
          <p:cNvCxnSpPr>
            <a:cxnSpLocks/>
          </p:cNvCxnSpPr>
          <p:nvPr/>
        </p:nvCxnSpPr>
        <p:spPr>
          <a:xfrm flipH="1" flipV="1">
            <a:off x="7303529" y="1492788"/>
            <a:ext cx="655551" cy="940782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Arc 126">
            <a:extLst>
              <a:ext uri="{FF2B5EF4-FFF2-40B4-BE49-F238E27FC236}">
                <a16:creationId xmlns:a16="http://schemas.microsoft.com/office/drawing/2014/main" id="{3B0DFE24-E98E-4161-9EE9-66F2AC610A80}"/>
              </a:ext>
            </a:extLst>
          </p:cNvPr>
          <p:cNvSpPr/>
          <p:nvPr/>
        </p:nvSpPr>
        <p:spPr>
          <a:xfrm>
            <a:off x="4960923" y="1268768"/>
            <a:ext cx="3933260" cy="3660083"/>
          </a:xfrm>
          <a:prstGeom prst="arc">
            <a:avLst>
              <a:gd name="adj1" fmla="val 7856646"/>
              <a:gd name="adj2" fmla="val 15717858"/>
            </a:avLst>
          </a:prstGeom>
          <a:ln w="22225">
            <a:solidFill>
              <a:srgbClr val="FFC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id="{3F459DAE-C801-4F80-B306-0414BF84D89D}"/>
              </a:ext>
            </a:extLst>
          </p:cNvPr>
          <p:cNvSpPr/>
          <p:nvPr/>
        </p:nvSpPr>
        <p:spPr>
          <a:xfrm>
            <a:off x="5352809" y="1258706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accent1"/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811F1402-2B3E-42DB-A24D-D115470B5E92}"/>
              </a:ext>
            </a:extLst>
          </p:cNvPr>
          <p:cNvCxnSpPr>
            <a:cxnSpLocks/>
          </p:cNvCxnSpPr>
          <p:nvPr/>
        </p:nvCxnSpPr>
        <p:spPr>
          <a:xfrm flipV="1">
            <a:off x="6134797" y="1539597"/>
            <a:ext cx="591084" cy="887274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E8AF66C-F0A4-4F07-AB3A-34583699173B}"/>
              </a:ext>
            </a:extLst>
          </p:cNvPr>
          <p:cNvCxnSpPr>
            <a:cxnSpLocks/>
          </p:cNvCxnSpPr>
          <p:nvPr/>
        </p:nvCxnSpPr>
        <p:spPr>
          <a:xfrm flipH="1" flipV="1">
            <a:off x="6152215" y="3096984"/>
            <a:ext cx="4354" cy="105064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BFF37F2-2AE0-459C-ACF3-5E8F80723D95}"/>
              </a:ext>
            </a:extLst>
          </p:cNvPr>
          <p:cNvCxnSpPr>
            <a:cxnSpLocks/>
          </p:cNvCxnSpPr>
          <p:nvPr/>
        </p:nvCxnSpPr>
        <p:spPr>
          <a:xfrm flipH="1" flipV="1">
            <a:off x="7872603" y="3077928"/>
            <a:ext cx="4354" cy="1050648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>
            <a:extLst>
              <a:ext uri="{FF2B5EF4-FFF2-40B4-BE49-F238E27FC236}">
                <a16:creationId xmlns:a16="http://schemas.microsoft.com/office/drawing/2014/main" id="{DB1A5DAC-DA94-460A-9DD8-6EC763995F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209" y="3128556"/>
            <a:ext cx="309961" cy="309961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F3A1CC92-1854-452D-8C39-00C302E7DB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9" y="4334648"/>
            <a:ext cx="309961" cy="309961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A087DA9B-87A0-4AEC-BE45-6DA2E1CB94D8}"/>
              </a:ext>
            </a:extLst>
          </p:cNvPr>
          <p:cNvSpPr txBox="1"/>
          <p:nvPr/>
        </p:nvSpPr>
        <p:spPr>
          <a:xfrm>
            <a:off x="5844926" y="2542099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970FB72-3EE5-40B4-9671-46277EE3D47E}"/>
              </a:ext>
            </a:extLst>
          </p:cNvPr>
          <p:cNvSpPr txBox="1"/>
          <p:nvPr/>
        </p:nvSpPr>
        <p:spPr>
          <a:xfrm>
            <a:off x="7791767" y="2538411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30C729B-B452-4582-B4FA-962DD29A6FE0}"/>
              </a:ext>
            </a:extLst>
          </p:cNvPr>
          <p:cNvSpPr txBox="1"/>
          <p:nvPr/>
        </p:nvSpPr>
        <p:spPr>
          <a:xfrm>
            <a:off x="6830895" y="3386395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F9DC7E0-0F37-4F22-A127-F9F754937436}"/>
              </a:ext>
            </a:extLst>
          </p:cNvPr>
          <p:cNvSpPr txBox="1"/>
          <p:nvPr/>
        </p:nvSpPr>
        <p:spPr>
          <a:xfrm>
            <a:off x="7810760" y="4271751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27BEB6B-8A33-4602-84C0-F981737188C5}"/>
              </a:ext>
            </a:extLst>
          </p:cNvPr>
          <p:cNvSpPr txBox="1"/>
          <p:nvPr/>
        </p:nvSpPr>
        <p:spPr>
          <a:xfrm>
            <a:off x="5860216" y="4253788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0B702B61-3430-4FCF-BBE5-930F376EE1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42" y="2923886"/>
            <a:ext cx="333171" cy="205289"/>
          </a:xfrm>
          <a:prstGeom prst="rect">
            <a:avLst/>
          </a:prstGeom>
        </p:spPr>
      </p:pic>
      <p:sp>
        <p:nvSpPr>
          <p:cNvPr id="50" name="Title 2">
            <a:extLst>
              <a:ext uri="{FF2B5EF4-FFF2-40B4-BE49-F238E27FC236}">
                <a16:creationId xmlns:a16="http://schemas.microsoft.com/office/drawing/2014/main" id="{A4ACE400-9338-419F-B6FC-8D8640D7BD09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C2B780-17C8-4034-820D-53049D83360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48582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-0.00062 C 0.01077 0.0142 0.0257 0.02901 0.03507 0.03117 C 0.04427 0.03333 0.05365 0.02099 0.05122 0.01204 C 0.04879 0.00309 0.02361 -0.01234 0.02066 -0.02222 C 0.01788 -0.0321 0.00903 -0.04383 0.03403 -0.04784 C 0.05903 -0.05154 0.14271 -0.03981 0.17031 -0.04506 C 0.19792 -0.05031 0.20521 -0.05062 0.19983 -0.07932 C 0.19445 -0.10771 0.16615 -0.16234 0.13785 -0.21636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0" y="-9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/>
          </a:bodyPr>
          <a:lstStyle/>
          <a:p>
            <a:r>
              <a:rPr lang="de-DE" sz="3400" dirty="0" err="1"/>
              <a:t>Idea</a:t>
            </a:r>
            <a:r>
              <a:rPr lang="de-DE" sz="3400" dirty="0"/>
              <a:t>: Bounce on „</a:t>
            </a:r>
            <a:r>
              <a:rPr lang="de-DE" sz="3400" dirty="0" err="1"/>
              <a:t>Good</a:t>
            </a:r>
            <a:r>
              <a:rPr lang="de-DE" sz="3400" dirty="0"/>
              <a:t> </a:t>
            </a:r>
            <a:r>
              <a:rPr lang="de-DE" sz="3400" dirty="0" err="1"/>
              <a:t>Arborescences</a:t>
            </a:r>
            <a:r>
              <a:rPr lang="de-DE" sz="3400" dirty="0"/>
              <a:t>“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275F92-E891-4AEF-A714-A5252C4A9BAC}"/>
              </a:ext>
            </a:extLst>
          </p:cNvPr>
          <p:cNvSpPr txBox="1">
            <a:spLocks/>
          </p:cNvSpPr>
          <p:nvPr/>
        </p:nvSpPr>
        <p:spPr>
          <a:xfrm>
            <a:off x="176746" y="1293897"/>
            <a:ext cx="8496944" cy="36693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Define </a:t>
            </a:r>
            <a:r>
              <a:rPr lang="de-DE" sz="2400" b="1" dirty="0">
                <a:solidFill>
                  <a:srgbClr val="3366FF"/>
                </a:solidFill>
                <a:cs typeface="Calibri" panose="020F0502020204030204" pitchFamily="34" charset="0"/>
              </a:rPr>
              <a:t>well-</a:t>
            </a:r>
            <a:r>
              <a:rPr lang="de-DE" sz="2400" b="1" dirty="0" err="1">
                <a:solidFill>
                  <a:srgbClr val="3366FF"/>
                </a:solidFill>
                <a:cs typeface="Calibri" panose="020F0502020204030204" pitchFamily="34" charset="0"/>
              </a:rPr>
              <a:t>bouncing</a:t>
            </a:r>
            <a:r>
              <a:rPr lang="de-DE" sz="24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2400" b="1" dirty="0" err="1">
                <a:solidFill>
                  <a:srgbClr val="3366FF"/>
                </a:solidFill>
                <a:cs typeface="Calibri" panose="020F0502020204030204" pitchFamily="34" charset="0"/>
              </a:rPr>
              <a:t>arc</a:t>
            </a:r>
            <a:r>
              <a:rPr lang="en-US" sz="2400" dirty="0"/>
              <a:t>:</a:t>
            </a:r>
          </a:p>
          <a:p>
            <a:pPr lvl="1"/>
            <a:r>
              <a:rPr lang="en-US" sz="2300" dirty="0"/>
              <a:t>When bounce get to the destination </a:t>
            </a:r>
          </a:p>
          <a:p>
            <a:pPr lvl="1"/>
            <a:r>
              <a:rPr lang="en-US" sz="2300" dirty="0"/>
              <a:t>Without hitting any other failures</a:t>
            </a:r>
          </a:p>
          <a:p>
            <a:pPr lvl="1"/>
            <a:r>
              <a:rPr lang="en-US" sz="2300" dirty="0"/>
              <a:t>(3,1) is not well-bouncing</a:t>
            </a:r>
          </a:p>
          <a:p>
            <a:pPr lvl="1"/>
            <a:r>
              <a:rPr lang="en-US" sz="2300" dirty="0"/>
              <a:t>(1,3) is well-bouncing</a:t>
            </a:r>
          </a:p>
          <a:p>
            <a:endParaRPr lang="en-US" sz="2700" dirty="0"/>
          </a:p>
          <a:p>
            <a:r>
              <a:rPr lang="en-US" sz="2400" dirty="0"/>
              <a:t>Define </a:t>
            </a:r>
            <a:r>
              <a:rPr lang="de-DE" sz="2400" b="1" dirty="0" err="1">
                <a:solidFill>
                  <a:srgbClr val="3366FF"/>
                </a:solidFill>
                <a:cs typeface="Calibri" panose="020F0502020204030204" pitchFamily="34" charset="0"/>
              </a:rPr>
              <a:t>good</a:t>
            </a:r>
            <a:r>
              <a:rPr lang="de-DE" sz="24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2400" b="1" dirty="0" err="1">
                <a:solidFill>
                  <a:srgbClr val="3366FF"/>
                </a:solidFill>
                <a:cs typeface="Calibri" panose="020F0502020204030204" pitchFamily="34" charset="0"/>
              </a:rPr>
              <a:t>arborescence</a:t>
            </a:r>
            <a:r>
              <a:rPr lang="en-US" sz="2400" dirty="0"/>
              <a:t>:</a:t>
            </a:r>
          </a:p>
          <a:p>
            <a:pPr lvl="1"/>
            <a:r>
              <a:rPr lang="en-US" sz="2300" dirty="0"/>
              <a:t>every failed arc is well-bouncing</a:t>
            </a:r>
          </a:p>
          <a:p>
            <a:pPr lvl="1"/>
            <a:r>
              <a:rPr lang="en-US" sz="2300" dirty="0">
                <a:solidFill>
                  <a:schemeClr val="bg1"/>
                </a:solidFill>
              </a:rPr>
              <a:t>Red is not a good tree</a:t>
            </a:r>
          </a:p>
          <a:p>
            <a:pPr lvl="1"/>
            <a:r>
              <a:rPr lang="en-US" sz="2300" dirty="0">
                <a:solidFill>
                  <a:schemeClr val="bg1"/>
                </a:solidFill>
              </a:rPr>
              <a:t>Blue, Yellow, and Green are good trees</a:t>
            </a:r>
          </a:p>
          <a:p>
            <a:endParaRPr lang="en-AT" sz="2800" dirty="0">
              <a:solidFill>
                <a:schemeClr val="bg1"/>
              </a:solidFill>
            </a:endParaRPr>
          </a:p>
          <a:p>
            <a:endParaRPr lang="en-AT" sz="2100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534D0C40-FFB6-4426-B22C-9166B96ED9BC}"/>
              </a:ext>
            </a:extLst>
          </p:cNvPr>
          <p:cNvSpPr/>
          <p:nvPr/>
        </p:nvSpPr>
        <p:spPr>
          <a:xfrm>
            <a:off x="5100261" y="1349096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30F62D17-3471-42BC-AF72-4F8684209BC5}"/>
              </a:ext>
            </a:extLst>
          </p:cNvPr>
          <p:cNvSpPr/>
          <p:nvPr/>
        </p:nvSpPr>
        <p:spPr>
          <a:xfrm>
            <a:off x="5100706" y="1350741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7F1D14-34B4-4615-937C-F0F97EDFAD47}"/>
              </a:ext>
            </a:extLst>
          </p:cNvPr>
          <p:cNvCxnSpPr/>
          <p:nvPr/>
        </p:nvCxnSpPr>
        <p:spPr>
          <a:xfrm>
            <a:off x="6049495" y="4514661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3274BD3-3F3F-41BD-B79D-461ACC3AFDA1}"/>
              </a:ext>
            </a:extLst>
          </p:cNvPr>
          <p:cNvCxnSpPr>
            <a:cxnSpLocks/>
          </p:cNvCxnSpPr>
          <p:nvPr/>
        </p:nvCxnSpPr>
        <p:spPr>
          <a:xfrm>
            <a:off x="7011792" y="1349095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310F54-3183-47DE-BE71-CEC82B4997AC}"/>
              </a:ext>
            </a:extLst>
          </p:cNvPr>
          <p:cNvCxnSpPr>
            <a:cxnSpLocks/>
          </p:cNvCxnSpPr>
          <p:nvPr/>
        </p:nvCxnSpPr>
        <p:spPr>
          <a:xfrm>
            <a:off x="6049495" y="2811471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0DF7BF8-B7D4-4A67-A66F-C20D6AC04B0E}"/>
              </a:ext>
            </a:extLst>
          </p:cNvPr>
          <p:cNvCxnSpPr>
            <a:cxnSpLocks/>
          </p:cNvCxnSpPr>
          <p:nvPr/>
        </p:nvCxnSpPr>
        <p:spPr>
          <a:xfrm flipH="1">
            <a:off x="6049494" y="1349095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FE3F4EF-7F51-41A7-8041-AAF7C441D2F6}"/>
              </a:ext>
            </a:extLst>
          </p:cNvPr>
          <p:cNvCxnSpPr>
            <a:cxnSpLocks/>
          </p:cNvCxnSpPr>
          <p:nvPr/>
        </p:nvCxnSpPr>
        <p:spPr>
          <a:xfrm>
            <a:off x="7975324" y="2773501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468909-E525-4836-8A7D-311A9697FC5E}"/>
              </a:ext>
            </a:extLst>
          </p:cNvPr>
          <p:cNvCxnSpPr>
            <a:cxnSpLocks/>
          </p:cNvCxnSpPr>
          <p:nvPr/>
        </p:nvCxnSpPr>
        <p:spPr>
          <a:xfrm flipH="1">
            <a:off x="6045791" y="2761331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113B764-412E-426B-8AC7-40C20D451505}"/>
              </a:ext>
            </a:extLst>
          </p:cNvPr>
          <p:cNvSpPr/>
          <p:nvPr/>
        </p:nvSpPr>
        <p:spPr>
          <a:xfrm>
            <a:off x="6752903" y="1090393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7EA605-AA56-4372-81CE-25BE68728FF8}"/>
              </a:ext>
            </a:extLst>
          </p:cNvPr>
          <p:cNvSpPr txBox="1"/>
          <p:nvPr/>
        </p:nvSpPr>
        <p:spPr>
          <a:xfrm>
            <a:off x="6821786" y="1059582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0B08073-6492-4D24-98DE-12A8531A140B}"/>
              </a:ext>
            </a:extLst>
          </p:cNvPr>
          <p:cNvCxnSpPr/>
          <p:nvPr/>
        </p:nvCxnSpPr>
        <p:spPr>
          <a:xfrm>
            <a:off x="6304721" y="2651024"/>
            <a:ext cx="134715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8262D1C-88BC-4EE4-99E5-B9F5F0E5B341}"/>
              </a:ext>
            </a:extLst>
          </p:cNvPr>
          <p:cNvCxnSpPr/>
          <p:nvPr/>
        </p:nvCxnSpPr>
        <p:spPr>
          <a:xfrm>
            <a:off x="6345143" y="4649640"/>
            <a:ext cx="1347152" cy="0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7055916-FE4F-4AB7-971F-DE0FD1AB18F7}"/>
              </a:ext>
            </a:extLst>
          </p:cNvPr>
          <p:cNvCxnSpPr/>
          <p:nvPr/>
        </p:nvCxnSpPr>
        <p:spPr>
          <a:xfrm>
            <a:off x="6320798" y="2894863"/>
            <a:ext cx="1347152" cy="0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93FF990-9E4C-4EDD-85BA-A812FC092C85}"/>
              </a:ext>
            </a:extLst>
          </p:cNvPr>
          <p:cNvCxnSpPr/>
          <p:nvPr/>
        </p:nvCxnSpPr>
        <p:spPr>
          <a:xfrm>
            <a:off x="6345143" y="4431928"/>
            <a:ext cx="1347152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4BD08B-9635-4B61-BAB4-6848F7938F22}"/>
              </a:ext>
            </a:extLst>
          </p:cNvPr>
          <p:cNvCxnSpPr>
            <a:cxnSpLocks/>
          </p:cNvCxnSpPr>
          <p:nvPr/>
        </p:nvCxnSpPr>
        <p:spPr>
          <a:xfrm>
            <a:off x="5927574" y="3129998"/>
            <a:ext cx="0" cy="1075503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E937D44-0E2A-4541-B683-0761522F49A2}"/>
              </a:ext>
            </a:extLst>
          </p:cNvPr>
          <p:cNvCxnSpPr>
            <a:cxnSpLocks/>
          </p:cNvCxnSpPr>
          <p:nvPr/>
        </p:nvCxnSpPr>
        <p:spPr>
          <a:xfrm flipV="1">
            <a:off x="8093333" y="3096984"/>
            <a:ext cx="0" cy="1108517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0F4D4F5-D306-4FB1-89C5-71D6448DF614}"/>
              </a:ext>
            </a:extLst>
          </p:cNvPr>
          <p:cNvCxnSpPr>
            <a:cxnSpLocks/>
          </p:cNvCxnSpPr>
          <p:nvPr/>
        </p:nvCxnSpPr>
        <p:spPr>
          <a:xfrm flipH="1">
            <a:off x="6048259" y="2773501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69F595A-7B89-40E9-8007-BD595F17C720}"/>
              </a:ext>
            </a:extLst>
          </p:cNvPr>
          <p:cNvCxnSpPr>
            <a:cxnSpLocks/>
          </p:cNvCxnSpPr>
          <p:nvPr/>
        </p:nvCxnSpPr>
        <p:spPr>
          <a:xfrm flipH="1">
            <a:off x="6204683" y="3787487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5A6DB9-413F-42AD-A4F4-6C003DB050DA}"/>
              </a:ext>
            </a:extLst>
          </p:cNvPr>
          <p:cNvCxnSpPr>
            <a:cxnSpLocks/>
          </p:cNvCxnSpPr>
          <p:nvPr/>
        </p:nvCxnSpPr>
        <p:spPr>
          <a:xfrm flipH="1">
            <a:off x="7117524" y="2959410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D6B22E9-E5FF-4EB7-B092-6FB535BF9BF1}"/>
              </a:ext>
            </a:extLst>
          </p:cNvPr>
          <p:cNvCxnSpPr>
            <a:cxnSpLocks/>
          </p:cNvCxnSpPr>
          <p:nvPr/>
        </p:nvCxnSpPr>
        <p:spPr>
          <a:xfrm flipV="1">
            <a:off x="6359790" y="3960038"/>
            <a:ext cx="435347" cy="375188"/>
          </a:xfrm>
          <a:prstGeom prst="straightConnector1">
            <a:avLst/>
          </a:prstGeom>
          <a:ln w="25400">
            <a:solidFill>
              <a:schemeClr val="accent1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54A7827-6877-45C2-A8EB-965AC05E8D97}"/>
              </a:ext>
            </a:extLst>
          </p:cNvPr>
          <p:cNvCxnSpPr>
            <a:cxnSpLocks/>
          </p:cNvCxnSpPr>
          <p:nvPr/>
        </p:nvCxnSpPr>
        <p:spPr>
          <a:xfrm flipV="1">
            <a:off x="7309466" y="3133161"/>
            <a:ext cx="435347" cy="375188"/>
          </a:xfrm>
          <a:prstGeom prst="straightConnector1">
            <a:avLst/>
          </a:prstGeom>
          <a:ln w="25400">
            <a:solidFill>
              <a:schemeClr val="accent1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9A017BE-2C95-4109-A3A6-406508F762F6}"/>
              </a:ext>
            </a:extLst>
          </p:cNvPr>
          <p:cNvCxnSpPr>
            <a:cxnSpLocks/>
          </p:cNvCxnSpPr>
          <p:nvPr/>
        </p:nvCxnSpPr>
        <p:spPr>
          <a:xfrm rot="5048587" flipH="1">
            <a:off x="6066294" y="2827412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6F998BB-1B22-49A6-9A09-265A73E68691}"/>
              </a:ext>
            </a:extLst>
          </p:cNvPr>
          <p:cNvCxnSpPr>
            <a:cxnSpLocks/>
          </p:cNvCxnSpPr>
          <p:nvPr/>
        </p:nvCxnSpPr>
        <p:spPr>
          <a:xfrm rot="5048587" flipH="1">
            <a:off x="6385946" y="2967075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654B0A3-F07C-486E-BC13-DB8DB837FD50}"/>
              </a:ext>
            </a:extLst>
          </p:cNvPr>
          <p:cNvCxnSpPr>
            <a:cxnSpLocks/>
          </p:cNvCxnSpPr>
          <p:nvPr/>
        </p:nvCxnSpPr>
        <p:spPr>
          <a:xfrm rot="5048587" flipH="1">
            <a:off x="7302850" y="3790650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A463095-BAF0-4055-9C7B-726C6C699354}"/>
              </a:ext>
            </a:extLst>
          </p:cNvPr>
          <p:cNvCxnSpPr>
            <a:cxnSpLocks/>
          </p:cNvCxnSpPr>
          <p:nvPr/>
        </p:nvCxnSpPr>
        <p:spPr>
          <a:xfrm rot="5048587" flipV="1">
            <a:off x="6266087" y="3130094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B807A76-E68D-48D0-AFB1-0F0E9371C3D3}"/>
              </a:ext>
            </a:extLst>
          </p:cNvPr>
          <p:cNvCxnSpPr>
            <a:cxnSpLocks/>
          </p:cNvCxnSpPr>
          <p:nvPr/>
        </p:nvCxnSpPr>
        <p:spPr>
          <a:xfrm rot="5048587" flipV="1">
            <a:off x="7185557" y="3990435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51D3950-771B-4BB2-A68F-EA85B836D687}"/>
              </a:ext>
            </a:extLst>
          </p:cNvPr>
          <p:cNvSpPr/>
          <p:nvPr/>
        </p:nvSpPr>
        <p:spPr>
          <a:xfrm>
            <a:off x="5771150" y="255305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3EA0B41-9715-4A33-87D6-BE0C0AE0005E}"/>
              </a:ext>
            </a:extLst>
          </p:cNvPr>
          <p:cNvSpPr/>
          <p:nvPr/>
        </p:nvSpPr>
        <p:spPr>
          <a:xfrm>
            <a:off x="5771151" y="427413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64CB6D1-664D-4C9A-AE70-F7156590BECC}"/>
              </a:ext>
            </a:extLst>
          </p:cNvPr>
          <p:cNvSpPr/>
          <p:nvPr/>
        </p:nvSpPr>
        <p:spPr>
          <a:xfrm>
            <a:off x="7701004" y="427413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DC3C95F-1FE5-4857-9635-73FF23732CB7}"/>
              </a:ext>
            </a:extLst>
          </p:cNvPr>
          <p:cNvSpPr/>
          <p:nvPr/>
        </p:nvSpPr>
        <p:spPr>
          <a:xfrm>
            <a:off x="7701004" y="255305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960A12C-7994-47F3-90E3-1BC8B4CC85FB}"/>
              </a:ext>
            </a:extLst>
          </p:cNvPr>
          <p:cNvSpPr/>
          <p:nvPr/>
        </p:nvSpPr>
        <p:spPr>
          <a:xfrm>
            <a:off x="6747631" y="342267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EDC847F-CAD5-4665-A8FD-BAE742B84452}"/>
              </a:ext>
            </a:extLst>
          </p:cNvPr>
          <p:cNvCxnSpPr>
            <a:cxnSpLocks/>
          </p:cNvCxnSpPr>
          <p:nvPr/>
        </p:nvCxnSpPr>
        <p:spPr>
          <a:xfrm flipH="1" flipV="1">
            <a:off x="7303529" y="1492788"/>
            <a:ext cx="655551" cy="940782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Arc 80">
            <a:extLst>
              <a:ext uri="{FF2B5EF4-FFF2-40B4-BE49-F238E27FC236}">
                <a16:creationId xmlns:a16="http://schemas.microsoft.com/office/drawing/2014/main" id="{0CA86536-CBF2-4AC0-9320-6ACF657E7275}"/>
              </a:ext>
            </a:extLst>
          </p:cNvPr>
          <p:cNvSpPr/>
          <p:nvPr/>
        </p:nvSpPr>
        <p:spPr>
          <a:xfrm>
            <a:off x="4960923" y="1268768"/>
            <a:ext cx="3933260" cy="3660083"/>
          </a:xfrm>
          <a:prstGeom prst="arc">
            <a:avLst>
              <a:gd name="adj1" fmla="val 7856646"/>
              <a:gd name="adj2" fmla="val 15717858"/>
            </a:avLst>
          </a:prstGeom>
          <a:ln w="22225">
            <a:solidFill>
              <a:srgbClr val="FFC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DE787924-E923-4A4C-8584-00FC1AFB3116}"/>
              </a:ext>
            </a:extLst>
          </p:cNvPr>
          <p:cNvSpPr/>
          <p:nvPr/>
        </p:nvSpPr>
        <p:spPr>
          <a:xfrm>
            <a:off x="5352809" y="1258706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accent1"/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75C5C2B-D8F9-421E-8DCF-7E0F3E4EBC2E}"/>
              </a:ext>
            </a:extLst>
          </p:cNvPr>
          <p:cNvCxnSpPr>
            <a:cxnSpLocks/>
          </p:cNvCxnSpPr>
          <p:nvPr/>
        </p:nvCxnSpPr>
        <p:spPr>
          <a:xfrm flipV="1">
            <a:off x="6134797" y="1539597"/>
            <a:ext cx="591084" cy="887274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B8EFA29-9DFA-4219-A8EF-915C4FCF4442}"/>
              </a:ext>
            </a:extLst>
          </p:cNvPr>
          <p:cNvCxnSpPr>
            <a:cxnSpLocks/>
          </p:cNvCxnSpPr>
          <p:nvPr/>
        </p:nvCxnSpPr>
        <p:spPr>
          <a:xfrm flipH="1" flipV="1">
            <a:off x="6152215" y="3096984"/>
            <a:ext cx="4354" cy="105064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99314D5-2355-4C7D-86A7-4145B83F885F}"/>
              </a:ext>
            </a:extLst>
          </p:cNvPr>
          <p:cNvCxnSpPr>
            <a:cxnSpLocks/>
          </p:cNvCxnSpPr>
          <p:nvPr/>
        </p:nvCxnSpPr>
        <p:spPr>
          <a:xfrm flipH="1" flipV="1">
            <a:off x="7872603" y="3077928"/>
            <a:ext cx="4354" cy="1050648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267CE23-A17F-4F31-98FE-3E98D0EB9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209" y="3128556"/>
            <a:ext cx="309961" cy="30996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79BF910-F36D-44F7-A6D4-CA395E8694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9" y="4334648"/>
            <a:ext cx="309961" cy="30996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5FEF4A0-F237-4FDC-9440-3746D70339D1}"/>
              </a:ext>
            </a:extLst>
          </p:cNvPr>
          <p:cNvSpPr txBox="1"/>
          <p:nvPr/>
        </p:nvSpPr>
        <p:spPr>
          <a:xfrm>
            <a:off x="5844926" y="2542099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9BC236D-2DC1-442D-926C-8F8A741F0D3F}"/>
              </a:ext>
            </a:extLst>
          </p:cNvPr>
          <p:cNvSpPr txBox="1"/>
          <p:nvPr/>
        </p:nvSpPr>
        <p:spPr>
          <a:xfrm>
            <a:off x="7791767" y="2538411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9DA2D09-EB14-4DD4-8DE7-A7D6D9D7148A}"/>
              </a:ext>
            </a:extLst>
          </p:cNvPr>
          <p:cNvSpPr txBox="1"/>
          <p:nvPr/>
        </p:nvSpPr>
        <p:spPr>
          <a:xfrm>
            <a:off x="6830895" y="3386395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65D0B1A-A17B-4688-82AB-0FBDEA20A9E3}"/>
              </a:ext>
            </a:extLst>
          </p:cNvPr>
          <p:cNvSpPr txBox="1"/>
          <p:nvPr/>
        </p:nvSpPr>
        <p:spPr>
          <a:xfrm>
            <a:off x="7810760" y="4271751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764800-F977-4C03-8263-374ABEFD4912}"/>
              </a:ext>
            </a:extLst>
          </p:cNvPr>
          <p:cNvSpPr txBox="1"/>
          <p:nvPr/>
        </p:nvSpPr>
        <p:spPr>
          <a:xfrm>
            <a:off x="5860216" y="4253788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4" name="Title 2">
            <a:extLst>
              <a:ext uri="{FF2B5EF4-FFF2-40B4-BE49-F238E27FC236}">
                <a16:creationId xmlns:a16="http://schemas.microsoft.com/office/drawing/2014/main" id="{F3FA0062-4821-4B57-AC3A-2EEBDCC14556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AB6A7AB-78FF-40DF-95D5-C16B4EBBE8B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783682"/>
      </p:ext>
    </p:extLst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/>
          </a:bodyPr>
          <a:lstStyle/>
          <a:p>
            <a:r>
              <a:rPr lang="de-DE" sz="3400" dirty="0" err="1"/>
              <a:t>Idea</a:t>
            </a:r>
            <a:r>
              <a:rPr lang="de-DE" sz="3400" dirty="0"/>
              <a:t>: Bounce on „</a:t>
            </a:r>
            <a:r>
              <a:rPr lang="de-DE" sz="3400" dirty="0" err="1"/>
              <a:t>Good</a:t>
            </a:r>
            <a:r>
              <a:rPr lang="de-DE" sz="3400" dirty="0"/>
              <a:t> </a:t>
            </a:r>
            <a:r>
              <a:rPr lang="de-DE" sz="3400" dirty="0" err="1"/>
              <a:t>Arborescences</a:t>
            </a:r>
            <a:r>
              <a:rPr lang="de-DE" sz="3400" dirty="0"/>
              <a:t>“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275F92-E891-4AEF-A714-A5252C4A9BAC}"/>
              </a:ext>
            </a:extLst>
          </p:cNvPr>
          <p:cNvSpPr txBox="1">
            <a:spLocks/>
          </p:cNvSpPr>
          <p:nvPr/>
        </p:nvSpPr>
        <p:spPr>
          <a:xfrm>
            <a:off x="176746" y="1293897"/>
            <a:ext cx="8496944" cy="36693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Define </a:t>
            </a:r>
            <a:r>
              <a:rPr lang="de-DE" sz="2400" b="1" dirty="0">
                <a:solidFill>
                  <a:srgbClr val="3366FF"/>
                </a:solidFill>
                <a:cs typeface="Calibri" panose="020F0502020204030204" pitchFamily="34" charset="0"/>
              </a:rPr>
              <a:t>well-</a:t>
            </a:r>
            <a:r>
              <a:rPr lang="de-DE" sz="2400" b="1" dirty="0" err="1">
                <a:solidFill>
                  <a:srgbClr val="3366FF"/>
                </a:solidFill>
                <a:cs typeface="Calibri" panose="020F0502020204030204" pitchFamily="34" charset="0"/>
              </a:rPr>
              <a:t>bouncing</a:t>
            </a:r>
            <a:r>
              <a:rPr lang="de-DE" sz="24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2400" b="1" dirty="0" err="1">
                <a:solidFill>
                  <a:srgbClr val="3366FF"/>
                </a:solidFill>
                <a:cs typeface="Calibri" panose="020F0502020204030204" pitchFamily="34" charset="0"/>
              </a:rPr>
              <a:t>arc</a:t>
            </a:r>
            <a:r>
              <a:rPr lang="en-US" sz="2400" dirty="0"/>
              <a:t>:</a:t>
            </a:r>
          </a:p>
          <a:p>
            <a:pPr lvl="1"/>
            <a:r>
              <a:rPr lang="en-US" sz="2300" dirty="0"/>
              <a:t>When bounce get to the destination </a:t>
            </a:r>
          </a:p>
          <a:p>
            <a:pPr lvl="1"/>
            <a:r>
              <a:rPr lang="en-US" sz="2300" dirty="0"/>
              <a:t>Without hitting any other failures</a:t>
            </a:r>
          </a:p>
          <a:p>
            <a:pPr lvl="1"/>
            <a:r>
              <a:rPr lang="en-US" sz="2300" dirty="0"/>
              <a:t>(3,1) is not well-bouncing</a:t>
            </a:r>
          </a:p>
          <a:p>
            <a:pPr lvl="1"/>
            <a:r>
              <a:rPr lang="en-US" sz="2300" dirty="0"/>
              <a:t>(1,3) is well-bouncing</a:t>
            </a:r>
          </a:p>
          <a:p>
            <a:endParaRPr lang="en-US" sz="2700" dirty="0"/>
          </a:p>
          <a:p>
            <a:r>
              <a:rPr lang="en-US" sz="2400" dirty="0"/>
              <a:t>Define </a:t>
            </a:r>
            <a:r>
              <a:rPr lang="de-DE" sz="2400" b="1" dirty="0" err="1">
                <a:solidFill>
                  <a:srgbClr val="3366FF"/>
                </a:solidFill>
                <a:cs typeface="Calibri" panose="020F0502020204030204" pitchFamily="34" charset="0"/>
              </a:rPr>
              <a:t>good</a:t>
            </a:r>
            <a:r>
              <a:rPr lang="de-DE" sz="24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2400" b="1" dirty="0" err="1">
                <a:solidFill>
                  <a:srgbClr val="3366FF"/>
                </a:solidFill>
                <a:cs typeface="Calibri" panose="020F0502020204030204" pitchFamily="34" charset="0"/>
              </a:rPr>
              <a:t>arborescence</a:t>
            </a:r>
            <a:r>
              <a:rPr lang="en-US" sz="2400" dirty="0"/>
              <a:t>:</a:t>
            </a:r>
          </a:p>
          <a:p>
            <a:pPr lvl="1"/>
            <a:r>
              <a:rPr lang="en-US" sz="2300" dirty="0"/>
              <a:t>every failed arc is well-bouncing</a:t>
            </a:r>
          </a:p>
          <a:p>
            <a:pPr lvl="1"/>
            <a:r>
              <a:rPr lang="en-US" sz="2300" dirty="0"/>
              <a:t>Red is not a good arborescence</a:t>
            </a:r>
          </a:p>
          <a:p>
            <a:pPr lvl="1"/>
            <a:r>
              <a:rPr lang="en-US" sz="2300" dirty="0">
                <a:solidFill>
                  <a:schemeClr val="bg1"/>
                </a:solidFill>
              </a:rPr>
              <a:t>Blue, Yellow, and Green are good trees</a:t>
            </a:r>
          </a:p>
          <a:p>
            <a:endParaRPr lang="en-AT" sz="2800" dirty="0">
              <a:solidFill>
                <a:schemeClr val="bg1"/>
              </a:solidFill>
            </a:endParaRPr>
          </a:p>
          <a:p>
            <a:endParaRPr lang="en-AT" sz="2100" dirty="0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BFDC3774-8A43-4456-982C-E572DB36402C}"/>
              </a:ext>
            </a:extLst>
          </p:cNvPr>
          <p:cNvSpPr/>
          <p:nvPr/>
        </p:nvSpPr>
        <p:spPr>
          <a:xfrm>
            <a:off x="5100261" y="1349096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F68D7927-2C80-43C8-8368-DF2B4F9CE44F}"/>
              </a:ext>
            </a:extLst>
          </p:cNvPr>
          <p:cNvSpPr/>
          <p:nvPr/>
        </p:nvSpPr>
        <p:spPr>
          <a:xfrm>
            <a:off x="5100706" y="1350741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373BD90-92E3-4AC8-A869-D0D005D8CBE8}"/>
              </a:ext>
            </a:extLst>
          </p:cNvPr>
          <p:cNvCxnSpPr/>
          <p:nvPr/>
        </p:nvCxnSpPr>
        <p:spPr>
          <a:xfrm>
            <a:off x="6049495" y="4514661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B72668B-17B4-4580-AB44-C882F3E4CCC7}"/>
              </a:ext>
            </a:extLst>
          </p:cNvPr>
          <p:cNvCxnSpPr>
            <a:cxnSpLocks/>
          </p:cNvCxnSpPr>
          <p:nvPr/>
        </p:nvCxnSpPr>
        <p:spPr>
          <a:xfrm>
            <a:off x="7011792" y="1349095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B6161DA-5930-461F-A052-702B143C28A4}"/>
              </a:ext>
            </a:extLst>
          </p:cNvPr>
          <p:cNvCxnSpPr>
            <a:cxnSpLocks/>
          </p:cNvCxnSpPr>
          <p:nvPr/>
        </p:nvCxnSpPr>
        <p:spPr>
          <a:xfrm>
            <a:off x="6049495" y="2811471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FC1E7BF-2036-41A0-B82C-1DF1DF9ECAFB}"/>
              </a:ext>
            </a:extLst>
          </p:cNvPr>
          <p:cNvCxnSpPr>
            <a:cxnSpLocks/>
          </p:cNvCxnSpPr>
          <p:nvPr/>
        </p:nvCxnSpPr>
        <p:spPr>
          <a:xfrm flipH="1">
            <a:off x="6049494" y="1349095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A07E32-63BB-4A3D-A942-32988AC29612}"/>
              </a:ext>
            </a:extLst>
          </p:cNvPr>
          <p:cNvCxnSpPr>
            <a:cxnSpLocks/>
          </p:cNvCxnSpPr>
          <p:nvPr/>
        </p:nvCxnSpPr>
        <p:spPr>
          <a:xfrm>
            <a:off x="7975324" y="2773501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2EC161D-3A37-4460-83AB-E089D16A598B}"/>
              </a:ext>
            </a:extLst>
          </p:cNvPr>
          <p:cNvCxnSpPr>
            <a:cxnSpLocks/>
          </p:cNvCxnSpPr>
          <p:nvPr/>
        </p:nvCxnSpPr>
        <p:spPr>
          <a:xfrm flipH="1">
            <a:off x="6045791" y="2761331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EC4A272C-B145-49C0-9023-47F43DA874DE}"/>
              </a:ext>
            </a:extLst>
          </p:cNvPr>
          <p:cNvSpPr/>
          <p:nvPr/>
        </p:nvSpPr>
        <p:spPr>
          <a:xfrm>
            <a:off x="6752903" y="1090393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E9C82-C084-483B-B642-B316367EC468}"/>
              </a:ext>
            </a:extLst>
          </p:cNvPr>
          <p:cNvSpPr txBox="1"/>
          <p:nvPr/>
        </p:nvSpPr>
        <p:spPr>
          <a:xfrm>
            <a:off x="6821786" y="1059582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DE260A1-055E-4A86-AA6E-8A1A0ABD334A}"/>
              </a:ext>
            </a:extLst>
          </p:cNvPr>
          <p:cNvCxnSpPr/>
          <p:nvPr/>
        </p:nvCxnSpPr>
        <p:spPr>
          <a:xfrm>
            <a:off x="6304721" y="2651024"/>
            <a:ext cx="134715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E447317-1AE7-40D9-A8CC-31ED8B08701A}"/>
              </a:ext>
            </a:extLst>
          </p:cNvPr>
          <p:cNvCxnSpPr/>
          <p:nvPr/>
        </p:nvCxnSpPr>
        <p:spPr>
          <a:xfrm>
            <a:off x="6345143" y="4649640"/>
            <a:ext cx="1347152" cy="0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DF057C8-25DA-4A7F-813F-639DB00DCBFB}"/>
              </a:ext>
            </a:extLst>
          </p:cNvPr>
          <p:cNvCxnSpPr/>
          <p:nvPr/>
        </p:nvCxnSpPr>
        <p:spPr>
          <a:xfrm>
            <a:off x="6320798" y="2894863"/>
            <a:ext cx="1347152" cy="0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433D66A-D852-4661-82B2-54BF61F50736}"/>
              </a:ext>
            </a:extLst>
          </p:cNvPr>
          <p:cNvCxnSpPr/>
          <p:nvPr/>
        </p:nvCxnSpPr>
        <p:spPr>
          <a:xfrm>
            <a:off x="6345143" y="4431928"/>
            <a:ext cx="1347152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F065364-ECB0-4489-9904-D48A8C4BD817}"/>
              </a:ext>
            </a:extLst>
          </p:cNvPr>
          <p:cNvCxnSpPr>
            <a:cxnSpLocks/>
          </p:cNvCxnSpPr>
          <p:nvPr/>
        </p:nvCxnSpPr>
        <p:spPr>
          <a:xfrm>
            <a:off x="5927574" y="3129998"/>
            <a:ext cx="0" cy="1075503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C28A35F-AC0D-449C-8998-B0496BE92AE5}"/>
              </a:ext>
            </a:extLst>
          </p:cNvPr>
          <p:cNvCxnSpPr>
            <a:cxnSpLocks/>
          </p:cNvCxnSpPr>
          <p:nvPr/>
        </p:nvCxnSpPr>
        <p:spPr>
          <a:xfrm flipV="1">
            <a:off x="8093333" y="3096984"/>
            <a:ext cx="0" cy="1108517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3493871-5BAD-4706-B951-029F53F7397C}"/>
              </a:ext>
            </a:extLst>
          </p:cNvPr>
          <p:cNvCxnSpPr>
            <a:cxnSpLocks/>
          </p:cNvCxnSpPr>
          <p:nvPr/>
        </p:nvCxnSpPr>
        <p:spPr>
          <a:xfrm flipH="1">
            <a:off x="6048259" y="2773501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DB51CA1-61BC-4888-80D9-62185D152779}"/>
              </a:ext>
            </a:extLst>
          </p:cNvPr>
          <p:cNvCxnSpPr>
            <a:cxnSpLocks/>
          </p:cNvCxnSpPr>
          <p:nvPr/>
        </p:nvCxnSpPr>
        <p:spPr>
          <a:xfrm flipH="1">
            <a:off x="6204683" y="3787487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6C4791-3A5A-40CC-AEA8-FBC076996009}"/>
              </a:ext>
            </a:extLst>
          </p:cNvPr>
          <p:cNvCxnSpPr>
            <a:cxnSpLocks/>
          </p:cNvCxnSpPr>
          <p:nvPr/>
        </p:nvCxnSpPr>
        <p:spPr>
          <a:xfrm flipH="1">
            <a:off x="7117524" y="2959410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CCA845B-E4F8-4D5B-9791-5CF188939670}"/>
              </a:ext>
            </a:extLst>
          </p:cNvPr>
          <p:cNvCxnSpPr>
            <a:cxnSpLocks/>
          </p:cNvCxnSpPr>
          <p:nvPr/>
        </p:nvCxnSpPr>
        <p:spPr>
          <a:xfrm flipV="1">
            <a:off x="6359790" y="3960038"/>
            <a:ext cx="435347" cy="375188"/>
          </a:xfrm>
          <a:prstGeom prst="straightConnector1">
            <a:avLst/>
          </a:prstGeom>
          <a:ln w="25400">
            <a:solidFill>
              <a:schemeClr val="accent1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39C4FD4-927A-4495-8110-CC98842104F2}"/>
              </a:ext>
            </a:extLst>
          </p:cNvPr>
          <p:cNvCxnSpPr>
            <a:cxnSpLocks/>
          </p:cNvCxnSpPr>
          <p:nvPr/>
        </p:nvCxnSpPr>
        <p:spPr>
          <a:xfrm flipV="1">
            <a:off x="7309466" y="3133161"/>
            <a:ext cx="435347" cy="375188"/>
          </a:xfrm>
          <a:prstGeom prst="straightConnector1">
            <a:avLst/>
          </a:prstGeom>
          <a:ln w="25400">
            <a:solidFill>
              <a:schemeClr val="accent1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0E7D573-885B-4FAA-BF0D-0CB82F44271E}"/>
              </a:ext>
            </a:extLst>
          </p:cNvPr>
          <p:cNvCxnSpPr>
            <a:cxnSpLocks/>
          </p:cNvCxnSpPr>
          <p:nvPr/>
        </p:nvCxnSpPr>
        <p:spPr>
          <a:xfrm rot="5048587" flipH="1">
            <a:off x="6066294" y="2827412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4C6FD8B-3DA7-41A0-88B4-A75E78BDB3EE}"/>
              </a:ext>
            </a:extLst>
          </p:cNvPr>
          <p:cNvCxnSpPr>
            <a:cxnSpLocks/>
          </p:cNvCxnSpPr>
          <p:nvPr/>
        </p:nvCxnSpPr>
        <p:spPr>
          <a:xfrm rot="5048587" flipH="1">
            <a:off x="6385946" y="2967075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60A8476-868F-4F20-B629-598C0414620C}"/>
              </a:ext>
            </a:extLst>
          </p:cNvPr>
          <p:cNvCxnSpPr>
            <a:cxnSpLocks/>
          </p:cNvCxnSpPr>
          <p:nvPr/>
        </p:nvCxnSpPr>
        <p:spPr>
          <a:xfrm rot="5048587" flipH="1">
            <a:off x="7302850" y="3790650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A8C7656-38AE-4B0C-B05A-463A1CAFEC22}"/>
              </a:ext>
            </a:extLst>
          </p:cNvPr>
          <p:cNvCxnSpPr>
            <a:cxnSpLocks/>
          </p:cNvCxnSpPr>
          <p:nvPr/>
        </p:nvCxnSpPr>
        <p:spPr>
          <a:xfrm rot="5048587" flipV="1">
            <a:off x="6266087" y="3130094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CD91672-D4CF-4D0E-AEB9-7143D33A1543}"/>
              </a:ext>
            </a:extLst>
          </p:cNvPr>
          <p:cNvCxnSpPr>
            <a:cxnSpLocks/>
          </p:cNvCxnSpPr>
          <p:nvPr/>
        </p:nvCxnSpPr>
        <p:spPr>
          <a:xfrm rot="5048587" flipV="1">
            <a:off x="7185557" y="3990435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7BD045AD-849B-4473-B823-AB774A5D17FC}"/>
              </a:ext>
            </a:extLst>
          </p:cNvPr>
          <p:cNvSpPr/>
          <p:nvPr/>
        </p:nvSpPr>
        <p:spPr>
          <a:xfrm>
            <a:off x="5771150" y="255305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3AFDD8C-1C1E-49A3-8F4E-EF719D0E78FD}"/>
              </a:ext>
            </a:extLst>
          </p:cNvPr>
          <p:cNvSpPr/>
          <p:nvPr/>
        </p:nvSpPr>
        <p:spPr>
          <a:xfrm>
            <a:off x="5771151" y="427413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B7E5A7B-3FF7-4833-9D7E-811B71EF79EC}"/>
              </a:ext>
            </a:extLst>
          </p:cNvPr>
          <p:cNvSpPr/>
          <p:nvPr/>
        </p:nvSpPr>
        <p:spPr>
          <a:xfrm>
            <a:off x="7701004" y="427413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0C91C15-0325-46EE-9F7F-7D457E142C1E}"/>
              </a:ext>
            </a:extLst>
          </p:cNvPr>
          <p:cNvSpPr/>
          <p:nvPr/>
        </p:nvSpPr>
        <p:spPr>
          <a:xfrm>
            <a:off x="7701004" y="255305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BFEDD2C-72C1-43BF-8BDD-1A2F6602B184}"/>
              </a:ext>
            </a:extLst>
          </p:cNvPr>
          <p:cNvSpPr/>
          <p:nvPr/>
        </p:nvSpPr>
        <p:spPr>
          <a:xfrm>
            <a:off x="6747631" y="342267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5834793-1785-4E36-BCA0-EE6E4146A0BA}"/>
              </a:ext>
            </a:extLst>
          </p:cNvPr>
          <p:cNvCxnSpPr>
            <a:cxnSpLocks/>
          </p:cNvCxnSpPr>
          <p:nvPr/>
        </p:nvCxnSpPr>
        <p:spPr>
          <a:xfrm flipH="1" flipV="1">
            <a:off x="7303529" y="1492788"/>
            <a:ext cx="655551" cy="940782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Arc 124">
            <a:extLst>
              <a:ext uri="{FF2B5EF4-FFF2-40B4-BE49-F238E27FC236}">
                <a16:creationId xmlns:a16="http://schemas.microsoft.com/office/drawing/2014/main" id="{474744C6-AB03-454F-9593-2571491D4E61}"/>
              </a:ext>
            </a:extLst>
          </p:cNvPr>
          <p:cNvSpPr/>
          <p:nvPr/>
        </p:nvSpPr>
        <p:spPr>
          <a:xfrm>
            <a:off x="4960923" y="1268768"/>
            <a:ext cx="3933260" cy="3660083"/>
          </a:xfrm>
          <a:prstGeom prst="arc">
            <a:avLst>
              <a:gd name="adj1" fmla="val 7856646"/>
              <a:gd name="adj2" fmla="val 15717858"/>
            </a:avLst>
          </a:prstGeom>
          <a:ln w="22225">
            <a:solidFill>
              <a:srgbClr val="FFC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id="{9E8BCDF0-5437-45C3-9A6D-67B053B591D4}"/>
              </a:ext>
            </a:extLst>
          </p:cNvPr>
          <p:cNvSpPr/>
          <p:nvPr/>
        </p:nvSpPr>
        <p:spPr>
          <a:xfrm>
            <a:off x="5352809" y="1258706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accent1"/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5E1949F1-AD8F-4CF7-B486-DB2670CA0682}"/>
              </a:ext>
            </a:extLst>
          </p:cNvPr>
          <p:cNvCxnSpPr>
            <a:cxnSpLocks/>
          </p:cNvCxnSpPr>
          <p:nvPr/>
        </p:nvCxnSpPr>
        <p:spPr>
          <a:xfrm flipV="1">
            <a:off x="6134797" y="1539597"/>
            <a:ext cx="591084" cy="887274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8276CB6-F853-4848-86FF-40B818B1EC54}"/>
              </a:ext>
            </a:extLst>
          </p:cNvPr>
          <p:cNvCxnSpPr>
            <a:cxnSpLocks/>
          </p:cNvCxnSpPr>
          <p:nvPr/>
        </p:nvCxnSpPr>
        <p:spPr>
          <a:xfrm flipH="1" flipV="1">
            <a:off x="6152215" y="3096984"/>
            <a:ext cx="4354" cy="105064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6A9E6FB-2E86-4656-AB56-8C7423F42FF8}"/>
              </a:ext>
            </a:extLst>
          </p:cNvPr>
          <p:cNvCxnSpPr>
            <a:cxnSpLocks/>
          </p:cNvCxnSpPr>
          <p:nvPr/>
        </p:nvCxnSpPr>
        <p:spPr>
          <a:xfrm flipH="1" flipV="1">
            <a:off x="7872603" y="3077928"/>
            <a:ext cx="4354" cy="1050648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129">
            <a:extLst>
              <a:ext uri="{FF2B5EF4-FFF2-40B4-BE49-F238E27FC236}">
                <a16:creationId xmlns:a16="http://schemas.microsoft.com/office/drawing/2014/main" id="{5D8A966E-E4D5-4805-8EF4-B95A199E3B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209" y="3128556"/>
            <a:ext cx="309961" cy="309961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959CD3D6-9149-4DF3-A77C-09599A83F0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9" y="4334648"/>
            <a:ext cx="309961" cy="309961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E3104F22-8D29-4439-9774-E78438441F59}"/>
              </a:ext>
            </a:extLst>
          </p:cNvPr>
          <p:cNvSpPr txBox="1"/>
          <p:nvPr/>
        </p:nvSpPr>
        <p:spPr>
          <a:xfrm>
            <a:off x="5844926" y="2542099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E466635-143E-486E-84D0-6D5BF41F1595}"/>
              </a:ext>
            </a:extLst>
          </p:cNvPr>
          <p:cNvSpPr txBox="1"/>
          <p:nvPr/>
        </p:nvSpPr>
        <p:spPr>
          <a:xfrm>
            <a:off x="7791767" y="2538411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3CFADAE-90F7-4BCF-B6C6-9D1BCB7584A8}"/>
              </a:ext>
            </a:extLst>
          </p:cNvPr>
          <p:cNvSpPr txBox="1"/>
          <p:nvPr/>
        </p:nvSpPr>
        <p:spPr>
          <a:xfrm>
            <a:off x="6830895" y="3386395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7C60190-39FE-4D00-A9EF-FDFE2E000FDA}"/>
              </a:ext>
            </a:extLst>
          </p:cNvPr>
          <p:cNvSpPr txBox="1"/>
          <p:nvPr/>
        </p:nvSpPr>
        <p:spPr>
          <a:xfrm>
            <a:off x="7810760" y="4271751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7E0790F-80C9-47A3-9F33-4E90B4DF1A89}"/>
              </a:ext>
            </a:extLst>
          </p:cNvPr>
          <p:cNvSpPr txBox="1"/>
          <p:nvPr/>
        </p:nvSpPr>
        <p:spPr>
          <a:xfrm>
            <a:off x="5860216" y="4253788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4157F5F8-2743-4023-A58E-714B9806F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081" y="3813250"/>
            <a:ext cx="333171" cy="205289"/>
          </a:xfrm>
          <a:prstGeom prst="rect">
            <a:avLst/>
          </a:prstGeom>
        </p:spPr>
      </p:pic>
      <p:sp>
        <p:nvSpPr>
          <p:cNvPr id="50" name="Title 2">
            <a:extLst>
              <a:ext uri="{FF2B5EF4-FFF2-40B4-BE49-F238E27FC236}">
                <a16:creationId xmlns:a16="http://schemas.microsoft.com/office/drawing/2014/main" id="{E2D1ED94-053F-4A70-93A9-735321809D45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F3ABA27-C8A7-4F53-B24F-52F5174EDE4F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481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0062 C -0.01788 -0.02068 -0.03663 -0.04197 -0.04115 -0.05525 C -0.04583 -0.06852 -0.04479 -0.09321 -0.02691 -0.07932 C -0.00903 -0.06574 0.04792 0.00093 0.06632 0.02716 C 0.08472 0.0537 0.0908 0.06914 0.08351 0.07932 C 0.07622 0.08951 0.04948 0.08889 0.02257 0.08827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/>
          </a:bodyPr>
          <a:lstStyle/>
          <a:p>
            <a:r>
              <a:rPr lang="de-DE" sz="3400" dirty="0" err="1"/>
              <a:t>Idea</a:t>
            </a:r>
            <a:r>
              <a:rPr lang="de-DE" sz="3400" dirty="0"/>
              <a:t>: Bounce on „</a:t>
            </a:r>
            <a:r>
              <a:rPr lang="de-DE" sz="3400" dirty="0" err="1"/>
              <a:t>Good</a:t>
            </a:r>
            <a:r>
              <a:rPr lang="de-DE" sz="3400" dirty="0"/>
              <a:t> </a:t>
            </a:r>
            <a:r>
              <a:rPr lang="de-DE" sz="3400" dirty="0" err="1"/>
              <a:t>Arborescences</a:t>
            </a:r>
            <a:r>
              <a:rPr lang="de-DE" sz="3400" dirty="0"/>
              <a:t>“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275F92-E891-4AEF-A714-A5252C4A9BAC}"/>
              </a:ext>
            </a:extLst>
          </p:cNvPr>
          <p:cNvSpPr txBox="1">
            <a:spLocks/>
          </p:cNvSpPr>
          <p:nvPr/>
        </p:nvSpPr>
        <p:spPr>
          <a:xfrm>
            <a:off x="176746" y="1293897"/>
            <a:ext cx="8496944" cy="36693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Define </a:t>
            </a:r>
            <a:r>
              <a:rPr lang="de-DE" sz="2400" b="1" dirty="0">
                <a:solidFill>
                  <a:srgbClr val="3366FF"/>
                </a:solidFill>
                <a:cs typeface="Calibri" panose="020F0502020204030204" pitchFamily="34" charset="0"/>
              </a:rPr>
              <a:t>well-</a:t>
            </a:r>
            <a:r>
              <a:rPr lang="de-DE" sz="2400" b="1" dirty="0" err="1">
                <a:solidFill>
                  <a:srgbClr val="3366FF"/>
                </a:solidFill>
                <a:cs typeface="Calibri" panose="020F0502020204030204" pitchFamily="34" charset="0"/>
              </a:rPr>
              <a:t>bouncing</a:t>
            </a:r>
            <a:r>
              <a:rPr lang="de-DE" sz="24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2400" b="1" dirty="0" err="1">
                <a:solidFill>
                  <a:srgbClr val="3366FF"/>
                </a:solidFill>
                <a:cs typeface="Calibri" panose="020F0502020204030204" pitchFamily="34" charset="0"/>
              </a:rPr>
              <a:t>arc</a:t>
            </a:r>
            <a:r>
              <a:rPr lang="en-US" sz="2400" dirty="0"/>
              <a:t>:</a:t>
            </a:r>
          </a:p>
          <a:p>
            <a:pPr lvl="1"/>
            <a:r>
              <a:rPr lang="en-US" sz="2300" dirty="0"/>
              <a:t>When bounce get to the destination </a:t>
            </a:r>
          </a:p>
          <a:p>
            <a:pPr lvl="1"/>
            <a:r>
              <a:rPr lang="en-US" sz="2300" dirty="0"/>
              <a:t>Without hitting any other failures</a:t>
            </a:r>
          </a:p>
          <a:p>
            <a:pPr lvl="1"/>
            <a:r>
              <a:rPr lang="en-US" sz="2300" dirty="0"/>
              <a:t>(3,1) is not well-bouncing</a:t>
            </a:r>
          </a:p>
          <a:p>
            <a:pPr lvl="1"/>
            <a:r>
              <a:rPr lang="en-US" sz="2300" dirty="0"/>
              <a:t>(1,3) is well-bouncing</a:t>
            </a:r>
          </a:p>
          <a:p>
            <a:endParaRPr lang="en-US" sz="2700" dirty="0"/>
          </a:p>
          <a:p>
            <a:r>
              <a:rPr lang="en-US" sz="2400" dirty="0"/>
              <a:t>Define </a:t>
            </a:r>
            <a:r>
              <a:rPr lang="de-DE" sz="2400" b="1" dirty="0" err="1">
                <a:solidFill>
                  <a:srgbClr val="3366FF"/>
                </a:solidFill>
                <a:cs typeface="Calibri" panose="020F0502020204030204" pitchFamily="34" charset="0"/>
              </a:rPr>
              <a:t>good</a:t>
            </a:r>
            <a:r>
              <a:rPr lang="de-DE" sz="24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2400" b="1" dirty="0" err="1">
                <a:solidFill>
                  <a:srgbClr val="3366FF"/>
                </a:solidFill>
                <a:cs typeface="Calibri" panose="020F0502020204030204" pitchFamily="34" charset="0"/>
              </a:rPr>
              <a:t>arborescence</a:t>
            </a:r>
            <a:r>
              <a:rPr lang="en-US" sz="2400" dirty="0"/>
              <a:t>:</a:t>
            </a:r>
          </a:p>
          <a:p>
            <a:pPr lvl="1"/>
            <a:r>
              <a:rPr lang="en-US" sz="2300" dirty="0"/>
              <a:t>every failed arc is well-bouncing</a:t>
            </a:r>
          </a:p>
          <a:p>
            <a:pPr lvl="1"/>
            <a:r>
              <a:rPr lang="en-US" sz="2300" dirty="0"/>
              <a:t>Red is not a good arborescence</a:t>
            </a:r>
          </a:p>
          <a:p>
            <a:pPr lvl="1"/>
            <a:r>
              <a:rPr lang="en-US" sz="2300" dirty="0"/>
              <a:t>Blue is a good </a:t>
            </a:r>
            <a:r>
              <a:rPr lang="en-US" sz="2300" dirty="0" err="1"/>
              <a:t>arboresence</a:t>
            </a:r>
            <a:endParaRPr lang="en-US" sz="2300" dirty="0"/>
          </a:p>
          <a:p>
            <a:endParaRPr lang="en-AT" sz="2800" dirty="0"/>
          </a:p>
          <a:p>
            <a:endParaRPr lang="en-AT" sz="2100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9DC4E2DC-7179-4D53-B1CE-0829C4755635}"/>
              </a:ext>
            </a:extLst>
          </p:cNvPr>
          <p:cNvSpPr/>
          <p:nvPr/>
        </p:nvSpPr>
        <p:spPr>
          <a:xfrm>
            <a:off x="5100261" y="1349096"/>
            <a:ext cx="3831772" cy="3496492"/>
          </a:xfrm>
          <a:prstGeom prst="arc">
            <a:avLst>
              <a:gd name="adj1" fmla="val 16324132"/>
              <a:gd name="adj2" fmla="val 3148926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2C200EC8-4332-4B36-AC52-3E7375B928A6}"/>
              </a:ext>
            </a:extLst>
          </p:cNvPr>
          <p:cNvSpPr/>
          <p:nvPr/>
        </p:nvSpPr>
        <p:spPr>
          <a:xfrm>
            <a:off x="5100706" y="1350741"/>
            <a:ext cx="3831772" cy="3496492"/>
          </a:xfrm>
          <a:prstGeom prst="arc">
            <a:avLst>
              <a:gd name="adj1" fmla="val 7506444"/>
              <a:gd name="adj2" fmla="val 16204222"/>
            </a:avLst>
          </a:prstGeom>
          <a:ln w="19050">
            <a:solidFill>
              <a:schemeClr val="tx1"/>
            </a:solidFill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3C59AE-17D3-4BA8-8FE9-D81EEA91CAEE}"/>
              </a:ext>
            </a:extLst>
          </p:cNvPr>
          <p:cNvCxnSpPr/>
          <p:nvPr/>
        </p:nvCxnSpPr>
        <p:spPr>
          <a:xfrm>
            <a:off x="6049495" y="4514661"/>
            <a:ext cx="19245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BD6FC6-6B5B-41D2-8C3C-D5502365786C}"/>
              </a:ext>
            </a:extLst>
          </p:cNvPr>
          <p:cNvCxnSpPr>
            <a:cxnSpLocks/>
          </p:cNvCxnSpPr>
          <p:nvPr/>
        </p:nvCxnSpPr>
        <p:spPr>
          <a:xfrm>
            <a:off x="7011792" y="1349095"/>
            <a:ext cx="962297" cy="1441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7CCDFF-F513-490B-9EE2-1667054DADBD}"/>
              </a:ext>
            </a:extLst>
          </p:cNvPr>
          <p:cNvCxnSpPr>
            <a:cxnSpLocks/>
          </p:cNvCxnSpPr>
          <p:nvPr/>
        </p:nvCxnSpPr>
        <p:spPr>
          <a:xfrm>
            <a:off x="6049495" y="2811471"/>
            <a:ext cx="0" cy="1702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D8F3A8-2041-45A2-911D-89598B764786}"/>
              </a:ext>
            </a:extLst>
          </p:cNvPr>
          <p:cNvCxnSpPr>
            <a:cxnSpLocks/>
          </p:cNvCxnSpPr>
          <p:nvPr/>
        </p:nvCxnSpPr>
        <p:spPr>
          <a:xfrm flipH="1">
            <a:off x="6049494" y="1349095"/>
            <a:ext cx="962299" cy="1424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5C18BA-1CEA-4EFE-B40B-7887333DA5A8}"/>
              </a:ext>
            </a:extLst>
          </p:cNvPr>
          <p:cNvCxnSpPr>
            <a:cxnSpLocks/>
          </p:cNvCxnSpPr>
          <p:nvPr/>
        </p:nvCxnSpPr>
        <p:spPr>
          <a:xfrm>
            <a:off x="7975324" y="2773501"/>
            <a:ext cx="1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AE6B8-C6C2-4B38-AE71-3EB8788B50C2}"/>
              </a:ext>
            </a:extLst>
          </p:cNvPr>
          <p:cNvCxnSpPr>
            <a:cxnSpLocks/>
          </p:cNvCxnSpPr>
          <p:nvPr/>
        </p:nvCxnSpPr>
        <p:spPr>
          <a:xfrm flipH="1">
            <a:off x="6045791" y="2761331"/>
            <a:ext cx="1928298" cy="200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AA40567-7D27-4CBE-9D21-4051C7C2D1C8}"/>
              </a:ext>
            </a:extLst>
          </p:cNvPr>
          <p:cNvSpPr/>
          <p:nvPr/>
        </p:nvSpPr>
        <p:spPr>
          <a:xfrm>
            <a:off x="6752903" y="1090393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A1BB36-6857-4F40-B368-9001439C7F08}"/>
              </a:ext>
            </a:extLst>
          </p:cNvPr>
          <p:cNvSpPr txBox="1"/>
          <p:nvPr/>
        </p:nvSpPr>
        <p:spPr>
          <a:xfrm>
            <a:off x="6821786" y="1059582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F1A090-CB0E-4485-99AF-F70AFCA57E90}"/>
              </a:ext>
            </a:extLst>
          </p:cNvPr>
          <p:cNvCxnSpPr/>
          <p:nvPr/>
        </p:nvCxnSpPr>
        <p:spPr>
          <a:xfrm>
            <a:off x="6304721" y="2651024"/>
            <a:ext cx="134715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05DBD2-2437-4A82-8B44-8328BD76458D}"/>
              </a:ext>
            </a:extLst>
          </p:cNvPr>
          <p:cNvCxnSpPr/>
          <p:nvPr/>
        </p:nvCxnSpPr>
        <p:spPr>
          <a:xfrm>
            <a:off x="6345143" y="4649640"/>
            <a:ext cx="1347152" cy="0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60E5CA-A345-4DE9-B4BC-AB361B0A0982}"/>
              </a:ext>
            </a:extLst>
          </p:cNvPr>
          <p:cNvCxnSpPr/>
          <p:nvPr/>
        </p:nvCxnSpPr>
        <p:spPr>
          <a:xfrm>
            <a:off x="6320798" y="2894863"/>
            <a:ext cx="1347152" cy="0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EC2181-C7F6-4169-BE41-E36205FB771A}"/>
              </a:ext>
            </a:extLst>
          </p:cNvPr>
          <p:cNvCxnSpPr/>
          <p:nvPr/>
        </p:nvCxnSpPr>
        <p:spPr>
          <a:xfrm>
            <a:off x="6345143" y="4431928"/>
            <a:ext cx="1347152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51AB60-EEE3-41B4-B135-D11AA5FF37D3}"/>
              </a:ext>
            </a:extLst>
          </p:cNvPr>
          <p:cNvCxnSpPr>
            <a:cxnSpLocks/>
          </p:cNvCxnSpPr>
          <p:nvPr/>
        </p:nvCxnSpPr>
        <p:spPr>
          <a:xfrm>
            <a:off x="5927574" y="3129998"/>
            <a:ext cx="0" cy="1075503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17938F-C60B-4F83-9DC9-AAD9EA755AC1}"/>
              </a:ext>
            </a:extLst>
          </p:cNvPr>
          <p:cNvCxnSpPr>
            <a:cxnSpLocks/>
          </p:cNvCxnSpPr>
          <p:nvPr/>
        </p:nvCxnSpPr>
        <p:spPr>
          <a:xfrm flipV="1">
            <a:off x="8093333" y="3096984"/>
            <a:ext cx="0" cy="1108517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B300CD-61A0-4892-9D7D-D149D2902236}"/>
              </a:ext>
            </a:extLst>
          </p:cNvPr>
          <p:cNvCxnSpPr>
            <a:cxnSpLocks/>
          </p:cNvCxnSpPr>
          <p:nvPr/>
        </p:nvCxnSpPr>
        <p:spPr>
          <a:xfrm flipH="1">
            <a:off x="6048259" y="2773501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64F179-3456-47E6-BF43-DDBE6D15B38C}"/>
              </a:ext>
            </a:extLst>
          </p:cNvPr>
          <p:cNvCxnSpPr>
            <a:cxnSpLocks/>
          </p:cNvCxnSpPr>
          <p:nvPr/>
        </p:nvCxnSpPr>
        <p:spPr>
          <a:xfrm flipH="1">
            <a:off x="6204683" y="3787487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46EA00-77B4-406C-AA18-5F97B4F874DC}"/>
              </a:ext>
            </a:extLst>
          </p:cNvPr>
          <p:cNvCxnSpPr>
            <a:cxnSpLocks/>
          </p:cNvCxnSpPr>
          <p:nvPr/>
        </p:nvCxnSpPr>
        <p:spPr>
          <a:xfrm flipH="1">
            <a:off x="7117524" y="2959410"/>
            <a:ext cx="481155" cy="406144"/>
          </a:xfrm>
          <a:prstGeom prst="straightConnector1">
            <a:avLst/>
          </a:prstGeom>
          <a:ln w="25400">
            <a:solidFill>
              <a:schemeClr val="accent3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2FD48A-0F85-4CFC-B91D-D13B7BB1BE93}"/>
              </a:ext>
            </a:extLst>
          </p:cNvPr>
          <p:cNvCxnSpPr>
            <a:cxnSpLocks/>
          </p:cNvCxnSpPr>
          <p:nvPr/>
        </p:nvCxnSpPr>
        <p:spPr>
          <a:xfrm flipV="1">
            <a:off x="6359790" y="3960038"/>
            <a:ext cx="435347" cy="375188"/>
          </a:xfrm>
          <a:prstGeom prst="straightConnector1">
            <a:avLst/>
          </a:prstGeom>
          <a:ln w="25400">
            <a:solidFill>
              <a:schemeClr val="accent1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75403DD-2965-4B81-80B9-161D93B2C65E}"/>
              </a:ext>
            </a:extLst>
          </p:cNvPr>
          <p:cNvCxnSpPr>
            <a:cxnSpLocks/>
          </p:cNvCxnSpPr>
          <p:nvPr/>
        </p:nvCxnSpPr>
        <p:spPr>
          <a:xfrm flipV="1">
            <a:off x="7309466" y="3133161"/>
            <a:ext cx="435347" cy="375188"/>
          </a:xfrm>
          <a:prstGeom prst="straightConnector1">
            <a:avLst/>
          </a:prstGeom>
          <a:ln w="25400">
            <a:solidFill>
              <a:schemeClr val="accent1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39FC0A-EC86-4F60-9D56-D853BBD584C1}"/>
              </a:ext>
            </a:extLst>
          </p:cNvPr>
          <p:cNvCxnSpPr>
            <a:cxnSpLocks/>
          </p:cNvCxnSpPr>
          <p:nvPr/>
        </p:nvCxnSpPr>
        <p:spPr>
          <a:xfrm rot="5048587" flipH="1">
            <a:off x="6066294" y="2827412"/>
            <a:ext cx="1925830" cy="17406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286442-EE98-408B-93DB-50A3D7C86DBB}"/>
              </a:ext>
            </a:extLst>
          </p:cNvPr>
          <p:cNvCxnSpPr>
            <a:cxnSpLocks/>
          </p:cNvCxnSpPr>
          <p:nvPr/>
        </p:nvCxnSpPr>
        <p:spPr>
          <a:xfrm rot="5048587" flipH="1">
            <a:off x="6385946" y="2967075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954E6D-EB9D-44A5-9E50-D3C414003C29}"/>
              </a:ext>
            </a:extLst>
          </p:cNvPr>
          <p:cNvCxnSpPr>
            <a:cxnSpLocks/>
          </p:cNvCxnSpPr>
          <p:nvPr/>
        </p:nvCxnSpPr>
        <p:spPr>
          <a:xfrm rot="5048587" flipH="1">
            <a:off x="7302850" y="3790650"/>
            <a:ext cx="481155" cy="406144"/>
          </a:xfrm>
          <a:prstGeom prst="straightConnector1">
            <a:avLst/>
          </a:prstGeom>
          <a:ln w="25400">
            <a:solidFill>
              <a:srgbClr val="FFC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4DB57A-E293-4233-9A86-4A74FD349B28}"/>
              </a:ext>
            </a:extLst>
          </p:cNvPr>
          <p:cNvCxnSpPr>
            <a:cxnSpLocks/>
          </p:cNvCxnSpPr>
          <p:nvPr/>
        </p:nvCxnSpPr>
        <p:spPr>
          <a:xfrm rot="5048587" flipV="1">
            <a:off x="6266087" y="3130094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D6BC541-1F66-4973-8E69-6F9E2FC81EC9}"/>
              </a:ext>
            </a:extLst>
          </p:cNvPr>
          <p:cNvCxnSpPr>
            <a:cxnSpLocks/>
          </p:cNvCxnSpPr>
          <p:nvPr/>
        </p:nvCxnSpPr>
        <p:spPr>
          <a:xfrm rot="5048587" flipV="1">
            <a:off x="7185557" y="3990435"/>
            <a:ext cx="435347" cy="375188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DA38B5C-CED8-46CC-B80A-52B8E3DD9249}"/>
              </a:ext>
            </a:extLst>
          </p:cNvPr>
          <p:cNvSpPr/>
          <p:nvPr/>
        </p:nvSpPr>
        <p:spPr>
          <a:xfrm>
            <a:off x="5771150" y="255305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B14B975-FEDA-497B-8D2B-76D44539589F}"/>
              </a:ext>
            </a:extLst>
          </p:cNvPr>
          <p:cNvSpPr/>
          <p:nvPr/>
        </p:nvSpPr>
        <p:spPr>
          <a:xfrm>
            <a:off x="5771151" y="427413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10ABA0E-7BEB-4798-A6DF-503DA4E0A424}"/>
              </a:ext>
            </a:extLst>
          </p:cNvPr>
          <p:cNvSpPr/>
          <p:nvPr/>
        </p:nvSpPr>
        <p:spPr>
          <a:xfrm>
            <a:off x="7701004" y="427413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8D5A5C4-BA3E-40C6-AB85-C56ABB2F9FA9}"/>
              </a:ext>
            </a:extLst>
          </p:cNvPr>
          <p:cNvSpPr/>
          <p:nvPr/>
        </p:nvSpPr>
        <p:spPr>
          <a:xfrm>
            <a:off x="7701004" y="2553059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F00AA8F-B80D-4702-9FDC-95FBCA27DCAD}"/>
              </a:ext>
            </a:extLst>
          </p:cNvPr>
          <p:cNvSpPr/>
          <p:nvPr/>
        </p:nvSpPr>
        <p:spPr>
          <a:xfrm>
            <a:off x="6747631" y="3422677"/>
            <a:ext cx="516153" cy="4802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75" b="1" baseline="-25000" dirty="0">
              <a:solidFill>
                <a:schemeClr val="bg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11453EE-68F5-4ACE-BF2C-79A929F76E94}"/>
              </a:ext>
            </a:extLst>
          </p:cNvPr>
          <p:cNvCxnSpPr>
            <a:cxnSpLocks/>
          </p:cNvCxnSpPr>
          <p:nvPr/>
        </p:nvCxnSpPr>
        <p:spPr>
          <a:xfrm flipH="1" flipV="1">
            <a:off x="7303529" y="1492788"/>
            <a:ext cx="655551" cy="940782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DC09FFF4-C9AA-4943-B2C2-0722CF2C999A}"/>
              </a:ext>
            </a:extLst>
          </p:cNvPr>
          <p:cNvSpPr/>
          <p:nvPr/>
        </p:nvSpPr>
        <p:spPr>
          <a:xfrm>
            <a:off x="4960923" y="1268768"/>
            <a:ext cx="3933260" cy="3660083"/>
          </a:xfrm>
          <a:prstGeom prst="arc">
            <a:avLst>
              <a:gd name="adj1" fmla="val 7856646"/>
              <a:gd name="adj2" fmla="val 15717858"/>
            </a:avLst>
          </a:prstGeom>
          <a:ln w="22225">
            <a:solidFill>
              <a:srgbClr val="FFC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D6253731-7E90-4C3F-BFBC-7CBB3FF2A6B4}"/>
              </a:ext>
            </a:extLst>
          </p:cNvPr>
          <p:cNvSpPr/>
          <p:nvPr/>
        </p:nvSpPr>
        <p:spPr>
          <a:xfrm>
            <a:off x="5352809" y="1258706"/>
            <a:ext cx="3718562" cy="3657976"/>
          </a:xfrm>
          <a:prstGeom prst="arc">
            <a:avLst>
              <a:gd name="adj1" fmla="val 16324132"/>
              <a:gd name="adj2" fmla="val 3247107"/>
            </a:avLst>
          </a:prstGeom>
          <a:ln w="25400">
            <a:solidFill>
              <a:schemeClr val="accent1"/>
            </a:solidFill>
            <a:headEnd type="arrow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38BD1E-3A0C-4C08-A845-861692BD62B9}"/>
              </a:ext>
            </a:extLst>
          </p:cNvPr>
          <p:cNvCxnSpPr>
            <a:cxnSpLocks/>
          </p:cNvCxnSpPr>
          <p:nvPr/>
        </p:nvCxnSpPr>
        <p:spPr>
          <a:xfrm flipV="1">
            <a:off x="6134797" y="1539597"/>
            <a:ext cx="591084" cy="887274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3E3CD33-75A6-487B-8E45-1F54EDD20099}"/>
              </a:ext>
            </a:extLst>
          </p:cNvPr>
          <p:cNvCxnSpPr>
            <a:cxnSpLocks/>
          </p:cNvCxnSpPr>
          <p:nvPr/>
        </p:nvCxnSpPr>
        <p:spPr>
          <a:xfrm flipH="1" flipV="1">
            <a:off x="6152215" y="3096984"/>
            <a:ext cx="4354" cy="105064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8041EC-004A-4CD7-A2FA-73C1AC35DA3A}"/>
              </a:ext>
            </a:extLst>
          </p:cNvPr>
          <p:cNvCxnSpPr>
            <a:cxnSpLocks/>
          </p:cNvCxnSpPr>
          <p:nvPr/>
        </p:nvCxnSpPr>
        <p:spPr>
          <a:xfrm flipH="1" flipV="1">
            <a:off x="7872603" y="3077928"/>
            <a:ext cx="4354" cy="1050648"/>
          </a:xfrm>
          <a:prstGeom prst="straightConnector1">
            <a:avLst/>
          </a:prstGeom>
          <a:ln w="25400">
            <a:solidFill>
              <a:schemeClr val="accent3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712477F8-F049-470E-8F84-2B23C38077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209" y="3128556"/>
            <a:ext cx="309961" cy="30996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765DAFD-DE81-4E15-A7A3-B378FB528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9" y="4334648"/>
            <a:ext cx="309961" cy="30996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176A2C2-39C9-4D19-AE2B-C4692904A84B}"/>
              </a:ext>
            </a:extLst>
          </p:cNvPr>
          <p:cNvSpPr txBox="1"/>
          <p:nvPr/>
        </p:nvSpPr>
        <p:spPr>
          <a:xfrm>
            <a:off x="5844926" y="2542099"/>
            <a:ext cx="48174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0569FC-FF64-4E30-8E0F-784108FD113F}"/>
              </a:ext>
            </a:extLst>
          </p:cNvPr>
          <p:cNvSpPr txBox="1"/>
          <p:nvPr/>
        </p:nvSpPr>
        <p:spPr>
          <a:xfrm>
            <a:off x="7791767" y="2538411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87D4F5-D81A-4916-8600-9B43D832DFC5}"/>
              </a:ext>
            </a:extLst>
          </p:cNvPr>
          <p:cNvSpPr txBox="1"/>
          <p:nvPr/>
        </p:nvSpPr>
        <p:spPr>
          <a:xfrm>
            <a:off x="6830895" y="3386395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5500F0-A23C-4218-A826-741EC6C26206}"/>
              </a:ext>
            </a:extLst>
          </p:cNvPr>
          <p:cNvSpPr txBox="1"/>
          <p:nvPr/>
        </p:nvSpPr>
        <p:spPr>
          <a:xfrm>
            <a:off x="7810760" y="4271751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2BE02B-AB97-4A6A-8604-358E3AEBCEE4}"/>
              </a:ext>
            </a:extLst>
          </p:cNvPr>
          <p:cNvSpPr txBox="1"/>
          <p:nvPr/>
        </p:nvSpPr>
        <p:spPr>
          <a:xfrm>
            <a:off x="5860216" y="4253788"/>
            <a:ext cx="48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27F17F4-B587-476B-8506-6B34C3CBFB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128" y="4554170"/>
            <a:ext cx="333171" cy="205289"/>
          </a:xfrm>
          <a:prstGeom prst="rect">
            <a:avLst/>
          </a:prstGeom>
        </p:spPr>
      </p:pic>
      <p:sp>
        <p:nvSpPr>
          <p:cNvPr id="51" name="Title 2">
            <a:extLst>
              <a:ext uri="{FF2B5EF4-FFF2-40B4-BE49-F238E27FC236}">
                <a16:creationId xmlns:a16="http://schemas.microsoft.com/office/drawing/2014/main" id="{2B4DBE68-5CE2-4C28-9BF3-6EAC8C8C9C5A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8C9EE7-8819-45E1-A338-5EEA7D440455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838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2 0.00463 L -0.00712 0.00463 C 0.00573 0.00308 0.01545 0.00308 0.02761 -0.00031 C 0.03247 -0.00185 0.03733 -0.00371 0.04219 -0.00525 C 0.04462 -0.00618 0.04722 -0.00741 0.04983 -0.00772 C 0.05399 -0.00865 0.05799 -0.00957 0.06233 -0.01019 C 0.07622 -0.01266 0.10886 -0.01358 0.11372 -0.01389 L 0.14427 -0.01636 C 0.14358 -0.01698 0.14271 -0.01729 0.14219 -0.0176 C 0.14132 -0.01852 0.1408 -0.01976 0.14011 -0.02006 C 0.13802 -0.02099 0.13594 -0.02099 0.13386 -0.0213 C 0.13316 -0.02223 0.13247 -0.02315 0.13177 -0.02377 C 0.13108 -0.02439 0.13038 -0.025 0.12969 -0.025 C 0.12656 -0.02624 0.12361 -0.02716 0.12066 -0.02747 C 0.10886 -0.02902 0.09705 -0.02932 0.08524 -0.02994 C 0.06893 -0.03426 0.08056 -0.03118 0.05955 -0.03611 C 0.05608 -0.03704 0.05243 -0.03735 0.04913 -0.03858 C 0.03837 -0.04352 0.03802 -0.04414 0.02205 -0.04599 C 0.01632 -0.04692 0.00365 -0.04815 -0.00364 -0.04969 C -0.00712 -0.05062 -0.01059 -0.05155 -0.01406 -0.05216 C -0.0158 -0.05309 -0.01736 -0.05432 -0.01892 -0.05463 C -0.02153 -0.05556 -0.02413 -0.05556 -0.02656 -0.05587 C -0.02951 -0.05679 -0.03212 -0.05741 -0.03489 -0.05834 C -0.03507 -0.05865 -0.04236 -0.06142 -0.04392 -0.06204 C -0.04548 -0.06297 -0.04687 -0.06358 -0.04809 -0.06451 C -0.04913 -0.06544 -0.05 -0.06667 -0.05087 -0.06698 C -0.05208 -0.0679 -0.0533 -0.0679 -0.05434 -0.06821 C -0.05469 -0.06852 -0.0592 -0.07346 -0.05989 -0.07439 C -0.06701 -0.08581 -0.06111 -0.07871 -0.06753 -0.0855 C -0.0691 -0.08982 -0.06996 -0.09229 -0.07101 -0.09661 C -0.07535 -0.11451 -0.07274 -0.10679 -0.07587 -0.11513 C -0.07621 -0.1176 -0.07604 -0.12037 -0.07656 -0.12253 C -0.07708 -0.12469 -0.07812 -0.12593 -0.07864 -0.12747 C -0.08021 -0.13118 -0.08177 -0.13488 -0.08281 -0.13858 C -0.08976 -0.16327 -0.08142 -0.1355 -0.08906 -0.15587 C -0.08993 -0.15834 -0.09028 -0.16111 -0.09114 -0.16327 C -0.09201 -0.16544 -0.09305 -0.16667 -0.09392 -0.16821 C -0.09462 -0.16945 -0.09496 -0.17068 -0.09531 -0.17192 C -0.09618 -0.17932 -0.09583 -0.17871 -0.09809 -0.1855 C -0.10069 -0.19321 -0.09982 -0.18797 -0.10156 -0.19537 C -0.10364 -0.20432 -0.10243 -0.20062 -0.10364 -0.20772 C -0.10503 -0.21544 -0.10469 -0.21389 -0.10642 -0.22006 C -0.10868 -0.27871 -0.10955 -0.27655 -0.10781 -0.33858 C -0.10764 -0.34506 -0.10434 -0.36852 -0.10364 -0.37192 C -0.1033 -0.375 -0.09809 -0.40371 -0.09601 -0.40895 L -0.09323 -0.41636 C -0.09201 -0.42778 -0.09219 -0.4284 -0.08698 -0.44229 C -0.08611 -0.44476 -0.08542 -0.44753 -0.0842 -0.44969 C -0.08298 -0.45247 -0.08142 -0.45463 -0.08003 -0.4571 C -0.07917 -0.46173 -0.07847 -0.46636 -0.07726 -0.47068 C -0.07535 -0.47809 -0.07396 -0.47994 -0.0717 -0.4855 C -0.07083 -0.48797 -0.06979 -0.49044 -0.06892 -0.4929 C -0.06476 -0.50525 -0.06753 -0.49939 -0.06198 -0.51266 C -0.06059 -0.51667 -0.05868 -0.52006 -0.05712 -0.52377 C -0.05607 -0.52685 -0.05555 -0.53056 -0.05434 -0.53365 C -0.05295 -0.53766 -0.05104 -0.54105 -0.04948 -0.54476 C -0.04844 -0.54784 -0.04774 -0.55155 -0.0467 -0.55463 C -0.04045 -0.57408 -0.04392 -0.55926 -0.03489 -0.58303 C -0.03298 -0.58858 -0.03194 -0.59198 -0.02934 -0.59661 C -0.02604 -0.6034 -0.02274 -0.60803 -0.01823 -0.61266 L -0.00573 -0.62624 C -0.0026 -0.62963 0.00087 -0.63241 0.00399 -0.63611 C 0.00573 -0.63858 0.00747 -0.64167 0.00955 -0.64352 C 0.01215 -0.6463 0.01511 -0.64753 0.01788 -0.64969 C 0.01962 -0.65124 0.02136 -0.65371 0.02344 -0.65463 C 0.02674 -0.65679 0.03038 -0.65741 0.03386 -0.65957 C 0.03629 -0.66111 0.03837 -0.6642 0.0408 -0.66574 C 0.04809 -0.67161 0.04827 -0.67068 0.05608 -0.67315 C 0.05886 -0.67531 0.06163 -0.67716 0.06441 -0.67932 C 0.06511 -0.67994 0.06563 -0.68148 0.06649 -0.68179 C 0.0684 -0.68334 0.07066 -0.68426 0.07274 -0.6855 C 0.07986 -0.69013 0.07188 -0.68642 0.08247 -0.69044 C 0.08316 -0.69136 0.08368 -0.6926 0.08455 -0.6929 C 0.0882 -0.69537 0.08889 -0.69383 0.09288 -0.69167 C 0.09549 -0.69044 0.09462 -0.69105 0.09705 -0.68797 C 0.09774 -0.68365 0.09705 -0.68395 0.09913 -0.6855 L 0.09913 -0.6855 " pathEditMode="relative" ptsTypes="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2">
            <a:extLst>
              <a:ext uri="{FF2B5EF4-FFF2-40B4-BE49-F238E27FC236}">
                <a16:creationId xmlns:a16="http://schemas.microsoft.com/office/drawing/2014/main" id="{63A23A80-7950-4544-A566-69B24862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23478"/>
            <a:ext cx="9148193" cy="857250"/>
          </a:xfrm>
        </p:spPr>
        <p:txBody>
          <a:bodyPr>
            <a:normAutofit/>
          </a:bodyPr>
          <a:lstStyle/>
          <a:p>
            <a:r>
              <a:rPr lang="de-DE" sz="3400" dirty="0" err="1"/>
              <a:t>Ideas</a:t>
            </a:r>
            <a:endParaRPr lang="de-DE" sz="34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275F92-E891-4AEF-A714-A5252C4A9BAC}"/>
              </a:ext>
            </a:extLst>
          </p:cNvPr>
          <p:cNvSpPr txBox="1">
            <a:spLocks/>
          </p:cNvSpPr>
          <p:nvPr/>
        </p:nvSpPr>
        <p:spPr>
          <a:xfrm>
            <a:off x="251520" y="1131590"/>
            <a:ext cx="8928992" cy="366931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One can show that there is always a good arborescence</a:t>
            </a:r>
          </a:p>
          <a:p>
            <a:endParaRPr lang="en-US" sz="2700" dirty="0"/>
          </a:p>
          <a:p>
            <a:r>
              <a:rPr lang="en-US" sz="2700" dirty="0"/>
              <a:t>An tempting idea:</a:t>
            </a:r>
          </a:p>
          <a:p>
            <a:pPr lvl="1"/>
            <a:r>
              <a:rPr lang="en-US" sz="2300" dirty="0"/>
              <a:t>route on an arborescence X until a failed link is hit:</a:t>
            </a:r>
          </a:p>
          <a:p>
            <a:pPr lvl="2"/>
            <a:r>
              <a:rPr lang="en-US" sz="1900" dirty="0"/>
              <a:t>if X is a good arborescence, bounce!</a:t>
            </a:r>
          </a:p>
          <a:p>
            <a:pPr lvl="2"/>
            <a:r>
              <a:rPr lang="en-US" sz="1900" dirty="0"/>
              <a:t>otherwise, route circular</a:t>
            </a:r>
          </a:p>
          <a:p>
            <a:endParaRPr lang="en-US" sz="2700" dirty="0"/>
          </a:p>
          <a:p>
            <a:r>
              <a:rPr lang="en-US" sz="2700" dirty="0"/>
              <a:t>Too good to be true: </a:t>
            </a:r>
          </a:p>
          <a:p>
            <a:pPr lvl="1"/>
            <a:r>
              <a:rPr lang="en-US" sz="2300" dirty="0"/>
              <a:t>The “goodness” of an arborescence depends on the actual set of failed links! </a:t>
            </a:r>
          </a:p>
          <a:p>
            <a:pPr lvl="1"/>
            <a:r>
              <a:rPr lang="en-US" sz="2300" dirty="0"/>
              <a:t>How do we know a arborescence is good?</a:t>
            </a:r>
          </a:p>
          <a:p>
            <a:endParaRPr lang="en-AT" sz="21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2E1A0BA-5C8F-4380-801D-FC07E109854E}"/>
              </a:ext>
            </a:extLst>
          </p:cNvPr>
          <p:cNvSpPr txBox="1">
            <a:spLocks/>
          </p:cNvSpPr>
          <p:nvPr/>
        </p:nvSpPr>
        <p:spPr>
          <a:xfrm>
            <a:off x="6683809" y="4840919"/>
            <a:ext cx="2198051" cy="35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/>
              <a:t>C</a:t>
            </a:r>
            <a:r>
              <a:rPr lang="en-AT" sz="1000" dirty="0" err="1"/>
              <a:t>redits</a:t>
            </a:r>
            <a:r>
              <a:rPr lang="en-AT" sz="1000" dirty="0"/>
              <a:t>: M</a:t>
            </a:r>
            <a:r>
              <a:rPr lang="de-DE" sz="1000" dirty="0"/>
              <a:t>a</a:t>
            </a:r>
            <a:r>
              <a:rPr lang="en-AT" sz="1000" dirty="0"/>
              <a:t>r</a:t>
            </a:r>
            <a:r>
              <a:rPr lang="de-DE" sz="1000" dirty="0"/>
              <a:t>c</a:t>
            </a:r>
            <a:r>
              <a:rPr lang="en-AT" sz="1000" dirty="0"/>
              <a:t>o </a:t>
            </a:r>
            <a:r>
              <a:rPr lang="de-DE" sz="1000" dirty="0"/>
              <a:t>C</a:t>
            </a:r>
            <a:r>
              <a:rPr lang="en-AT" sz="1000" dirty="0"/>
              <a:t>h</a:t>
            </a:r>
            <a:r>
              <a:rPr lang="de-DE" sz="1000" dirty="0"/>
              <a:t>i</a:t>
            </a:r>
            <a:r>
              <a:rPr lang="en-AT" sz="1000" dirty="0"/>
              <a:t>e</a:t>
            </a:r>
            <a:r>
              <a:rPr lang="de-DE" sz="1000" dirty="0"/>
              <a:t>s</a:t>
            </a:r>
            <a:r>
              <a:rPr lang="en-AT" sz="1000" dirty="0"/>
              <a:t>a</a:t>
            </a:r>
            <a:endParaRPr lang="de-DE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799486-782C-44D6-8875-5FEBABD17EB4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35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948331"/>
      </p:ext>
    </p:extLst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ular Callout 53">
            <a:extLst>
              <a:ext uri="{FF2B5EF4-FFF2-40B4-BE49-F238E27FC236}">
                <a16:creationId xmlns:a16="http://schemas.microsoft.com/office/drawing/2014/main" id="{F810A6CC-D347-4DD4-810C-549798636A99}"/>
              </a:ext>
            </a:extLst>
          </p:cNvPr>
          <p:cNvSpPr/>
          <p:nvPr/>
        </p:nvSpPr>
        <p:spPr bwMode="auto">
          <a:xfrm>
            <a:off x="4932040" y="1460186"/>
            <a:ext cx="3600400" cy="2448272"/>
          </a:xfrm>
          <a:prstGeom prst="wedgeRoundRectCallout">
            <a:avLst>
              <a:gd name="adj1" fmla="val 9369"/>
              <a:gd name="adj2" fmla="val -49081"/>
              <a:gd name="adj3" fmla="val 16667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5400000" scaled="1"/>
            <a:tileRect/>
          </a:gra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Rounded Rectangular Callout 53">
            <a:extLst>
              <a:ext uri="{FF2B5EF4-FFF2-40B4-BE49-F238E27FC236}">
                <a16:creationId xmlns:a16="http://schemas.microsoft.com/office/drawing/2014/main" id="{3F23D42E-406A-47EA-8B46-896D4EC87870}"/>
              </a:ext>
            </a:extLst>
          </p:cNvPr>
          <p:cNvSpPr/>
          <p:nvPr/>
        </p:nvSpPr>
        <p:spPr bwMode="auto">
          <a:xfrm>
            <a:off x="966468" y="1452203"/>
            <a:ext cx="3600400" cy="2448272"/>
          </a:xfrm>
          <a:prstGeom prst="wedgeRoundRectCallout">
            <a:avLst>
              <a:gd name="adj1" fmla="val 9369"/>
              <a:gd name="adj2" fmla="val -49081"/>
              <a:gd name="adj3" fmla="val 16667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34552" y="195486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 err="1"/>
              <a:t>Resilience</a:t>
            </a:r>
            <a:r>
              <a:rPr lang="de-DE" dirty="0"/>
              <a:t> </a:t>
            </a:r>
            <a:r>
              <a:rPr lang="de-DE" dirty="0" err="1"/>
              <a:t>Criteria</a:t>
            </a:r>
            <a:r>
              <a:rPr lang="de-DE" dirty="0"/>
              <a:t> 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E476EE3-0CCD-411C-85C2-AF32F2AD1424}"/>
              </a:ext>
            </a:extLst>
          </p:cNvPr>
          <p:cNvSpPr txBox="1">
            <a:spLocks/>
          </p:cNvSpPr>
          <p:nvPr/>
        </p:nvSpPr>
        <p:spPr>
          <a:xfrm>
            <a:off x="683568" y="4443957"/>
            <a:ext cx="7421956" cy="499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T" sz="2100" dirty="0"/>
              <a:t>Can this be achieved? Assume undirected link failures.</a:t>
            </a:r>
            <a:endParaRPr lang="de-DE" sz="210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5473462-4683-4F0E-84C0-326FD603D5AD}"/>
              </a:ext>
            </a:extLst>
          </p:cNvPr>
          <p:cNvSpPr txBox="1">
            <a:spLocks/>
          </p:cNvSpPr>
          <p:nvPr/>
        </p:nvSpPr>
        <p:spPr>
          <a:xfrm>
            <a:off x="1254500" y="1396164"/>
            <a:ext cx="3240360" cy="257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de-DE" sz="170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T" sz="2000" b="1">
                <a:cs typeface="Calibri" panose="020F0502020204030204" pitchFamily="34" charset="0"/>
              </a:rPr>
              <a:t>         I</a:t>
            </a:r>
            <a:r>
              <a:rPr lang="de-DE" sz="2000" b="1">
                <a:cs typeface="Calibri" panose="020F0502020204030204" pitchFamily="34" charset="0"/>
              </a:rPr>
              <a:t>d</a:t>
            </a:r>
            <a:r>
              <a:rPr lang="en-AT" sz="2000" b="1">
                <a:cs typeface="Calibri" panose="020F0502020204030204" pitchFamily="34" charset="0"/>
              </a:rPr>
              <a:t>e</a:t>
            </a:r>
            <a:r>
              <a:rPr lang="de-DE" sz="2000" b="1">
                <a:cs typeface="Calibri" panose="020F0502020204030204" pitchFamily="34" charset="0"/>
              </a:rPr>
              <a:t>a</a:t>
            </a:r>
            <a:r>
              <a:rPr lang="en-AT" sz="2000" b="1">
                <a:cs typeface="Calibri" panose="020F0502020204030204" pitchFamily="34" charset="0"/>
              </a:rPr>
              <a:t>l</a:t>
            </a:r>
            <a:r>
              <a:rPr lang="en-US" sz="2000" b="1">
                <a:cs typeface="Calibri" panose="020F0502020204030204" pitchFamily="34" charset="0"/>
              </a:rPr>
              <a:t> resilience</a:t>
            </a:r>
            <a:endParaRPr lang="de-DE" sz="2000" b="1">
              <a:latin typeface="+mj-lt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1800" b="1">
              <a:solidFill>
                <a:srgbClr val="3366FF"/>
              </a:solidFill>
              <a:latin typeface="+mj-lt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800"/>
              <a:t>Given a </a:t>
            </a:r>
            <a:r>
              <a:rPr lang="de-DE" sz="1800" i="1"/>
              <a:t>k</a:t>
            </a:r>
            <a:r>
              <a:rPr lang="de-DE" sz="1800"/>
              <a:t>-connected graphs, we can tolerate </a:t>
            </a:r>
            <a:r>
              <a:rPr lang="de-DE" sz="1800" i="1">
                <a:solidFill>
                  <a:srgbClr val="C00000"/>
                </a:solidFill>
              </a:rPr>
              <a:t>any k-1 </a:t>
            </a:r>
            <a:r>
              <a:rPr lang="en-AT" sz="1800" i="1">
                <a:solidFill>
                  <a:srgbClr val="C00000"/>
                </a:solidFill>
              </a:rPr>
              <a:t>l</a:t>
            </a:r>
            <a:r>
              <a:rPr lang="de-DE" sz="1800" i="1">
                <a:solidFill>
                  <a:srgbClr val="C00000"/>
                </a:solidFill>
              </a:rPr>
              <a:t>i</a:t>
            </a:r>
            <a:r>
              <a:rPr lang="en-AT" sz="1800" i="1">
                <a:solidFill>
                  <a:srgbClr val="C00000"/>
                </a:solidFill>
              </a:rPr>
              <a:t>n</a:t>
            </a:r>
            <a:r>
              <a:rPr lang="de-DE" sz="1800" i="1">
                <a:solidFill>
                  <a:srgbClr val="C00000"/>
                </a:solidFill>
              </a:rPr>
              <a:t>k</a:t>
            </a:r>
            <a:r>
              <a:rPr lang="en-AT" sz="1800" i="1">
                <a:solidFill>
                  <a:srgbClr val="C00000"/>
                </a:solidFill>
              </a:rPr>
              <a:t> </a:t>
            </a:r>
            <a:r>
              <a:rPr lang="de-DE" sz="1800" i="1">
                <a:solidFill>
                  <a:srgbClr val="C00000"/>
                </a:solidFill>
              </a:rPr>
              <a:t>failures</a:t>
            </a:r>
            <a:r>
              <a:rPr lang="en-AT" sz="1800" i="1">
                <a:solidFill>
                  <a:srgbClr val="C00000"/>
                </a:solidFill>
              </a:rPr>
              <a:t>.</a:t>
            </a:r>
          </a:p>
          <a:p>
            <a:endParaRPr lang="en-US" sz="1800" dirty="0">
              <a:latin typeface="+mj-lt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441E75-9CA0-4828-97A0-BCF43FFB21B8}"/>
              </a:ext>
            </a:extLst>
          </p:cNvPr>
          <p:cNvSpPr txBox="1">
            <a:spLocks/>
          </p:cNvSpPr>
          <p:nvPr/>
        </p:nvSpPr>
        <p:spPr>
          <a:xfrm>
            <a:off x="4998916" y="1396163"/>
            <a:ext cx="3384376" cy="257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de-DE" sz="1700" dirty="0"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T" sz="2000" b="1" dirty="0">
                <a:cs typeface="Calibri" panose="020F0502020204030204" pitchFamily="34" charset="0"/>
              </a:rPr>
              <a:t>P</a:t>
            </a:r>
            <a:r>
              <a:rPr lang="de-DE" sz="2000" b="1" dirty="0">
                <a:cs typeface="Calibri" panose="020F0502020204030204" pitchFamily="34" charset="0"/>
              </a:rPr>
              <a:t>e</a:t>
            </a:r>
            <a:r>
              <a:rPr lang="en-AT" sz="2000" b="1" dirty="0">
                <a:cs typeface="Calibri" panose="020F0502020204030204" pitchFamily="34" charset="0"/>
              </a:rPr>
              <a:t>r</a:t>
            </a:r>
            <a:r>
              <a:rPr lang="de-DE" sz="2000" b="1" dirty="0">
                <a:cs typeface="Calibri" panose="020F0502020204030204" pitchFamily="34" charset="0"/>
              </a:rPr>
              <a:t>f</a:t>
            </a:r>
            <a:r>
              <a:rPr lang="en-AT" sz="2000" b="1" dirty="0">
                <a:cs typeface="Calibri" panose="020F0502020204030204" pitchFamily="34" charset="0"/>
              </a:rPr>
              <a:t>e</a:t>
            </a:r>
            <a:r>
              <a:rPr lang="de-DE" sz="2000" b="1" dirty="0">
                <a:cs typeface="Calibri" panose="020F0502020204030204" pitchFamily="34" charset="0"/>
              </a:rPr>
              <a:t>c</a:t>
            </a:r>
            <a:r>
              <a:rPr lang="en-AT" sz="2000" b="1" dirty="0">
                <a:cs typeface="Calibri" panose="020F0502020204030204" pitchFamily="34" charset="0"/>
              </a:rPr>
              <a:t>t</a:t>
            </a:r>
            <a:r>
              <a:rPr lang="en-US" sz="2000" b="1" dirty="0">
                <a:cs typeface="Calibri" panose="020F0502020204030204" pitchFamily="34" charset="0"/>
              </a:rPr>
              <a:t> resilience</a:t>
            </a:r>
            <a:endParaRPr lang="de-DE" sz="2000" b="1" dirty="0">
              <a:latin typeface="+mj-lt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1800" b="1" dirty="0">
              <a:solidFill>
                <a:srgbClr val="3366FF"/>
              </a:solidFill>
              <a:latin typeface="+mj-lt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de-DE" sz="1800" dirty="0"/>
              <a:t>Any source </a:t>
            </a:r>
            <a:r>
              <a:rPr lang="de-DE" sz="1800" i="1" dirty="0"/>
              <a:t>s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always</a:t>
            </a:r>
            <a:r>
              <a:rPr lang="de-DE" sz="1800" dirty="0"/>
              <a:t> </a:t>
            </a:r>
            <a:r>
              <a:rPr lang="de-DE" sz="1800" dirty="0" err="1"/>
              <a:t>reach</a:t>
            </a:r>
            <a:r>
              <a:rPr lang="de-DE" sz="1800" dirty="0"/>
              <a:t> </a:t>
            </a:r>
            <a:r>
              <a:rPr lang="de-DE" sz="1800" dirty="0" err="1"/>
              <a:t>any</a:t>
            </a:r>
            <a:r>
              <a:rPr lang="de-DE" sz="1800" dirty="0"/>
              <a:t> </a:t>
            </a:r>
            <a:r>
              <a:rPr lang="de-DE" sz="1800" dirty="0" err="1"/>
              <a:t>destination</a:t>
            </a:r>
            <a:r>
              <a:rPr lang="de-DE" sz="1800" dirty="0"/>
              <a:t> </a:t>
            </a:r>
            <a:r>
              <a:rPr lang="de-DE" sz="1800" i="1" dirty="0"/>
              <a:t>t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long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unterlying</a:t>
            </a:r>
            <a:r>
              <a:rPr lang="de-DE" sz="1800" dirty="0"/>
              <a:t> network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i="1" dirty="0" err="1">
                <a:solidFill>
                  <a:srgbClr val="C00000"/>
                </a:solidFill>
              </a:rPr>
              <a:t>physically</a:t>
            </a:r>
            <a:r>
              <a:rPr lang="de-DE" sz="1800" i="1" dirty="0">
                <a:solidFill>
                  <a:srgbClr val="C00000"/>
                </a:solidFill>
              </a:rPr>
              <a:t> </a:t>
            </a:r>
            <a:r>
              <a:rPr lang="de-DE" sz="1800" i="1" dirty="0" err="1">
                <a:solidFill>
                  <a:srgbClr val="C00000"/>
                </a:solidFill>
              </a:rPr>
              <a:t>connected</a:t>
            </a:r>
            <a:r>
              <a:rPr lang="de-DE" sz="1800" dirty="0"/>
              <a:t>.</a:t>
            </a:r>
            <a:endParaRPr lang="de-DE" sz="1800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2F8FCE-FD28-4E0D-8FC9-E3766C8FCDAD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36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699073"/>
      </p:ext>
    </p:extLst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ular Callout 53">
            <a:extLst>
              <a:ext uri="{FF2B5EF4-FFF2-40B4-BE49-F238E27FC236}">
                <a16:creationId xmlns:a16="http://schemas.microsoft.com/office/drawing/2014/main" id="{74DD567D-8EB8-41F9-8F93-2989A8FA1B7B}"/>
              </a:ext>
            </a:extLst>
          </p:cNvPr>
          <p:cNvSpPr/>
          <p:nvPr/>
        </p:nvSpPr>
        <p:spPr bwMode="auto">
          <a:xfrm>
            <a:off x="1817694" y="1707654"/>
            <a:ext cx="5508612" cy="1080120"/>
          </a:xfrm>
          <a:prstGeom prst="wedgeRoundRectCallout">
            <a:avLst>
              <a:gd name="adj1" fmla="val 9369"/>
              <a:gd name="adj2" fmla="val -49081"/>
              <a:gd name="adj3" fmla="val 16667"/>
            </a:avLst>
          </a:prstGeom>
          <a:gradFill flip="none" rotWithShape="1">
            <a:gsLst>
              <a:gs pos="0">
                <a:srgbClr val="0033CC">
                  <a:tint val="66000"/>
                  <a:satMod val="160000"/>
                </a:srgbClr>
              </a:gs>
              <a:gs pos="50000">
                <a:srgbClr val="0033CC">
                  <a:tint val="44500"/>
                  <a:satMod val="160000"/>
                </a:srgbClr>
              </a:gs>
              <a:gs pos="100000">
                <a:srgbClr val="0033CC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AT" sz="2800" dirty="0">
                <a:latin typeface="Calibri" pitchFamily="34" charset="0"/>
                <a:cs typeface="Calibri" pitchFamily="34" charset="0"/>
              </a:rPr>
              <a:t>P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e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r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f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e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c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t 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r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e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s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i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l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i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e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n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c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e 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i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s 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i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m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p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o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s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s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i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b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l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e 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t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o 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a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c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h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i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e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v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e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i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n 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g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e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n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e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r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a</a:t>
            </a:r>
            <a:r>
              <a:rPr lang="de-DE" sz="2800" dirty="0">
                <a:latin typeface="Calibri" pitchFamily="34" charset="0"/>
                <a:cs typeface="Calibri" pitchFamily="34" charset="0"/>
              </a:rPr>
              <a:t>l</a:t>
            </a:r>
            <a:r>
              <a:rPr lang="en-AT" sz="2800" dirty="0">
                <a:latin typeface="Calibri" pitchFamily="34" charset="0"/>
                <a:cs typeface="Calibri" pitchFamily="34" charset="0"/>
              </a:rPr>
              <a:t>.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F6997122-51E2-4537-BC3F-EE3C2011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52" y="195486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 err="1"/>
              <a:t>Resilience</a:t>
            </a:r>
            <a:r>
              <a:rPr lang="de-DE" dirty="0"/>
              <a:t> </a:t>
            </a:r>
            <a:r>
              <a:rPr lang="de-DE" dirty="0" err="1"/>
              <a:t>Criteria</a:t>
            </a:r>
            <a:r>
              <a:rPr lang="de-DE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EC5295-E643-446E-8BAE-A7FEA2BEB411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37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490604"/>
      </p:ext>
    </p:extLst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42312" y="195486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R</a:t>
            </a:r>
            <a:r>
              <a:rPr lang="en-AT" dirty="0"/>
              <a:t>e</a:t>
            </a:r>
            <a:r>
              <a:rPr lang="de-DE" dirty="0"/>
              <a:t>l</a:t>
            </a:r>
            <a:r>
              <a:rPr lang="en-AT" dirty="0"/>
              <a:t>e</a:t>
            </a:r>
            <a:r>
              <a:rPr lang="de-DE" dirty="0"/>
              <a:t>v</a:t>
            </a:r>
            <a:r>
              <a:rPr lang="en-AT" dirty="0"/>
              <a:t>a</a:t>
            </a:r>
            <a:r>
              <a:rPr lang="de-DE" dirty="0"/>
              <a:t>n</a:t>
            </a:r>
            <a:r>
              <a:rPr lang="en-AT" dirty="0"/>
              <a:t>t </a:t>
            </a:r>
            <a:r>
              <a:rPr lang="de-DE" dirty="0"/>
              <a:t>N</a:t>
            </a:r>
            <a:r>
              <a:rPr lang="en-AT" dirty="0"/>
              <a:t>e</a:t>
            </a:r>
            <a:r>
              <a:rPr lang="de-DE" dirty="0"/>
              <a:t>i</a:t>
            </a:r>
            <a:r>
              <a:rPr lang="en-AT" dirty="0"/>
              <a:t>g</a:t>
            </a:r>
            <a:r>
              <a:rPr lang="de-DE" dirty="0"/>
              <a:t>h</a:t>
            </a:r>
            <a:r>
              <a:rPr lang="en-AT" dirty="0"/>
              <a:t>b</a:t>
            </a:r>
            <a:r>
              <a:rPr lang="de-DE" dirty="0"/>
              <a:t>o</a:t>
            </a:r>
            <a:r>
              <a:rPr lang="en-AT" dirty="0"/>
              <a:t>r</a:t>
            </a:r>
            <a:r>
              <a:rPr lang="de-DE" dirty="0"/>
              <a:t>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96D44AA-745B-48C0-828F-2F10480AE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353191"/>
            <a:ext cx="4143288" cy="25202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616C7D-3224-4C8F-B451-FECAC27AE204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38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Grafik 21">
            <a:extLst>
              <a:ext uri="{FF2B5EF4-FFF2-40B4-BE49-F238E27FC236}">
                <a16:creationId xmlns:a16="http://schemas.microsoft.com/office/drawing/2014/main" id="{B61FF811-43D1-4BB7-B53E-BE72F858C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312" y="2580516"/>
            <a:ext cx="346255" cy="347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3">
                <a:extLst>
                  <a:ext uri="{FF2B5EF4-FFF2-40B4-BE49-F238E27FC236}">
                    <a16:creationId xmlns:a16="http://schemas.microsoft.com/office/drawing/2014/main" id="{A1D3A5AE-3284-4884-AB39-A44ABFD9CF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070" y="1113408"/>
                <a:ext cx="4618856" cy="30963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Font typeface="Arial" panose="020B0604020202020204" pitchFamily="34" charset="0"/>
                  <a:buNone/>
                </a:pPr>
                <a:endParaRPr lang="de-DE" sz="1800" dirty="0">
                  <a:latin typeface="+mj-lt"/>
                </a:endParaRPr>
              </a:p>
              <a:p>
                <a:r>
                  <a:rPr lang="en-US" sz="2100" dirty="0">
                    <a:latin typeface="+mj-lt"/>
                  </a:rPr>
                  <a:t>Routing table</a:t>
                </a:r>
                <a:r>
                  <a:rPr lang="en-AT" sz="2100" dirty="0">
                    <a:latin typeface="+mj-lt"/>
                  </a:rPr>
                  <a:t> </a:t>
                </a:r>
                <a:r>
                  <a:rPr lang="de-DE" sz="2100" dirty="0">
                    <a:latin typeface="+mj-lt"/>
                  </a:rPr>
                  <a:t>o</a:t>
                </a:r>
                <a:r>
                  <a:rPr lang="en-AT" sz="2100" dirty="0">
                    <a:latin typeface="+mj-lt"/>
                  </a:rPr>
                  <a:t>f </a:t>
                </a:r>
                <a:r>
                  <a:rPr lang="de-DE" sz="2100" dirty="0">
                    <a:latin typeface="+mj-lt"/>
                  </a:rPr>
                  <a:t>n</a:t>
                </a:r>
                <a:r>
                  <a:rPr lang="en-AT" sz="2100" dirty="0">
                    <a:latin typeface="+mj-lt"/>
                  </a:rPr>
                  <a:t>o</a:t>
                </a:r>
                <a:r>
                  <a:rPr lang="de-DE" sz="2100" dirty="0">
                    <a:latin typeface="+mj-lt"/>
                  </a:rPr>
                  <a:t>d</a:t>
                </a:r>
                <a:r>
                  <a:rPr lang="en-AT" sz="2100" dirty="0">
                    <a:latin typeface="+mj-lt"/>
                  </a:rPr>
                  <a:t>e</a:t>
                </a:r>
                <a:r>
                  <a:rPr lang="en-US" sz="2100" dirty="0">
                    <a:latin typeface="+mj-lt"/>
                  </a:rPr>
                  <a:t> </a:t>
                </a:r>
                <a:r>
                  <a:rPr lang="en-US" sz="2100" dirty="0"/>
                  <a:t>𝑖</a:t>
                </a:r>
                <a:r>
                  <a:rPr lang="en-AT" sz="2100" dirty="0"/>
                  <a:t>: </a:t>
                </a:r>
                <a:r>
                  <a:rPr lang="en-US" sz="2100" dirty="0">
                    <a:latin typeface="+mj-lt"/>
                  </a:rPr>
                  <a:t>matches in-ports of 𝑖 to out-ports of 𝑖 </a:t>
                </a:r>
              </a:p>
              <a:p>
                <a:pPr lvl="1"/>
                <a:r>
                  <a:rPr lang="en-AT" sz="2000" dirty="0">
                    <a:latin typeface="+mj-lt"/>
                  </a:rPr>
                  <a:t>... </a:t>
                </a:r>
                <a:r>
                  <a:rPr lang="en-US" sz="2000" dirty="0">
                    <a:latin typeface="+mj-lt"/>
                  </a:rPr>
                  <a:t>depending on the incident failures</a:t>
                </a:r>
              </a:p>
              <a:p>
                <a:endParaRPr lang="en-US" sz="1800" dirty="0">
                  <a:latin typeface="+mj-lt"/>
                </a:endParaRPr>
              </a:p>
              <a:p>
                <a:r>
                  <a:rPr lang="en-AT" sz="2100" dirty="0">
                    <a:latin typeface="+mj-lt"/>
                  </a:rPr>
                  <a:t>B</a:t>
                </a:r>
                <a:r>
                  <a:rPr lang="de-DE" sz="2100" dirty="0">
                    <a:latin typeface="+mj-lt"/>
                  </a:rPr>
                  <a:t>u</a:t>
                </a:r>
                <a:r>
                  <a:rPr lang="en-AT" sz="2100" dirty="0">
                    <a:latin typeface="+mj-lt"/>
                  </a:rPr>
                  <a:t>t </a:t>
                </a:r>
                <a:r>
                  <a:rPr lang="de-DE" sz="2100" dirty="0">
                    <a:latin typeface="+mj-lt"/>
                  </a:rPr>
                  <a:t>n</a:t>
                </a:r>
                <a:r>
                  <a:rPr lang="en-AT" sz="2100" dirty="0">
                    <a:latin typeface="+mj-lt"/>
                  </a:rPr>
                  <a:t>o</a:t>
                </a:r>
                <a:r>
                  <a:rPr lang="de-DE" sz="2100" dirty="0">
                    <a:latin typeface="+mj-lt"/>
                  </a:rPr>
                  <a:t>t</a:t>
                </a:r>
                <a:r>
                  <a:rPr lang="en-AT" sz="2100" dirty="0">
                    <a:latin typeface="+mj-lt"/>
                  </a:rPr>
                  <a:t> </a:t>
                </a:r>
                <a:r>
                  <a:rPr lang="de-DE" sz="2100" dirty="0">
                    <a:latin typeface="+mj-lt"/>
                  </a:rPr>
                  <a:t>a</a:t>
                </a:r>
                <a:r>
                  <a:rPr lang="en-AT" sz="2100" dirty="0">
                    <a:latin typeface="+mj-lt"/>
                  </a:rPr>
                  <a:t>l</a:t>
                </a:r>
                <a:r>
                  <a:rPr lang="de-DE" sz="2100" dirty="0">
                    <a:latin typeface="+mj-lt"/>
                  </a:rPr>
                  <a:t>l</a:t>
                </a:r>
                <a:r>
                  <a:rPr lang="en-AT" sz="2100" dirty="0">
                    <a:latin typeface="+mj-lt"/>
                  </a:rPr>
                  <a:t> </a:t>
                </a:r>
                <a:r>
                  <a:rPr lang="de-DE" sz="2100" dirty="0">
                    <a:latin typeface="+mj-lt"/>
                  </a:rPr>
                  <a:t>n</a:t>
                </a:r>
                <a:r>
                  <a:rPr lang="en-AT" sz="2100" dirty="0">
                    <a:latin typeface="+mj-lt"/>
                  </a:rPr>
                  <a:t>e</a:t>
                </a:r>
                <a:r>
                  <a:rPr lang="de-DE" sz="2100" dirty="0">
                    <a:latin typeface="+mj-lt"/>
                  </a:rPr>
                  <a:t>i</a:t>
                </a:r>
                <a:r>
                  <a:rPr lang="en-AT" sz="2100" dirty="0">
                    <a:latin typeface="+mj-lt"/>
                  </a:rPr>
                  <a:t>g</a:t>
                </a:r>
                <a:r>
                  <a:rPr lang="de-DE" sz="2100" dirty="0">
                    <a:latin typeface="+mj-lt"/>
                  </a:rPr>
                  <a:t>h</a:t>
                </a:r>
                <a:r>
                  <a:rPr lang="en-AT" sz="2100" dirty="0">
                    <a:latin typeface="+mj-lt"/>
                  </a:rPr>
                  <a:t>b</a:t>
                </a:r>
                <a:r>
                  <a:rPr lang="de-DE" sz="2100" dirty="0">
                    <a:latin typeface="+mj-lt"/>
                  </a:rPr>
                  <a:t>o</a:t>
                </a:r>
                <a:r>
                  <a:rPr lang="en-AT" sz="2100" dirty="0">
                    <a:latin typeface="+mj-lt"/>
                  </a:rPr>
                  <a:t>r</a:t>
                </a:r>
                <a:r>
                  <a:rPr lang="de-DE" sz="2100" dirty="0">
                    <a:latin typeface="+mj-lt"/>
                  </a:rPr>
                  <a:t>s</a:t>
                </a:r>
                <a:r>
                  <a:rPr lang="en-AT" sz="2100" dirty="0">
                    <a:latin typeface="+mj-lt"/>
                  </a:rPr>
                  <a:t> </a:t>
                </a:r>
                <a:r>
                  <a:rPr lang="de-DE" sz="2100" dirty="0">
                    <a:latin typeface="+mj-lt"/>
                  </a:rPr>
                  <a:t>a</a:t>
                </a:r>
                <a:r>
                  <a:rPr lang="en-AT" sz="2100" dirty="0">
                    <a:latin typeface="+mj-lt"/>
                  </a:rPr>
                  <a:t>r</a:t>
                </a:r>
                <a:r>
                  <a:rPr lang="de-DE" sz="2100" dirty="0">
                    <a:latin typeface="+mj-lt"/>
                  </a:rPr>
                  <a:t>e</a:t>
                </a:r>
                <a:r>
                  <a:rPr lang="en-AT" sz="2100" dirty="0">
                    <a:latin typeface="+mj-lt"/>
                  </a:rPr>
                  <a:t> </a:t>
                </a:r>
                <a:r>
                  <a:rPr lang="de-DE" sz="2100" b="1" dirty="0">
                    <a:solidFill>
                      <a:srgbClr val="3366FF"/>
                    </a:solidFill>
                    <a:cs typeface="Calibri" panose="020F0502020204030204" pitchFamily="34" charset="0"/>
                  </a:rPr>
                  <a:t>r</a:t>
                </a:r>
                <a:r>
                  <a:rPr lang="en-AT" sz="2100" b="1" dirty="0">
                    <a:solidFill>
                      <a:srgbClr val="3366FF"/>
                    </a:solidFill>
                    <a:cs typeface="Calibri" panose="020F0502020204030204" pitchFamily="34" charset="0"/>
                  </a:rPr>
                  <a:t>e</a:t>
                </a:r>
                <a:r>
                  <a:rPr lang="de-DE" sz="2100" b="1" dirty="0">
                    <a:solidFill>
                      <a:srgbClr val="3366FF"/>
                    </a:solidFill>
                    <a:cs typeface="Calibri" panose="020F0502020204030204" pitchFamily="34" charset="0"/>
                  </a:rPr>
                  <a:t>l</a:t>
                </a:r>
                <a:r>
                  <a:rPr lang="en-AT" sz="2100" b="1" dirty="0">
                    <a:solidFill>
                      <a:srgbClr val="3366FF"/>
                    </a:solidFill>
                    <a:cs typeface="Calibri" panose="020F0502020204030204" pitchFamily="34" charset="0"/>
                  </a:rPr>
                  <a:t>e</a:t>
                </a:r>
                <a:r>
                  <a:rPr lang="de-DE" sz="2100" b="1" dirty="0">
                    <a:solidFill>
                      <a:srgbClr val="3366FF"/>
                    </a:solidFill>
                    <a:cs typeface="Calibri" panose="020F0502020204030204" pitchFamily="34" charset="0"/>
                  </a:rPr>
                  <a:t>v</a:t>
                </a:r>
                <a:r>
                  <a:rPr lang="en-AT" sz="2100" b="1" dirty="0">
                    <a:solidFill>
                      <a:srgbClr val="3366FF"/>
                    </a:solidFill>
                    <a:cs typeface="Calibri" panose="020F0502020204030204" pitchFamily="34" charset="0"/>
                  </a:rPr>
                  <a:t>a</a:t>
                </a:r>
                <a:r>
                  <a:rPr lang="de-DE" sz="2100" b="1" dirty="0">
                    <a:solidFill>
                      <a:srgbClr val="3366FF"/>
                    </a:solidFill>
                    <a:cs typeface="Calibri" panose="020F0502020204030204" pitchFamily="34" charset="0"/>
                  </a:rPr>
                  <a:t>n</a:t>
                </a:r>
                <a:r>
                  <a:rPr lang="en-AT" sz="2100" b="1" dirty="0">
                    <a:solidFill>
                      <a:srgbClr val="3366FF"/>
                    </a:solidFill>
                    <a:cs typeface="Calibri" panose="020F0502020204030204" pitchFamily="34" charset="0"/>
                  </a:rPr>
                  <a:t>t</a:t>
                </a:r>
                <a:r>
                  <a:rPr lang="en-AT" sz="2100" dirty="0">
                    <a:latin typeface="+mj-lt"/>
                  </a:rPr>
                  <a:t>: o</a:t>
                </a:r>
                <a:r>
                  <a:rPr lang="de-DE" sz="2100" dirty="0">
                    <a:latin typeface="+mj-lt"/>
                  </a:rPr>
                  <a:t>n</a:t>
                </a:r>
                <a:r>
                  <a:rPr lang="en-AT" sz="2100" dirty="0">
                    <a:latin typeface="+mj-lt"/>
                  </a:rPr>
                  <a:t>l</a:t>
                </a:r>
                <a:r>
                  <a:rPr lang="de-DE" sz="2100" dirty="0">
                    <a:latin typeface="+mj-lt"/>
                  </a:rPr>
                  <a:t>y</a:t>
                </a:r>
                <a:r>
                  <a:rPr lang="en-AT" sz="2100" dirty="0">
                    <a:latin typeface="+mj-lt"/>
                  </a:rPr>
                  <a:t> </a:t>
                </a:r>
                <a:r>
                  <a:rPr lang="de-DE" sz="2100" dirty="0" err="1">
                    <a:latin typeface="+mj-lt"/>
                  </a:rPr>
                  <a:t>if</a:t>
                </a:r>
                <a:r>
                  <a:rPr lang="de-DE" sz="2100" dirty="0">
                    <a:latin typeface="+mj-lt"/>
                  </a:rPr>
                  <a:t> </a:t>
                </a:r>
                <a:r>
                  <a:rPr lang="de-DE" sz="2100" dirty="0" err="1">
                    <a:latin typeface="+mj-lt"/>
                  </a:rPr>
                  <a:t>potentially</a:t>
                </a:r>
                <a:r>
                  <a:rPr lang="de-DE" sz="2100" dirty="0">
                    <a:latin typeface="+mj-lt"/>
                  </a:rPr>
                  <a:t> </a:t>
                </a:r>
                <a:r>
                  <a:rPr lang="de-DE" sz="2100" dirty="0" err="1">
                    <a:latin typeface="+mj-lt"/>
                  </a:rPr>
                  <a:t>required</a:t>
                </a:r>
                <a:r>
                  <a:rPr lang="de-DE" sz="2100" dirty="0">
                    <a:latin typeface="+mj-lt"/>
                  </a:rPr>
                  <a:t> </a:t>
                </a:r>
                <a:r>
                  <a:rPr lang="de-DE" sz="2100" dirty="0" err="1">
                    <a:latin typeface="+mj-lt"/>
                  </a:rPr>
                  <a:t>to</a:t>
                </a:r>
                <a:r>
                  <a:rPr lang="de-DE" sz="2100" dirty="0">
                    <a:latin typeface="+mj-lt"/>
                  </a:rPr>
                  <a:t> </a:t>
                </a:r>
                <a:r>
                  <a:rPr lang="de-DE" sz="2100" dirty="0" err="1">
                    <a:latin typeface="+mj-lt"/>
                  </a:rPr>
                  <a:t>reach</a:t>
                </a:r>
                <a:r>
                  <a:rPr lang="de-DE" sz="2100" dirty="0">
                    <a:latin typeface="+mj-lt"/>
                  </a:rPr>
                  <a:t> </a:t>
                </a:r>
                <a:r>
                  <a:rPr lang="de-DE" sz="2100" dirty="0" err="1">
                    <a:latin typeface="+mj-lt"/>
                  </a:rPr>
                  <a:t>destination</a:t>
                </a:r>
                <a:r>
                  <a:rPr lang="de-DE" sz="2100" dirty="0">
                    <a:latin typeface="+mj-lt"/>
                  </a:rPr>
                  <a:t>!</a:t>
                </a:r>
              </a:p>
              <a:p>
                <a:pPr lvl="1"/>
                <a:r>
                  <a:rPr lang="de-DE" sz="2000" i="1" dirty="0">
                    <a:solidFill>
                      <a:srgbClr val="C00000"/>
                    </a:solidFill>
                  </a:rPr>
                  <a:t>W</a:t>
                </a:r>
                <a:r>
                  <a:rPr lang="en-AT" sz="2000" i="1" dirty="0" err="1">
                    <a:solidFill>
                      <a:srgbClr val="C00000"/>
                    </a:solidFill>
                  </a:rPr>
                  <a:t>ithout</a:t>
                </a:r>
                <a:r>
                  <a:rPr lang="en-AT" sz="2000" i="1" dirty="0">
                    <a:solidFill>
                      <a:srgbClr val="C00000"/>
                    </a:solidFill>
                  </a:rPr>
                  <a:t> </a:t>
                </a:r>
                <a:r>
                  <a:rPr lang="de-DE" sz="2000" i="1" dirty="0" err="1">
                    <a:solidFill>
                      <a:srgbClr val="C00000"/>
                    </a:solidFill>
                  </a:rPr>
                  <a:t>local</a:t>
                </a:r>
                <a:r>
                  <a:rPr lang="de-DE" sz="2000" i="1" dirty="0">
                    <a:solidFill>
                      <a:srgbClr val="C00000"/>
                    </a:solidFill>
                  </a:rPr>
                  <a:t> </a:t>
                </a:r>
                <a:r>
                  <a:rPr lang="en-AT" sz="2000" i="1" dirty="0">
                    <a:solidFill>
                      <a:srgbClr val="C00000"/>
                    </a:solidFill>
                  </a:rPr>
                  <a:t>failures</a:t>
                </a:r>
                <a:r>
                  <a:rPr lang="en-AT" sz="2000" dirty="0">
                    <a:latin typeface="+mj-lt"/>
                  </a:rPr>
                  <a:t>: j</a:t>
                </a:r>
                <a:r>
                  <a:rPr lang="de-DE" sz="2000" dirty="0" err="1">
                    <a:latin typeface="+mj-lt"/>
                  </a:rPr>
                  <a:t>ust</a:t>
                </a:r>
                <a:r>
                  <a:rPr lang="de-DE" sz="2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de-DE" sz="2000" dirty="0">
                    <a:latin typeface="+mj-lt"/>
                  </a:rPr>
                  <a:t> </a:t>
                </a:r>
                <a:r>
                  <a:rPr lang="en-AT" sz="2000" dirty="0">
                    <a:latin typeface="+mj-lt"/>
                  </a:rPr>
                  <a:t>for </a:t>
                </a:r>
                <a:r>
                  <a:rPr lang="en-AT" sz="2000" i="1" dirty="0">
                    <a:latin typeface="+mj-lt"/>
                  </a:rPr>
                  <a:t>i</a:t>
                </a:r>
                <a:r>
                  <a:rPr lang="en-AT" sz="2000" dirty="0">
                    <a:latin typeface="+mj-lt"/>
                  </a:rPr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AT" sz="20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T" sz="2000" dirty="0">
                    <a:latin typeface="+mj-lt"/>
                  </a:rPr>
                  <a:t>does not give extra connectivity</a:t>
                </a:r>
              </a:p>
              <a:p>
                <a:pPr lvl="1"/>
                <a:r>
                  <a:rPr lang="de-DE" sz="2000" i="1" dirty="0">
                    <a:solidFill>
                      <a:schemeClr val="bg1"/>
                    </a:solidFill>
                  </a:rPr>
                  <a:t>W</a:t>
                </a:r>
                <a:r>
                  <a:rPr lang="en-AT" sz="2000" i="1" dirty="0">
                    <a:solidFill>
                      <a:schemeClr val="bg1"/>
                    </a:solidFill>
                  </a:rPr>
                  <a:t>i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t</a:t>
                </a:r>
                <a:r>
                  <a:rPr lang="en-AT" sz="2000" i="1" dirty="0">
                    <a:solidFill>
                      <a:schemeClr val="bg1"/>
                    </a:solidFill>
                  </a:rPr>
                  <a:t>h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additional f</a:t>
                </a:r>
                <a:r>
                  <a:rPr lang="en-AT" sz="2000" i="1" dirty="0">
                    <a:solidFill>
                      <a:schemeClr val="bg1"/>
                    </a:solidFill>
                  </a:rPr>
                  <a:t>a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i</a:t>
                </a:r>
                <a:r>
                  <a:rPr lang="en-AT" sz="2000" i="1" dirty="0">
                    <a:solidFill>
                      <a:schemeClr val="bg1"/>
                    </a:solidFill>
                  </a:rPr>
                  <a:t>l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u</a:t>
                </a:r>
                <a:r>
                  <a:rPr lang="en-AT" sz="2000" i="1" dirty="0">
                    <a:solidFill>
                      <a:schemeClr val="bg1"/>
                    </a:solidFill>
                  </a:rPr>
                  <a:t>r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e</a:t>
                </a:r>
                <a:r>
                  <a:rPr lang="en-AT" sz="2000" i="1" dirty="0">
                    <a:solidFill>
                      <a:schemeClr val="bg1"/>
                    </a:solidFill>
                  </a:rPr>
                  <a:t>s</a:t>
                </a:r>
                <a:r>
                  <a:rPr lang="en-AT" sz="20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  <a:latin typeface="+mj-lt"/>
                  </a:rPr>
                  <a:t>𝑣</a:t>
                </a:r>
                <a:r>
                  <a:rPr lang="en-US" sz="2000" baseline="-25000" dirty="0">
                    <a:solidFill>
                      <a:schemeClr val="bg1"/>
                    </a:solidFill>
                    <a:latin typeface="+mj-lt"/>
                  </a:rPr>
                  <a:t>1</a:t>
                </a:r>
                <a:r>
                  <a:rPr lang="en-US" sz="2000" dirty="0">
                    <a:solidFill>
                      <a:schemeClr val="bg1"/>
                    </a:solidFill>
                    <a:latin typeface="+mj-lt"/>
                  </a:rPr>
                  <a:t> becomes relevant</a:t>
                </a:r>
                <a:r>
                  <a:rPr lang="en-AT" sz="2000" dirty="0">
                    <a:solidFill>
                      <a:schemeClr val="bg1"/>
                    </a:solidFill>
                    <a:latin typeface="+mj-lt"/>
                  </a:rPr>
                  <a:t>, s</a:t>
                </a:r>
                <a:r>
                  <a:rPr lang="de-DE" sz="2000" dirty="0">
                    <a:solidFill>
                      <a:schemeClr val="bg1"/>
                    </a:solidFill>
                    <a:latin typeface="+mj-lt"/>
                  </a:rPr>
                  <a:t>i</a:t>
                </a:r>
                <a:r>
                  <a:rPr lang="en-AT" sz="2000" dirty="0">
                    <a:solidFill>
                      <a:schemeClr val="bg1"/>
                    </a:solidFill>
                    <a:latin typeface="+mj-lt"/>
                  </a:rPr>
                  <a:t>n</a:t>
                </a:r>
                <a:r>
                  <a:rPr lang="de-DE" sz="2000" dirty="0">
                    <a:solidFill>
                      <a:schemeClr val="bg1"/>
                    </a:solidFill>
                    <a:latin typeface="+mj-lt"/>
                  </a:rPr>
                  <a:t>c</a:t>
                </a:r>
                <a:r>
                  <a:rPr lang="en-AT" sz="2000" dirty="0">
                    <a:solidFill>
                      <a:schemeClr val="bg1"/>
                    </a:solidFill>
                    <a:latin typeface="+mj-lt"/>
                  </a:rPr>
                  <a:t>e</a:t>
                </a:r>
                <a:r>
                  <a:rPr lang="en-US" sz="2000" dirty="0">
                    <a:solidFill>
                      <a:schemeClr val="bg1"/>
                    </a:solidFill>
                    <a:latin typeface="+mj-lt"/>
                  </a:rPr>
                  <a:t> 𝑣</a:t>
                </a:r>
                <a:r>
                  <a:rPr lang="en-US" sz="2000" baseline="-25000" dirty="0">
                    <a:solidFill>
                      <a:schemeClr val="bg1"/>
                    </a:solidFill>
                    <a:latin typeface="+mj-lt"/>
                  </a:rPr>
                  <a:t>1</a:t>
                </a:r>
                <a:r>
                  <a:rPr lang="en-US" sz="2000" dirty="0">
                    <a:solidFill>
                      <a:schemeClr val="bg1"/>
                    </a:solidFill>
                    <a:latin typeface="+mj-lt"/>
                  </a:rPr>
                  <a:t> might be only choice to reach destination 𝑡</a:t>
                </a:r>
              </a:p>
              <a:p>
                <a:pPr lvl="2"/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Note: 𝑣</a:t>
                </a:r>
                <a:r>
                  <a:rPr lang="en-US" sz="1600" baseline="-25000" dirty="0">
                    <a:solidFill>
                      <a:schemeClr val="bg1"/>
                    </a:solidFill>
                    <a:latin typeface="+mj-lt"/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 is unaware of these non-incident failures!</a:t>
                </a:r>
              </a:p>
              <a:p>
                <a:pPr lvl="2"/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Same for 𝑣3 </a:t>
                </a:r>
              </a:p>
              <a:p>
                <a:pPr lvl="1"/>
                <a:endParaRPr lang="en-US" sz="2200" dirty="0">
                  <a:solidFill>
                    <a:schemeClr val="bg1"/>
                  </a:solidFill>
                  <a:latin typeface="+mj-lt"/>
                </a:endParaRPr>
              </a:p>
              <a:p>
                <a:endParaRPr lang="de-DE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 Placeholder 3">
                <a:extLst>
                  <a:ext uri="{FF2B5EF4-FFF2-40B4-BE49-F238E27FC236}">
                    <a16:creationId xmlns:a16="http://schemas.microsoft.com/office/drawing/2014/main" id="{A1D3A5AE-3284-4884-AB39-A44ABFD9C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0" y="1113408"/>
                <a:ext cx="4618856" cy="3096344"/>
              </a:xfrm>
              <a:prstGeom prst="rect">
                <a:avLst/>
              </a:prstGeom>
              <a:blipFill>
                <a:blip r:embed="rId5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1767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 Placeholder 3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9070" y="1113408"/>
                <a:ext cx="4618856" cy="3096344"/>
              </a:xfrm>
            </p:spPr>
            <p:txBody>
              <a:bodyPr>
                <a:normAutofit fontScale="77500" lnSpcReduction="20000"/>
              </a:bodyPr>
              <a:lstStyle/>
              <a:p>
                <a:pPr marL="457200" lvl="1" indent="0">
                  <a:buNone/>
                </a:pPr>
                <a:endParaRPr lang="de-DE" sz="1800" dirty="0">
                  <a:latin typeface="+mj-lt"/>
                </a:endParaRPr>
              </a:p>
              <a:p>
                <a:r>
                  <a:rPr lang="en-US" sz="2100" dirty="0">
                    <a:latin typeface="+mj-lt"/>
                  </a:rPr>
                  <a:t>Routing table</a:t>
                </a:r>
                <a:r>
                  <a:rPr lang="en-AT" sz="2100" dirty="0">
                    <a:latin typeface="+mj-lt"/>
                  </a:rPr>
                  <a:t> </a:t>
                </a:r>
                <a:r>
                  <a:rPr lang="de-DE" sz="2100" dirty="0">
                    <a:latin typeface="+mj-lt"/>
                  </a:rPr>
                  <a:t>o</a:t>
                </a:r>
                <a:r>
                  <a:rPr lang="en-AT" sz="2100" dirty="0">
                    <a:latin typeface="+mj-lt"/>
                  </a:rPr>
                  <a:t>f </a:t>
                </a:r>
                <a:r>
                  <a:rPr lang="de-DE" sz="2100" dirty="0">
                    <a:latin typeface="+mj-lt"/>
                  </a:rPr>
                  <a:t>n</a:t>
                </a:r>
                <a:r>
                  <a:rPr lang="en-AT" sz="2100" dirty="0">
                    <a:latin typeface="+mj-lt"/>
                  </a:rPr>
                  <a:t>o</a:t>
                </a:r>
                <a:r>
                  <a:rPr lang="de-DE" sz="2100" dirty="0">
                    <a:latin typeface="+mj-lt"/>
                  </a:rPr>
                  <a:t>d</a:t>
                </a:r>
                <a:r>
                  <a:rPr lang="en-AT" sz="2100" dirty="0">
                    <a:latin typeface="+mj-lt"/>
                  </a:rPr>
                  <a:t>e</a:t>
                </a:r>
                <a:r>
                  <a:rPr lang="en-US" sz="2100" dirty="0">
                    <a:latin typeface="+mj-lt"/>
                  </a:rPr>
                  <a:t> </a:t>
                </a:r>
                <a:r>
                  <a:rPr lang="en-US" sz="2100" dirty="0"/>
                  <a:t>𝑖</a:t>
                </a:r>
                <a:r>
                  <a:rPr lang="en-AT" sz="2100" dirty="0"/>
                  <a:t>: </a:t>
                </a:r>
                <a:r>
                  <a:rPr lang="en-US" sz="2100" dirty="0">
                    <a:latin typeface="+mj-lt"/>
                  </a:rPr>
                  <a:t>matches in-ports of 𝑖 to out-ports of 𝑖 </a:t>
                </a:r>
              </a:p>
              <a:p>
                <a:pPr lvl="1"/>
                <a:r>
                  <a:rPr lang="en-AT" sz="2000" dirty="0">
                    <a:latin typeface="+mj-lt"/>
                  </a:rPr>
                  <a:t>... </a:t>
                </a:r>
                <a:r>
                  <a:rPr lang="en-US" sz="2000" dirty="0">
                    <a:latin typeface="+mj-lt"/>
                  </a:rPr>
                  <a:t>depending on the incident failures</a:t>
                </a:r>
              </a:p>
              <a:p>
                <a:endParaRPr lang="en-US" sz="1800" dirty="0">
                  <a:latin typeface="+mj-lt"/>
                </a:endParaRPr>
              </a:p>
              <a:p>
                <a:r>
                  <a:rPr lang="en-AT" sz="2100" dirty="0">
                    <a:latin typeface="+mj-lt"/>
                  </a:rPr>
                  <a:t>B</a:t>
                </a:r>
                <a:r>
                  <a:rPr lang="de-DE" sz="2100" dirty="0">
                    <a:latin typeface="+mj-lt"/>
                  </a:rPr>
                  <a:t>u</a:t>
                </a:r>
                <a:r>
                  <a:rPr lang="en-AT" sz="2100" dirty="0">
                    <a:latin typeface="+mj-lt"/>
                  </a:rPr>
                  <a:t>t </a:t>
                </a:r>
                <a:r>
                  <a:rPr lang="de-DE" sz="2100" dirty="0">
                    <a:latin typeface="+mj-lt"/>
                  </a:rPr>
                  <a:t>n</a:t>
                </a:r>
                <a:r>
                  <a:rPr lang="en-AT" sz="2100" dirty="0">
                    <a:latin typeface="+mj-lt"/>
                  </a:rPr>
                  <a:t>o</a:t>
                </a:r>
                <a:r>
                  <a:rPr lang="de-DE" sz="2100" dirty="0">
                    <a:latin typeface="+mj-lt"/>
                  </a:rPr>
                  <a:t>t</a:t>
                </a:r>
                <a:r>
                  <a:rPr lang="en-AT" sz="2100" dirty="0">
                    <a:latin typeface="+mj-lt"/>
                  </a:rPr>
                  <a:t> </a:t>
                </a:r>
                <a:r>
                  <a:rPr lang="de-DE" sz="2100" dirty="0">
                    <a:latin typeface="+mj-lt"/>
                  </a:rPr>
                  <a:t>a</a:t>
                </a:r>
                <a:r>
                  <a:rPr lang="en-AT" sz="2100" dirty="0">
                    <a:latin typeface="+mj-lt"/>
                  </a:rPr>
                  <a:t>l</a:t>
                </a:r>
                <a:r>
                  <a:rPr lang="de-DE" sz="2100" dirty="0">
                    <a:latin typeface="+mj-lt"/>
                  </a:rPr>
                  <a:t>l</a:t>
                </a:r>
                <a:r>
                  <a:rPr lang="en-AT" sz="2100" dirty="0">
                    <a:latin typeface="+mj-lt"/>
                  </a:rPr>
                  <a:t> </a:t>
                </a:r>
                <a:r>
                  <a:rPr lang="de-DE" sz="2100" dirty="0">
                    <a:latin typeface="+mj-lt"/>
                  </a:rPr>
                  <a:t>n</a:t>
                </a:r>
                <a:r>
                  <a:rPr lang="en-AT" sz="2100" dirty="0">
                    <a:latin typeface="+mj-lt"/>
                  </a:rPr>
                  <a:t>e</a:t>
                </a:r>
                <a:r>
                  <a:rPr lang="de-DE" sz="2100" dirty="0">
                    <a:latin typeface="+mj-lt"/>
                  </a:rPr>
                  <a:t>i</a:t>
                </a:r>
                <a:r>
                  <a:rPr lang="en-AT" sz="2100" dirty="0">
                    <a:latin typeface="+mj-lt"/>
                  </a:rPr>
                  <a:t>g</a:t>
                </a:r>
                <a:r>
                  <a:rPr lang="de-DE" sz="2100" dirty="0">
                    <a:latin typeface="+mj-lt"/>
                  </a:rPr>
                  <a:t>h</a:t>
                </a:r>
                <a:r>
                  <a:rPr lang="en-AT" sz="2100" dirty="0">
                    <a:latin typeface="+mj-lt"/>
                  </a:rPr>
                  <a:t>b</a:t>
                </a:r>
                <a:r>
                  <a:rPr lang="de-DE" sz="2100" dirty="0">
                    <a:latin typeface="+mj-lt"/>
                  </a:rPr>
                  <a:t>o</a:t>
                </a:r>
                <a:r>
                  <a:rPr lang="en-AT" sz="2100" dirty="0">
                    <a:latin typeface="+mj-lt"/>
                  </a:rPr>
                  <a:t>r</a:t>
                </a:r>
                <a:r>
                  <a:rPr lang="de-DE" sz="2100" dirty="0">
                    <a:latin typeface="+mj-lt"/>
                  </a:rPr>
                  <a:t>s</a:t>
                </a:r>
                <a:r>
                  <a:rPr lang="en-AT" sz="2100" dirty="0">
                    <a:latin typeface="+mj-lt"/>
                  </a:rPr>
                  <a:t> </a:t>
                </a:r>
                <a:r>
                  <a:rPr lang="de-DE" sz="2100" dirty="0">
                    <a:latin typeface="+mj-lt"/>
                  </a:rPr>
                  <a:t>a</a:t>
                </a:r>
                <a:r>
                  <a:rPr lang="en-AT" sz="2100" dirty="0">
                    <a:latin typeface="+mj-lt"/>
                  </a:rPr>
                  <a:t>r</a:t>
                </a:r>
                <a:r>
                  <a:rPr lang="de-DE" sz="2100" dirty="0">
                    <a:latin typeface="+mj-lt"/>
                  </a:rPr>
                  <a:t>e</a:t>
                </a:r>
                <a:r>
                  <a:rPr lang="en-AT" sz="2100" dirty="0">
                    <a:latin typeface="+mj-lt"/>
                  </a:rPr>
                  <a:t> </a:t>
                </a:r>
                <a:r>
                  <a:rPr lang="de-DE" sz="2100" b="1" dirty="0">
                    <a:solidFill>
                      <a:srgbClr val="3366FF"/>
                    </a:solidFill>
                    <a:cs typeface="Calibri" panose="020F0502020204030204" pitchFamily="34" charset="0"/>
                  </a:rPr>
                  <a:t>r</a:t>
                </a:r>
                <a:r>
                  <a:rPr lang="en-AT" sz="2100" b="1" dirty="0">
                    <a:solidFill>
                      <a:srgbClr val="3366FF"/>
                    </a:solidFill>
                    <a:cs typeface="Calibri" panose="020F0502020204030204" pitchFamily="34" charset="0"/>
                  </a:rPr>
                  <a:t>e</a:t>
                </a:r>
                <a:r>
                  <a:rPr lang="de-DE" sz="2100" b="1" dirty="0">
                    <a:solidFill>
                      <a:srgbClr val="3366FF"/>
                    </a:solidFill>
                    <a:cs typeface="Calibri" panose="020F0502020204030204" pitchFamily="34" charset="0"/>
                  </a:rPr>
                  <a:t>l</a:t>
                </a:r>
                <a:r>
                  <a:rPr lang="en-AT" sz="2100" b="1" dirty="0">
                    <a:solidFill>
                      <a:srgbClr val="3366FF"/>
                    </a:solidFill>
                    <a:cs typeface="Calibri" panose="020F0502020204030204" pitchFamily="34" charset="0"/>
                  </a:rPr>
                  <a:t>e</a:t>
                </a:r>
                <a:r>
                  <a:rPr lang="de-DE" sz="2100" b="1" dirty="0">
                    <a:solidFill>
                      <a:srgbClr val="3366FF"/>
                    </a:solidFill>
                    <a:cs typeface="Calibri" panose="020F0502020204030204" pitchFamily="34" charset="0"/>
                  </a:rPr>
                  <a:t>v</a:t>
                </a:r>
                <a:r>
                  <a:rPr lang="en-AT" sz="2100" b="1" dirty="0">
                    <a:solidFill>
                      <a:srgbClr val="3366FF"/>
                    </a:solidFill>
                    <a:cs typeface="Calibri" panose="020F0502020204030204" pitchFamily="34" charset="0"/>
                  </a:rPr>
                  <a:t>a</a:t>
                </a:r>
                <a:r>
                  <a:rPr lang="de-DE" sz="2100" b="1" dirty="0">
                    <a:solidFill>
                      <a:srgbClr val="3366FF"/>
                    </a:solidFill>
                    <a:cs typeface="Calibri" panose="020F0502020204030204" pitchFamily="34" charset="0"/>
                  </a:rPr>
                  <a:t>n</a:t>
                </a:r>
                <a:r>
                  <a:rPr lang="en-AT" sz="2100" b="1" dirty="0">
                    <a:solidFill>
                      <a:srgbClr val="3366FF"/>
                    </a:solidFill>
                    <a:cs typeface="Calibri" panose="020F0502020204030204" pitchFamily="34" charset="0"/>
                  </a:rPr>
                  <a:t>t</a:t>
                </a:r>
                <a:r>
                  <a:rPr lang="en-AT" sz="2100" dirty="0">
                    <a:latin typeface="+mj-lt"/>
                  </a:rPr>
                  <a:t>: o</a:t>
                </a:r>
                <a:r>
                  <a:rPr lang="de-DE" sz="2100" dirty="0">
                    <a:latin typeface="+mj-lt"/>
                  </a:rPr>
                  <a:t>n</a:t>
                </a:r>
                <a:r>
                  <a:rPr lang="en-AT" sz="2100" dirty="0">
                    <a:latin typeface="+mj-lt"/>
                  </a:rPr>
                  <a:t>l</a:t>
                </a:r>
                <a:r>
                  <a:rPr lang="de-DE" sz="2100" dirty="0">
                    <a:latin typeface="+mj-lt"/>
                  </a:rPr>
                  <a:t>y</a:t>
                </a:r>
                <a:r>
                  <a:rPr lang="en-AT" sz="2100" dirty="0">
                    <a:latin typeface="+mj-lt"/>
                  </a:rPr>
                  <a:t> </a:t>
                </a:r>
                <a:r>
                  <a:rPr lang="de-DE" sz="2100" dirty="0" err="1">
                    <a:latin typeface="+mj-lt"/>
                  </a:rPr>
                  <a:t>if</a:t>
                </a:r>
                <a:r>
                  <a:rPr lang="de-DE" sz="2100" dirty="0">
                    <a:latin typeface="+mj-lt"/>
                  </a:rPr>
                  <a:t> </a:t>
                </a:r>
                <a:r>
                  <a:rPr lang="de-DE" sz="2100" dirty="0" err="1">
                    <a:latin typeface="+mj-lt"/>
                  </a:rPr>
                  <a:t>potentially</a:t>
                </a:r>
                <a:r>
                  <a:rPr lang="de-DE" sz="2100" dirty="0">
                    <a:latin typeface="+mj-lt"/>
                  </a:rPr>
                  <a:t> </a:t>
                </a:r>
                <a:r>
                  <a:rPr lang="de-DE" sz="2100" dirty="0" err="1">
                    <a:latin typeface="+mj-lt"/>
                  </a:rPr>
                  <a:t>required</a:t>
                </a:r>
                <a:r>
                  <a:rPr lang="de-DE" sz="2100" dirty="0">
                    <a:latin typeface="+mj-lt"/>
                  </a:rPr>
                  <a:t> </a:t>
                </a:r>
                <a:r>
                  <a:rPr lang="de-DE" sz="2100" dirty="0" err="1">
                    <a:latin typeface="+mj-lt"/>
                  </a:rPr>
                  <a:t>to</a:t>
                </a:r>
                <a:r>
                  <a:rPr lang="de-DE" sz="2100" dirty="0">
                    <a:latin typeface="+mj-lt"/>
                  </a:rPr>
                  <a:t> </a:t>
                </a:r>
                <a:r>
                  <a:rPr lang="de-DE" sz="2100" dirty="0" err="1">
                    <a:latin typeface="+mj-lt"/>
                  </a:rPr>
                  <a:t>reach</a:t>
                </a:r>
                <a:r>
                  <a:rPr lang="de-DE" sz="2100" dirty="0">
                    <a:latin typeface="+mj-lt"/>
                  </a:rPr>
                  <a:t> </a:t>
                </a:r>
                <a:r>
                  <a:rPr lang="de-DE" sz="2100" dirty="0" err="1">
                    <a:latin typeface="+mj-lt"/>
                  </a:rPr>
                  <a:t>destination</a:t>
                </a:r>
                <a:r>
                  <a:rPr lang="de-DE" sz="2100" dirty="0">
                    <a:latin typeface="+mj-lt"/>
                  </a:rPr>
                  <a:t>!</a:t>
                </a:r>
              </a:p>
              <a:p>
                <a:pPr lvl="1"/>
                <a:r>
                  <a:rPr lang="de-DE" sz="2000" i="1" dirty="0">
                    <a:solidFill>
                      <a:srgbClr val="C00000"/>
                    </a:solidFill>
                  </a:rPr>
                  <a:t>W</a:t>
                </a:r>
                <a:r>
                  <a:rPr lang="en-AT" sz="2000" i="1" dirty="0" err="1">
                    <a:solidFill>
                      <a:srgbClr val="C00000"/>
                    </a:solidFill>
                  </a:rPr>
                  <a:t>ithout</a:t>
                </a:r>
                <a:r>
                  <a:rPr lang="en-AT" sz="2000" i="1" dirty="0">
                    <a:solidFill>
                      <a:srgbClr val="C00000"/>
                    </a:solidFill>
                  </a:rPr>
                  <a:t> </a:t>
                </a:r>
                <a:r>
                  <a:rPr lang="de-DE" sz="2000" i="1" dirty="0" err="1">
                    <a:solidFill>
                      <a:srgbClr val="C00000"/>
                    </a:solidFill>
                  </a:rPr>
                  <a:t>local</a:t>
                </a:r>
                <a:r>
                  <a:rPr lang="de-DE" sz="2000" i="1" dirty="0">
                    <a:solidFill>
                      <a:srgbClr val="C00000"/>
                    </a:solidFill>
                  </a:rPr>
                  <a:t> </a:t>
                </a:r>
                <a:r>
                  <a:rPr lang="en-AT" sz="2000" i="1" dirty="0">
                    <a:solidFill>
                      <a:srgbClr val="C00000"/>
                    </a:solidFill>
                  </a:rPr>
                  <a:t>failures</a:t>
                </a:r>
                <a:r>
                  <a:rPr lang="en-AT" sz="2000" dirty="0">
                    <a:latin typeface="+mj-lt"/>
                  </a:rPr>
                  <a:t>: j</a:t>
                </a:r>
                <a:r>
                  <a:rPr lang="de-DE" sz="2000" dirty="0" err="1">
                    <a:latin typeface="+mj-lt"/>
                  </a:rPr>
                  <a:t>ust</a:t>
                </a:r>
                <a:r>
                  <a:rPr lang="de-DE" sz="2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de-DE" sz="2000" dirty="0">
                    <a:latin typeface="+mj-lt"/>
                  </a:rPr>
                  <a:t> </a:t>
                </a:r>
                <a:r>
                  <a:rPr lang="en-AT" sz="2000" dirty="0">
                    <a:latin typeface="+mj-lt"/>
                  </a:rPr>
                  <a:t>for </a:t>
                </a:r>
                <a:r>
                  <a:rPr lang="en-AT" sz="2000" i="1" dirty="0">
                    <a:latin typeface="+mj-lt"/>
                  </a:rPr>
                  <a:t>i</a:t>
                </a:r>
                <a:r>
                  <a:rPr lang="en-AT" sz="2000" dirty="0">
                    <a:latin typeface="+mj-lt"/>
                  </a:rPr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A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T" sz="2000" dirty="0">
                    <a:latin typeface="+mj-lt"/>
                  </a:rPr>
                  <a:t>does not give extra connectivity</a:t>
                </a:r>
              </a:p>
              <a:p>
                <a:pPr lvl="1"/>
                <a:r>
                  <a:rPr lang="de-DE" sz="2000" i="1" dirty="0">
                    <a:solidFill>
                      <a:srgbClr val="C00000"/>
                    </a:solidFill>
                  </a:rPr>
                  <a:t>W</a:t>
                </a:r>
                <a:r>
                  <a:rPr lang="en-AT" sz="2000" i="1" dirty="0">
                    <a:solidFill>
                      <a:srgbClr val="C00000"/>
                    </a:solidFill>
                  </a:rPr>
                  <a:t>i</a:t>
                </a:r>
                <a:r>
                  <a:rPr lang="de-DE" sz="2000" i="1" dirty="0">
                    <a:solidFill>
                      <a:srgbClr val="C00000"/>
                    </a:solidFill>
                  </a:rPr>
                  <a:t>t</a:t>
                </a:r>
                <a:r>
                  <a:rPr lang="en-AT" sz="2000" i="1" dirty="0">
                    <a:solidFill>
                      <a:srgbClr val="C00000"/>
                    </a:solidFill>
                  </a:rPr>
                  <a:t>h </a:t>
                </a:r>
                <a:r>
                  <a:rPr lang="de-DE" sz="2000" i="1" dirty="0">
                    <a:solidFill>
                      <a:srgbClr val="C00000"/>
                    </a:solidFill>
                  </a:rPr>
                  <a:t>additional f</a:t>
                </a:r>
                <a:r>
                  <a:rPr lang="en-AT" sz="2000" i="1" dirty="0">
                    <a:solidFill>
                      <a:srgbClr val="C00000"/>
                    </a:solidFill>
                  </a:rPr>
                  <a:t>a</a:t>
                </a:r>
                <a:r>
                  <a:rPr lang="de-DE" sz="2000" i="1" dirty="0">
                    <a:solidFill>
                      <a:srgbClr val="C00000"/>
                    </a:solidFill>
                  </a:rPr>
                  <a:t>i</a:t>
                </a:r>
                <a:r>
                  <a:rPr lang="en-AT" sz="2000" i="1" dirty="0">
                    <a:solidFill>
                      <a:srgbClr val="C00000"/>
                    </a:solidFill>
                  </a:rPr>
                  <a:t>l</a:t>
                </a:r>
                <a:r>
                  <a:rPr lang="de-DE" sz="2000" i="1" dirty="0">
                    <a:solidFill>
                      <a:srgbClr val="C00000"/>
                    </a:solidFill>
                  </a:rPr>
                  <a:t>u</a:t>
                </a:r>
                <a:r>
                  <a:rPr lang="en-AT" sz="2000" i="1" dirty="0">
                    <a:solidFill>
                      <a:srgbClr val="C00000"/>
                    </a:solidFill>
                  </a:rPr>
                  <a:t>r</a:t>
                </a:r>
                <a:r>
                  <a:rPr lang="de-DE" sz="2000" i="1" dirty="0">
                    <a:solidFill>
                      <a:srgbClr val="C00000"/>
                    </a:solidFill>
                  </a:rPr>
                  <a:t>e</a:t>
                </a:r>
                <a:r>
                  <a:rPr lang="en-AT" sz="2000" i="1" dirty="0">
                    <a:solidFill>
                      <a:srgbClr val="C00000"/>
                    </a:solidFill>
                  </a:rPr>
                  <a:t>s</a:t>
                </a:r>
                <a:r>
                  <a:rPr lang="en-AT" sz="2000" dirty="0">
                    <a:latin typeface="+mj-lt"/>
                  </a:rPr>
                  <a:t> </a:t>
                </a:r>
                <a:r>
                  <a:rPr lang="en-US" sz="2000" dirty="0">
                    <a:latin typeface="+mj-lt"/>
                  </a:rPr>
                  <a:t>𝑣</a:t>
                </a:r>
                <a:r>
                  <a:rPr lang="en-US" sz="2000" baseline="-25000" dirty="0">
                    <a:latin typeface="+mj-lt"/>
                  </a:rPr>
                  <a:t>1</a:t>
                </a:r>
                <a:r>
                  <a:rPr lang="en-US" sz="2000" dirty="0">
                    <a:latin typeface="+mj-lt"/>
                  </a:rPr>
                  <a:t> becomes relevant</a:t>
                </a:r>
                <a:r>
                  <a:rPr lang="en-AT" sz="2000" dirty="0">
                    <a:latin typeface="+mj-lt"/>
                  </a:rPr>
                  <a:t>, s</a:t>
                </a:r>
                <a:r>
                  <a:rPr lang="de-DE" sz="2000" dirty="0">
                    <a:latin typeface="+mj-lt"/>
                  </a:rPr>
                  <a:t>i</a:t>
                </a:r>
                <a:r>
                  <a:rPr lang="en-AT" sz="2000" dirty="0">
                    <a:latin typeface="+mj-lt"/>
                  </a:rPr>
                  <a:t>n</a:t>
                </a:r>
                <a:r>
                  <a:rPr lang="de-DE" sz="2000" dirty="0">
                    <a:latin typeface="+mj-lt"/>
                  </a:rPr>
                  <a:t>c</a:t>
                </a:r>
                <a:r>
                  <a:rPr lang="en-AT" sz="2000" dirty="0">
                    <a:latin typeface="+mj-lt"/>
                  </a:rPr>
                  <a:t>e</a:t>
                </a:r>
                <a:r>
                  <a:rPr lang="en-US" sz="2000" dirty="0">
                    <a:latin typeface="+mj-lt"/>
                  </a:rPr>
                  <a:t> 𝑣</a:t>
                </a:r>
                <a:r>
                  <a:rPr lang="en-US" sz="2000" baseline="-25000" dirty="0">
                    <a:latin typeface="+mj-lt"/>
                  </a:rPr>
                  <a:t>1</a:t>
                </a:r>
                <a:r>
                  <a:rPr lang="en-US" sz="2000" dirty="0">
                    <a:latin typeface="+mj-lt"/>
                  </a:rPr>
                  <a:t> might be only choice to reach destination 𝑡</a:t>
                </a:r>
              </a:p>
              <a:p>
                <a:pPr lvl="2"/>
                <a:r>
                  <a:rPr lang="en-US" sz="1600" dirty="0">
                    <a:latin typeface="+mj-lt"/>
                  </a:rPr>
                  <a:t>Note: 𝑣</a:t>
                </a:r>
                <a:r>
                  <a:rPr lang="en-US" sz="1600" baseline="-25000" dirty="0">
                    <a:latin typeface="+mj-lt"/>
                  </a:rPr>
                  <a:t>1</a:t>
                </a:r>
                <a:r>
                  <a:rPr lang="en-US" sz="1600" dirty="0">
                    <a:latin typeface="+mj-lt"/>
                  </a:rPr>
                  <a:t> is unaware of these non-incident failures!</a:t>
                </a:r>
              </a:p>
              <a:p>
                <a:pPr lvl="2"/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Same for 𝑣3 </a:t>
                </a:r>
              </a:p>
              <a:p>
                <a:pPr lvl="1"/>
                <a:endParaRPr lang="en-US" sz="2200" dirty="0">
                  <a:latin typeface="+mj-lt"/>
                </a:endParaRPr>
              </a:p>
              <a:p>
                <a:endParaRPr lang="de-DE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48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9070" y="1113408"/>
                <a:ext cx="4618856" cy="3096344"/>
              </a:xfrm>
              <a:blipFill>
                <a:blip r:embed="rId3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296D44AA-745B-48C0-828F-2F10480AE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359884"/>
            <a:ext cx="4143288" cy="2520280"/>
          </a:xfrm>
          <a:prstGeom prst="rect">
            <a:avLst/>
          </a:prstGeom>
        </p:spPr>
      </p:pic>
      <p:sp>
        <p:nvSpPr>
          <p:cNvPr id="7" name="Rounded Rectangular Callout 53">
            <a:extLst>
              <a:ext uri="{FF2B5EF4-FFF2-40B4-BE49-F238E27FC236}">
                <a16:creationId xmlns:a16="http://schemas.microsoft.com/office/drawing/2014/main" id="{68FDA9C0-1104-4CBA-9646-F493B3AEA4A3}"/>
              </a:ext>
            </a:extLst>
          </p:cNvPr>
          <p:cNvSpPr/>
          <p:nvPr/>
        </p:nvSpPr>
        <p:spPr bwMode="auto">
          <a:xfrm>
            <a:off x="755576" y="4168479"/>
            <a:ext cx="7452828" cy="659094"/>
          </a:xfrm>
          <a:prstGeom prst="wedgeRoundRectCallout">
            <a:avLst>
              <a:gd name="adj1" fmla="val 9369"/>
              <a:gd name="adj2" fmla="val -49081"/>
              <a:gd name="adj3" fmla="val 16667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C56E1F3-57E4-49DF-AE91-A8CBD82FBB07}"/>
              </a:ext>
            </a:extLst>
          </p:cNvPr>
          <p:cNvSpPr txBox="1">
            <a:spLocks/>
          </p:cNvSpPr>
          <p:nvPr/>
        </p:nvSpPr>
        <p:spPr>
          <a:xfrm>
            <a:off x="457200" y="4251025"/>
            <a:ext cx="7527377" cy="659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400" dirty="0">
                <a:latin typeface="+mj-lt"/>
              </a:rPr>
              <a:t>High-level definition of </a:t>
            </a:r>
            <a:r>
              <a:rPr lang="en-US" sz="1400" b="1" i="1" dirty="0">
                <a:latin typeface="+mj-lt"/>
              </a:rPr>
              <a:t>relevant</a:t>
            </a:r>
            <a:r>
              <a:rPr lang="en-US" sz="1400" dirty="0">
                <a:latin typeface="+mj-lt"/>
              </a:rPr>
              <a:t>:</a:t>
            </a:r>
            <a:r>
              <a:rPr lang="en-AT" sz="1400" dirty="0">
                <a:latin typeface="+mj-lt"/>
              </a:rPr>
              <a:t> </a:t>
            </a:r>
            <a:r>
              <a:rPr lang="en-US" sz="1400" dirty="0">
                <a:latin typeface="+mj-lt"/>
              </a:rPr>
              <a:t>From the local view-point of the node 𝑖, </a:t>
            </a:r>
            <a:r>
              <a:rPr lang="en-AT" sz="1400" dirty="0">
                <a:latin typeface="+mj-lt"/>
              </a:rPr>
              <a:t>a </a:t>
            </a:r>
            <a:r>
              <a:rPr lang="de-DE" sz="1400" dirty="0">
                <a:latin typeface="+mj-lt"/>
              </a:rPr>
              <a:t>r</a:t>
            </a:r>
            <a:r>
              <a:rPr lang="en-AT" sz="1400" dirty="0">
                <a:latin typeface="+mj-lt"/>
              </a:rPr>
              <a:t>e</a:t>
            </a:r>
            <a:r>
              <a:rPr lang="de-DE" sz="1400" dirty="0">
                <a:latin typeface="+mj-lt"/>
              </a:rPr>
              <a:t>l</a:t>
            </a:r>
            <a:r>
              <a:rPr lang="en-AT" sz="1400" dirty="0">
                <a:latin typeface="+mj-lt"/>
              </a:rPr>
              <a:t>e</a:t>
            </a:r>
            <a:r>
              <a:rPr lang="de-DE" sz="1400" dirty="0">
                <a:latin typeface="+mj-lt"/>
              </a:rPr>
              <a:t>v</a:t>
            </a:r>
            <a:r>
              <a:rPr lang="en-AT" sz="1400" dirty="0">
                <a:latin typeface="+mj-lt"/>
              </a:rPr>
              <a:t>a</a:t>
            </a:r>
            <a:r>
              <a:rPr lang="de-DE" sz="1400" dirty="0">
                <a:latin typeface="+mj-lt"/>
              </a:rPr>
              <a:t>n</a:t>
            </a:r>
            <a:r>
              <a:rPr lang="en-AT" sz="1400" dirty="0">
                <a:latin typeface="+mj-lt"/>
              </a:rPr>
              <a:t>t </a:t>
            </a:r>
            <a:r>
              <a:rPr lang="de-DE" sz="1400" dirty="0">
                <a:latin typeface="+mj-lt"/>
              </a:rPr>
              <a:t>n</a:t>
            </a:r>
            <a:r>
              <a:rPr lang="en-AT" sz="1400" dirty="0">
                <a:latin typeface="+mj-lt"/>
              </a:rPr>
              <a:t>e</a:t>
            </a:r>
            <a:r>
              <a:rPr lang="de-DE" sz="1400" dirty="0">
                <a:latin typeface="+mj-lt"/>
              </a:rPr>
              <a:t>i</a:t>
            </a:r>
            <a:r>
              <a:rPr lang="en-AT" sz="1400" dirty="0">
                <a:latin typeface="+mj-lt"/>
              </a:rPr>
              <a:t>g</a:t>
            </a:r>
            <a:r>
              <a:rPr lang="de-DE" sz="1400" dirty="0">
                <a:latin typeface="+mj-lt"/>
              </a:rPr>
              <a:t>h</a:t>
            </a:r>
            <a:r>
              <a:rPr lang="en-AT" sz="1400" dirty="0">
                <a:latin typeface="+mj-lt"/>
              </a:rPr>
              <a:t>b</a:t>
            </a:r>
            <a:r>
              <a:rPr lang="de-DE" sz="1400" dirty="0">
                <a:latin typeface="+mj-lt"/>
              </a:rPr>
              <a:t>o</a:t>
            </a:r>
            <a:r>
              <a:rPr lang="en-AT" sz="1400" dirty="0">
                <a:latin typeface="+mj-lt"/>
              </a:rPr>
              <a:t>r </a:t>
            </a:r>
            <a:r>
              <a:rPr lang="de-DE" sz="1400" dirty="0">
                <a:latin typeface="+mj-lt"/>
              </a:rPr>
              <a:t>m</a:t>
            </a:r>
            <a:r>
              <a:rPr lang="en-AT" sz="1400" dirty="0">
                <a:latin typeface="+mj-lt"/>
              </a:rPr>
              <a:t>i</a:t>
            </a:r>
            <a:r>
              <a:rPr lang="en-US" sz="1400" dirty="0" err="1">
                <a:latin typeface="+mj-lt"/>
              </a:rPr>
              <a:t>ght</a:t>
            </a:r>
            <a:r>
              <a:rPr lang="en-US" sz="1400" dirty="0">
                <a:latin typeface="+mj-lt"/>
              </a:rPr>
              <a:t> be only neighbor to reach destination</a:t>
            </a:r>
            <a:r>
              <a:rPr lang="en-AT" sz="1400" dirty="0">
                <a:latin typeface="+mj-lt"/>
              </a:rPr>
              <a:t> </a:t>
            </a:r>
            <a:r>
              <a:rPr lang="en-US" sz="1400" dirty="0">
                <a:latin typeface="+mj-lt"/>
              </a:rPr>
              <a:t>(</a:t>
            </a:r>
            <a:r>
              <a:rPr lang="en-AT" sz="1400" dirty="0">
                <a:latin typeface="+mj-lt"/>
              </a:rPr>
              <a:t>w</a:t>
            </a:r>
            <a:r>
              <a:rPr lang="en-US" sz="1400" dirty="0" err="1">
                <a:latin typeface="+mj-lt"/>
              </a:rPr>
              <a:t>ithout</a:t>
            </a:r>
            <a:r>
              <a:rPr lang="en-US" sz="1400" dirty="0">
                <a:latin typeface="+mj-lt"/>
              </a:rPr>
              <a:t> taking a detour over a current neighbor)</a:t>
            </a:r>
            <a:r>
              <a:rPr lang="en-AT" sz="1400" dirty="0">
                <a:latin typeface="+mj-lt"/>
              </a:rPr>
              <a:t>.</a:t>
            </a:r>
            <a:endParaRPr lang="de-DE" sz="1400" dirty="0">
              <a:latin typeface="+mj-lt"/>
            </a:endParaRPr>
          </a:p>
        </p:txBody>
      </p:sp>
      <p:pic>
        <p:nvPicPr>
          <p:cNvPr id="10" name="Grafik 21">
            <a:extLst>
              <a:ext uri="{FF2B5EF4-FFF2-40B4-BE49-F238E27FC236}">
                <a16:creationId xmlns:a16="http://schemas.microsoft.com/office/drawing/2014/main" id="{2C5260F6-D3D0-4E44-9EB1-9A69EDDE6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312" y="2580516"/>
            <a:ext cx="346255" cy="347219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D059C6F-C5CA-437A-BD4D-2720F4C0C9F5}"/>
              </a:ext>
            </a:extLst>
          </p:cNvPr>
          <p:cNvSpPr/>
          <p:nvPr/>
        </p:nvSpPr>
        <p:spPr>
          <a:xfrm>
            <a:off x="5505939" y="1822365"/>
            <a:ext cx="2539068" cy="850728"/>
          </a:xfrm>
          <a:custGeom>
            <a:avLst/>
            <a:gdLst>
              <a:gd name="connsiteX0" fmla="*/ 440760 w 2539068"/>
              <a:gd name="connsiteY0" fmla="*/ 850728 h 850728"/>
              <a:gd name="connsiteX1" fmla="*/ 36499 w 2539068"/>
              <a:gd name="connsiteY1" fmla="*/ 47018 h 850728"/>
              <a:gd name="connsiteX2" fmla="*/ 1258908 w 2539068"/>
              <a:gd name="connsiteY2" fmla="*/ 167334 h 850728"/>
              <a:gd name="connsiteX3" fmla="*/ 2539068 w 2539068"/>
              <a:gd name="connsiteY3" fmla="*/ 768913 h 85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068" h="850728">
                <a:moveTo>
                  <a:pt x="440760" y="850728"/>
                </a:moveTo>
                <a:cubicBezTo>
                  <a:pt x="170450" y="505822"/>
                  <a:pt x="-99859" y="160917"/>
                  <a:pt x="36499" y="47018"/>
                </a:cubicBezTo>
                <a:cubicBezTo>
                  <a:pt x="172857" y="-66881"/>
                  <a:pt x="841813" y="47018"/>
                  <a:pt x="1258908" y="167334"/>
                </a:cubicBezTo>
                <a:cubicBezTo>
                  <a:pt x="1676003" y="287650"/>
                  <a:pt x="2107535" y="528281"/>
                  <a:pt x="2539068" y="768913"/>
                </a:cubicBezTo>
              </a:path>
            </a:pathLst>
          </a:custGeom>
          <a:noFill/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4C0CA506-CA6E-405A-92C1-E96BAE452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12" y="195486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R</a:t>
            </a:r>
            <a:r>
              <a:rPr lang="en-AT" dirty="0"/>
              <a:t>e</a:t>
            </a:r>
            <a:r>
              <a:rPr lang="de-DE" dirty="0"/>
              <a:t>l</a:t>
            </a:r>
            <a:r>
              <a:rPr lang="en-AT" dirty="0"/>
              <a:t>e</a:t>
            </a:r>
            <a:r>
              <a:rPr lang="de-DE" dirty="0"/>
              <a:t>v</a:t>
            </a:r>
            <a:r>
              <a:rPr lang="en-AT" dirty="0"/>
              <a:t>a</a:t>
            </a:r>
            <a:r>
              <a:rPr lang="de-DE" dirty="0"/>
              <a:t>n</a:t>
            </a:r>
            <a:r>
              <a:rPr lang="en-AT" dirty="0"/>
              <a:t>t </a:t>
            </a:r>
            <a:r>
              <a:rPr lang="de-DE" dirty="0"/>
              <a:t>N</a:t>
            </a:r>
            <a:r>
              <a:rPr lang="en-AT" dirty="0"/>
              <a:t>e</a:t>
            </a:r>
            <a:r>
              <a:rPr lang="de-DE" dirty="0"/>
              <a:t>i</a:t>
            </a:r>
            <a:r>
              <a:rPr lang="en-AT" dirty="0"/>
              <a:t>g</a:t>
            </a:r>
            <a:r>
              <a:rPr lang="de-DE" dirty="0"/>
              <a:t>h</a:t>
            </a:r>
            <a:r>
              <a:rPr lang="en-AT" dirty="0"/>
              <a:t>b</a:t>
            </a:r>
            <a:r>
              <a:rPr lang="de-DE" dirty="0"/>
              <a:t>o</a:t>
            </a:r>
            <a:r>
              <a:rPr lang="en-AT" dirty="0"/>
              <a:t>r</a:t>
            </a:r>
            <a:r>
              <a:rPr lang="de-DE" dirty="0"/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6243CC-7750-47DE-8F54-997C9D382775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38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3" name="Grafik 21">
            <a:extLst>
              <a:ext uri="{FF2B5EF4-FFF2-40B4-BE49-F238E27FC236}">
                <a16:creationId xmlns:a16="http://schemas.microsoft.com/office/drawing/2014/main" id="{CCFAE38C-3A95-41F1-B2A6-5D646A6C2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998" y="2275935"/>
            <a:ext cx="346255" cy="34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53785"/>
      </p:ext>
    </p:extLst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42268" y="144016"/>
            <a:ext cx="8229600" cy="857250"/>
          </a:xfrm>
        </p:spPr>
        <p:txBody>
          <a:bodyPr>
            <a:normAutofit/>
          </a:bodyPr>
          <a:lstStyle/>
          <a:p>
            <a:r>
              <a:rPr lang="en-AT" dirty="0"/>
              <a:t>How to Achieve Perfect Resilience?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 Placeholder 3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2637" y="1215013"/>
                <a:ext cx="4691411" cy="3723878"/>
              </a:xfrm>
            </p:spPr>
            <p:txBody>
              <a:bodyPr>
                <a:normAutofit fontScale="77500" lnSpcReduction="20000"/>
              </a:bodyPr>
              <a:lstStyle/>
              <a:p>
                <a:pPr marL="457200" lvl="1" indent="0">
                  <a:buNone/>
                </a:pPr>
                <a:endParaRPr lang="de-DE" sz="1700" dirty="0">
                  <a:latin typeface="+mj-lt"/>
                </a:endParaRPr>
              </a:p>
              <a:p>
                <a:r>
                  <a:rPr lang="en-US" dirty="0"/>
                  <a:t>Necessary: need to </a:t>
                </a:r>
                <a:r>
                  <a:rPr lang="en-US" i="1" dirty="0">
                    <a:solidFill>
                      <a:srgbClr val="C00000"/>
                    </a:solidFill>
                  </a:rPr>
                  <a:t>try all relevant </a:t>
                </a:r>
                <a:r>
                  <a:rPr lang="en-US" dirty="0"/>
                  <a:t>neighbors</a:t>
                </a:r>
                <a:endParaRPr lang="en-AT" dirty="0"/>
              </a:p>
              <a:p>
                <a:pPr lvl="1"/>
                <a:r>
                  <a:rPr lang="de-DE" dirty="0"/>
                  <a:t>H</a:t>
                </a:r>
                <a:r>
                  <a:rPr lang="en-AT" dirty="0"/>
                  <a:t>ere, if local link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A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T" dirty="0"/>
                  <a:t> broken: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A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T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, </a:t>
                </a:r>
                <a:r>
                  <a:rPr lang="de-DE" dirty="0" err="1"/>
                  <a:t>if</a:t>
                </a:r>
                <a:r>
                  <a:rPr lang="de-DE" dirty="0"/>
                  <a:t> packet</a:t>
                </a:r>
                <a:endParaRPr lang="en-US" dirty="0"/>
              </a:p>
              <a:p>
                <a:pPr lvl="1"/>
                <a:r>
                  <a:rPr lang="en-US" dirty="0"/>
                  <a:t>comes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AT" dirty="0"/>
                  <a:t>e</a:t>
                </a:r>
                <a:r>
                  <a:rPr lang="en-US" dirty="0" err="1"/>
                  <a:t>ventually</a:t>
                </a:r>
                <a:r>
                  <a:rPr lang="en-US" dirty="0"/>
                  <a:t> 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AT" dirty="0"/>
                  <a:t>e</a:t>
                </a:r>
                <a:r>
                  <a:rPr lang="en-US" dirty="0" err="1"/>
                  <a:t>ventually</a:t>
                </a:r>
                <a:r>
                  <a:rPr lang="en-US" dirty="0"/>
                  <a:t> 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endParaRPr lang="de-DE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48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2637" y="1215013"/>
                <a:ext cx="4691411" cy="3723878"/>
              </a:xfrm>
              <a:blipFill>
                <a:blip r:embed="rId3"/>
                <a:stretch>
                  <a:fillRect l="-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1A326DB-1766-4CEA-A240-1BA1E59C8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1419622"/>
            <a:ext cx="4143288" cy="2520280"/>
          </a:xfrm>
          <a:prstGeom prst="rect">
            <a:avLst/>
          </a:prstGeom>
        </p:spPr>
      </p:pic>
      <p:pic>
        <p:nvPicPr>
          <p:cNvPr id="7" name="Grafik 21">
            <a:extLst>
              <a:ext uri="{FF2B5EF4-FFF2-40B4-BE49-F238E27FC236}">
                <a16:creationId xmlns:a16="http://schemas.microsoft.com/office/drawing/2014/main" id="{262A3C96-C6C4-409C-A573-BF82B1149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208" y="2422157"/>
            <a:ext cx="346255" cy="3472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DBEA77-1B67-4F58-B567-504C61FA4B8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39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9157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DC2D66-9A19-8842-9130-B7F3420AC32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0" y="11226"/>
            <a:ext cx="9144000" cy="5151120"/>
          </a:xfrm>
          <a:prstGeom prst="rect">
            <a:avLst/>
          </a:prstGeom>
        </p:spPr>
      </p:pic>
      <p:sp>
        <p:nvSpPr>
          <p:cNvPr id="8" name="Rubrik 7">
            <a:extLst>
              <a:ext uri="{FF2B5EF4-FFF2-40B4-BE49-F238E27FC236}">
                <a16:creationId xmlns:a16="http://schemas.microsoft.com/office/drawing/2014/main" id="{387555E4-1462-704B-824D-67235242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142622"/>
            <a:ext cx="7578490" cy="777010"/>
          </a:xfrm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GB" sz="2400" dirty="0"/>
              <a:t>Restoration in control plane takes time -&gt; </a:t>
            </a:r>
            <a:r>
              <a:rPr lang="en-GB" sz="2400" dirty="0">
                <a:solidFill>
                  <a:srgbClr val="FF0000"/>
                </a:solidFill>
              </a:rPr>
              <a:t>packet drops</a:t>
            </a:r>
            <a:r>
              <a:rPr lang="en-GB" sz="2400" dirty="0"/>
              <a:t>!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5DC37C1-D8A0-DA41-9721-23DD355AF2E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pPr/>
              <a:t>2021-08-19</a:t>
            </a:fld>
            <a:endParaRPr lang="en-GB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1042904-6C12-3C45-8180-36DC2B53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DF6614-63EC-A24C-BEF4-8F043A14E0B1}"/>
              </a:ext>
            </a:extLst>
          </p:cNvPr>
          <p:cNvSpPr txBox="1"/>
          <p:nvPr/>
        </p:nvSpPr>
        <p:spPr>
          <a:xfrm>
            <a:off x="559558" y="4712613"/>
            <a:ext cx="2674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Video shot taken from “Lemmings” designed and developed by DMA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589C4-054A-294B-8721-33E11528E375}"/>
              </a:ext>
            </a:extLst>
          </p:cNvPr>
          <p:cNvSpPr txBox="1"/>
          <p:nvPr/>
        </p:nvSpPr>
        <p:spPr>
          <a:xfrm>
            <a:off x="4832497" y="1014984"/>
            <a:ext cx="1975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routing restoration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1BC948-5346-C049-B46B-366C225C93A1}"/>
              </a:ext>
            </a:extLst>
          </p:cNvPr>
          <p:cNvSpPr/>
          <p:nvPr/>
        </p:nvSpPr>
        <p:spPr>
          <a:xfrm>
            <a:off x="4079631" y="2114842"/>
            <a:ext cx="435600" cy="2376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EFD51A-3308-8845-9E71-B11029A4FC35}"/>
              </a:ext>
            </a:extLst>
          </p:cNvPr>
          <p:cNvCxnSpPr>
            <a:cxnSpLocks/>
          </p:cNvCxnSpPr>
          <p:nvPr/>
        </p:nvCxnSpPr>
        <p:spPr>
          <a:xfrm flipH="1">
            <a:off x="4269691" y="1588393"/>
            <a:ext cx="562806" cy="33046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5E1940-28FD-544E-90D5-1BB6286E9301}"/>
              </a:ext>
            </a:extLst>
          </p:cNvPr>
          <p:cNvCxnSpPr>
            <a:cxnSpLocks/>
          </p:cNvCxnSpPr>
          <p:nvPr/>
        </p:nvCxnSpPr>
        <p:spPr>
          <a:xfrm flipH="1">
            <a:off x="4571999" y="1588393"/>
            <a:ext cx="260498" cy="144756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A214A95-F564-A144-AC7F-2C7E30F7A65C}"/>
              </a:ext>
            </a:extLst>
          </p:cNvPr>
          <p:cNvSpPr/>
          <p:nvPr/>
        </p:nvSpPr>
        <p:spPr>
          <a:xfrm>
            <a:off x="4086825" y="2110106"/>
            <a:ext cx="435600" cy="2376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4B5B75-E845-5248-882A-DC67B7B58CD6}"/>
              </a:ext>
            </a:extLst>
          </p:cNvPr>
          <p:cNvSpPr/>
          <p:nvPr/>
        </p:nvSpPr>
        <p:spPr>
          <a:xfrm>
            <a:off x="4081509" y="2110106"/>
            <a:ext cx="435600" cy="2376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2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repeatCount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repeatCount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repeatCount="0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5" grpId="0" animBg="1"/>
      <p:bldP spid="15" grpId="1" animBg="1"/>
      <p:bldP spid="16" grpId="0" animBg="1"/>
      <p:bldP spid="16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69711" y="-31931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I</a:t>
            </a:r>
            <a:r>
              <a:rPr lang="en-AT" dirty="0"/>
              <a:t>m</a:t>
            </a:r>
            <a:r>
              <a:rPr lang="de-DE" dirty="0"/>
              <a:t>p</a:t>
            </a:r>
            <a:r>
              <a:rPr lang="en-AT" dirty="0"/>
              <a:t>o</a:t>
            </a:r>
            <a:r>
              <a:rPr lang="de-DE" dirty="0"/>
              <a:t>s</a:t>
            </a:r>
            <a:r>
              <a:rPr lang="en-AT" dirty="0"/>
              <a:t>s</a:t>
            </a:r>
            <a:r>
              <a:rPr lang="de-DE" dirty="0"/>
              <a:t>i</a:t>
            </a:r>
            <a:r>
              <a:rPr lang="en-AT" dirty="0"/>
              <a:t>b</a:t>
            </a:r>
            <a:r>
              <a:rPr lang="de-DE" dirty="0"/>
              <a:t>i</a:t>
            </a:r>
            <a:r>
              <a:rPr lang="en-AT" dirty="0"/>
              <a:t>l</a:t>
            </a:r>
            <a:r>
              <a:rPr lang="de-DE" dirty="0"/>
              <a:t>i</a:t>
            </a:r>
            <a:r>
              <a:rPr lang="en-AT" dirty="0"/>
              <a:t>t</a:t>
            </a:r>
            <a:r>
              <a:rPr lang="de-DE" dirty="0"/>
              <a:t>y: On Planar Graphs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179512" y="857380"/>
            <a:ext cx="8727142" cy="151216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sz="2000" dirty="0" err="1">
                <a:latin typeface="+mj-lt"/>
              </a:rPr>
              <a:t>Some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observations</a:t>
            </a:r>
            <a:r>
              <a:rPr lang="de-DE" sz="2000" dirty="0">
                <a:latin typeface="+mj-lt"/>
              </a:rPr>
              <a:t>: </a:t>
            </a:r>
          </a:p>
          <a:p>
            <a:r>
              <a:rPr lang="de-DE" sz="2000" dirty="0">
                <a:latin typeface="+mj-lt"/>
              </a:rPr>
              <a:t>Additional </a:t>
            </a:r>
            <a:r>
              <a:rPr lang="de-DE" sz="2000" dirty="0" err="1">
                <a:latin typeface="+mj-lt"/>
              </a:rPr>
              <a:t>failures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only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i="1" dirty="0" err="1">
                <a:solidFill>
                  <a:srgbClr val="C00000"/>
                </a:solidFill>
                <a:latin typeface="+mj-lt"/>
              </a:rPr>
              <a:t>add</a:t>
            </a:r>
            <a:r>
              <a:rPr lang="de-DE" sz="2000" b="1" i="1" dirty="0">
                <a:solidFill>
                  <a:srgbClr val="C00000"/>
                </a:solidFill>
                <a:latin typeface="+mj-lt"/>
              </a:rPr>
              <a:t> relevant </a:t>
            </a:r>
            <a:r>
              <a:rPr lang="de-DE" sz="2000" b="1" i="1" dirty="0" err="1">
                <a:solidFill>
                  <a:srgbClr val="C00000"/>
                </a:solidFill>
                <a:latin typeface="+mj-lt"/>
              </a:rPr>
              <a:t>neighbors</a:t>
            </a:r>
            <a:r>
              <a:rPr lang="de-DE" sz="2000" b="1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to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nodes</a:t>
            </a:r>
            <a:endParaRPr lang="de-DE" sz="2000" dirty="0">
              <a:latin typeface="+mj-lt"/>
            </a:endParaRPr>
          </a:p>
          <a:p>
            <a:r>
              <a:rPr lang="en-US" sz="2000" dirty="0"/>
              <a:t>Any node of </a:t>
            </a:r>
            <a:r>
              <a:rPr lang="en-US" sz="2000" b="1" i="1" dirty="0">
                <a:solidFill>
                  <a:srgbClr val="C00000"/>
                </a:solidFill>
              </a:rPr>
              <a:t>degree 2</a:t>
            </a:r>
            <a:r>
              <a:rPr lang="en-US" sz="2000" dirty="0"/>
              <a:t> of G after failures must forward packets with incoming port p to port p'</a:t>
            </a:r>
            <a:endParaRPr lang="de-DE" sz="2000" dirty="0"/>
          </a:p>
          <a:p>
            <a:r>
              <a:rPr lang="en-US" sz="2000" dirty="0">
                <a:latin typeface="+mj-lt"/>
              </a:rPr>
              <a:t>If all neighbors are relevant, the forwarding function of a node must be a </a:t>
            </a:r>
            <a:r>
              <a:rPr lang="en-US" sz="2000" b="1" i="1" dirty="0">
                <a:solidFill>
                  <a:srgbClr val="C00000"/>
                </a:solidFill>
                <a:latin typeface="+mj-lt"/>
              </a:rPr>
              <a:t>cyclic permutation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C3A77-4931-4B98-A8BA-497F325B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238863"/>
            <a:ext cx="5328592" cy="25488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2BCD27-6C4E-405A-ACC5-3581F52EB5E1}"/>
              </a:ext>
            </a:extLst>
          </p:cNvPr>
          <p:cNvSpPr/>
          <p:nvPr/>
        </p:nvSpPr>
        <p:spPr>
          <a:xfrm>
            <a:off x="3779912" y="3651870"/>
            <a:ext cx="5040560" cy="1135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21CF61-2684-406F-AE9D-9CB49BB06B9E}"/>
              </a:ext>
            </a:extLst>
          </p:cNvPr>
          <p:cNvSpPr/>
          <p:nvPr/>
        </p:nvSpPr>
        <p:spPr>
          <a:xfrm>
            <a:off x="4716016" y="2283718"/>
            <a:ext cx="3168352" cy="2459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4951E1-2431-4B77-B345-F5BA351D8509}"/>
              </a:ext>
            </a:extLst>
          </p:cNvPr>
          <p:cNvSpPr/>
          <p:nvPr/>
        </p:nvSpPr>
        <p:spPr>
          <a:xfrm>
            <a:off x="7629010" y="3491352"/>
            <a:ext cx="1503784" cy="1135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99442D-D4ED-413F-AB9C-06A8042955C3}"/>
              </a:ext>
            </a:extLst>
          </p:cNvPr>
          <p:cNvSpPr/>
          <p:nvPr/>
        </p:nvSpPr>
        <p:spPr>
          <a:xfrm>
            <a:off x="3328628" y="3491352"/>
            <a:ext cx="1503784" cy="1135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480AF8-C1BB-4954-A050-BC32550DB946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40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762493"/>
      </p:ext>
    </p:extLst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69711" y="-31931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I</a:t>
            </a:r>
            <a:r>
              <a:rPr lang="en-AT" dirty="0"/>
              <a:t>m</a:t>
            </a:r>
            <a:r>
              <a:rPr lang="de-DE" dirty="0"/>
              <a:t>p</a:t>
            </a:r>
            <a:r>
              <a:rPr lang="en-AT" dirty="0"/>
              <a:t>o</a:t>
            </a:r>
            <a:r>
              <a:rPr lang="de-DE" dirty="0"/>
              <a:t>s</a:t>
            </a:r>
            <a:r>
              <a:rPr lang="en-AT" dirty="0"/>
              <a:t>s</a:t>
            </a:r>
            <a:r>
              <a:rPr lang="de-DE" dirty="0"/>
              <a:t>i</a:t>
            </a:r>
            <a:r>
              <a:rPr lang="en-AT" dirty="0"/>
              <a:t>b</a:t>
            </a:r>
            <a:r>
              <a:rPr lang="de-DE" dirty="0"/>
              <a:t>i</a:t>
            </a:r>
            <a:r>
              <a:rPr lang="en-AT" dirty="0"/>
              <a:t>l</a:t>
            </a:r>
            <a:r>
              <a:rPr lang="de-DE" dirty="0"/>
              <a:t>i</a:t>
            </a:r>
            <a:r>
              <a:rPr lang="en-AT" dirty="0"/>
              <a:t>t</a:t>
            </a:r>
            <a:r>
              <a:rPr lang="de-DE" dirty="0"/>
              <a:t>y: On Planar Graphs</a:t>
            </a:r>
          </a:p>
        </p:txBody>
      </p:sp>
      <p:sp>
        <p:nvSpPr>
          <p:cNvPr id="6" name="Rectangle 21"/>
          <p:cNvSpPr/>
          <p:nvPr/>
        </p:nvSpPr>
        <p:spPr>
          <a:xfrm>
            <a:off x="8664152" y="474339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8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C3A77-4931-4B98-A8BA-497F325B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905" y="2773953"/>
            <a:ext cx="5328592" cy="25488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2BCD27-6C4E-405A-ACC5-3581F52EB5E1}"/>
              </a:ext>
            </a:extLst>
          </p:cNvPr>
          <p:cNvSpPr/>
          <p:nvPr/>
        </p:nvSpPr>
        <p:spPr>
          <a:xfrm>
            <a:off x="3779912" y="4227934"/>
            <a:ext cx="5040560" cy="55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4951E1-2431-4B77-B345-F5BA351D8509}"/>
              </a:ext>
            </a:extLst>
          </p:cNvPr>
          <p:cNvSpPr/>
          <p:nvPr/>
        </p:nvSpPr>
        <p:spPr>
          <a:xfrm>
            <a:off x="3772905" y="4155925"/>
            <a:ext cx="5054574" cy="1082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" name="Cloud Callout 54">
            <a:extLst>
              <a:ext uri="{FF2B5EF4-FFF2-40B4-BE49-F238E27FC236}">
                <a16:creationId xmlns:a16="http://schemas.microsoft.com/office/drawing/2014/main" id="{B08A64C3-342F-4231-B648-3658469573D9}"/>
              </a:ext>
            </a:extLst>
          </p:cNvPr>
          <p:cNvSpPr/>
          <p:nvPr/>
        </p:nvSpPr>
        <p:spPr bwMode="auto">
          <a:xfrm>
            <a:off x="469711" y="3238970"/>
            <a:ext cx="4740539" cy="853785"/>
          </a:xfrm>
          <a:prstGeom prst="cloudCallout">
            <a:avLst>
              <a:gd name="adj1" fmla="val 60846"/>
              <a:gd name="adj2" fmla="val -35816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7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All </a:t>
            </a:r>
            <a:r>
              <a:rPr kumimoji="0" lang="de-DE" sz="1700" b="0" i="0" u="none" strike="noStrike" cap="none" normalizeH="0" baseline="0" dirty="0" err="1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neighbors</a:t>
            </a:r>
            <a:r>
              <a:rPr kumimoji="0" lang="de-DE" sz="17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 </a:t>
            </a:r>
            <a:r>
              <a:rPr kumimoji="0" lang="de-DE" sz="1700" b="0" i="0" u="none" strike="noStrike" cap="none" normalizeH="0" baseline="0" dirty="0" err="1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of</a:t>
            </a:r>
            <a:r>
              <a:rPr kumimoji="0" lang="de-DE" sz="17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 all </a:t>
            </a:r>
            <a:r>
              <a:rPr kumimoji="0" lang="de-DE" sz="1700" b="0" i="0" u="none" strike="noStrike" cap="none" normalizeH="0" baseline="0" dirty="0" err="1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nodes</a:t>
            </a:r>
            <a:r>
              <a:rPr kumimoji="0" lang="de-DE" sz="17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 </a:t>
            </a:r>
            <a:r>
              <a:rPr kumimoji="0" lang="de-DE" sz="1700" b="0" i="0" u="none" strike="noStrike" cap="none" normalizeH="0" baseline="0" dirty="0" err="1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are</a:t>
            </a:r>
            <a:r>
              <a:rPr kumimoji="0" lang="de-DE" sz="17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 relevant (</a:t>
            </a:r>
            <a:r>
              <a:rPr kumimoji="0" lang="de-DE" sz="1700" b="0" i="0" u="none" strike="noStrike" cap="none" normalizeH="0" baseline="0" dirty="0" err="1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even</a:t>
            </a:r>
            <a:r>
              <a:rPr kumimoji="0" lang="de-DE" sz="17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 </a:t>
            </a:r>
            <a:r>
              <a:rPr kumimoji="0" lang="de-DE" sz="1700" b="0" i="0" u="none" strike="noStrike" cap="none" normalizeH="0" baseline="0" dirty="0" err="1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without</a:t>
            </a:r>
            <a:r>
              <a:rPr kumimoji="0" lang="de-DE" sz="17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 </a:t>
            </a:r>
            <a:r>
              <a:rPr kumimoji="0" lang="de-DE" sz="1700" b="0" i="0" u="none" strike="noStrike" cap="none" normalizeH="0" baseline="0" dirty="0" err="1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failures</a:t>
            </a:r>
            <a:r>
              <a:rPr kumimoji="0" lang="de-DE" sz="1700" b="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).</a:t>
            </a: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Cloud Callout 54">
            <a:extLst>
              <a:ext uri="{FF2B5EF4-FFF2-40B4-BE49-F238E27FC236}">
                <a16:creationId xmlns:a16="http://schemas.microsoft.com/office/drawing/2014/main" id="{B5C74EE4-46F6-426C-B495-D5E55F386F28}"/>
              </a:ext>
            </a:extLst>
          </p:cNvPr>
          <p:cNvSpPr/>
          <p:nvPr/>
        </p:nvSpPr>
        <p:spPr bwMode="auto">
          <a:xfrm>
            <a:off x="4283968" y="4252518"/>
            <a:ext cx="3969771" cy="815267"/>
          </a:xfrm>
          <a:prstGeom prst="cloudCallout">
            <a:avLst>
              <a:gd name="adj1" fmla="val 4414"/>
              <a:gd name="adj2" fmla="val -119450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00" dirty="0" err="1">
                <a:latin typeface="Calibri" pitchFamily="34" charset="0"/>
                <a:cs typeface="Calibri" pitchFamily="34" charset="0"/>
              </a:rPr>
              <a:t>Considered</a:t>
            </a:r>
            <a:r>
              <a:rPr lang="de-DE" sz="17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1700" dirty="0" err="1">
                <a:latin typeface="Calibri" pitchFamily="34" charset="0"/>
                <a:cs typeface="Calibri" pitchFamily="34" charset="0"/>
              </a:rPr>
              <a:t>n</a:t>
            </a:r>
            <a:r>
              <a:rPr lang="de-DE" sz="17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ode</a:t>
            </a:r>
            <a:r>
              <a:rPr lang="de-DE" sz="17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1 will not </a:t>
            </a:r>
            <a:r>
              <a:rPr lang="de-DE" sz="17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see</a:t>
            </a:r>
            <a:r>
              <a:rPr lang="de-DE" sz="17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any</a:t>
            </a:r>
            <a:r>
              <a:rPr lang="de-DE" sz="17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local</a:t>
            </a:r>
            <a:r>
              <a:rPr lang="de-DE" sz="17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failures</a:t>
            </a:r>
            <a:r>
              <a:rPr lang="de-DE" sz="17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.</a:t>
            </a: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B3CC189-157B-4509-A7CA-D35DDD3882E5}"/>
              </a:ext>
            </a:extLst>
          </p:cNvPr>
          <p:cNvSpPr txBox="1">
            <a:spLocks/>
          </p:cNvSpPr>
          <p:nvPr/>
        </p:nvSpPr>
        <p:spPr>
          <a:xfrm>
            <a:off x="179512" y="857380"/>
            <a:ext cx="8727142" cy="15121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 err="1">
                <a:latin typeface="+mj-lt"/>
              </a:rPr>
              <a:t>Some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observations</a:t>
            </a:r>
            <a:r>
              <a:rPr lang="de-DE" sz="2000" dirty="0">
                <a:latin typeface="+mj-lt"/>
              </a:rPr>
              <a:t>: </a:t>
            </a:r>
          </a:p>
          <a:p>
            <a:r>
              <a:rPr lang="de-DE" sz="2000" dirty="0">
                <a:latin typeface="+mj-lt"/>
              </a:rPr>
              <a:t>Additional </a:t>
            </a:r>
            <a:r>
              <a:rPr lang="de-DE" sz="2000" dirty="0" err="1">
                <a:latin typeface="+mj-lt"/>
              </a:rPr>
              <a:t>failures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only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i="1" dirty="0" err="1">
                <a:solidFill>
                  <a:srgbClr val="C00000"/>
                </a:solidFill>
                <a:latin typeface="+mj-lt"/>
              </a:rPr>
              <a:t>add</a:t>
            </a:r>
            <a:r>
              <a:rPr lang="de-DE" sz="2000" b="1" i="1" dirty="0">
                <a:solidFill>
                  <a:srgbClr val="C00000"/>
                </a:solidFill>
                <a:latin typeface="+mj-lt"/>
              </a:rPr>
              <a:t> relevant </a:t>
            </a:r>
            <a:r>
              <a:rPr lang="de-DE" sz="2000" b="1" i="1" dirty="0" err="1">
                <a:solidFill>
                  <a:srgbClr val="C00000"/>
                </a:solidFill>
                <a:latin typeface="+mj-lt"/>
              </a:rPr>
              <a:t>neighbors</a:t>
            </a:r>
            <a:r>
              <a:rPr lang="de-DE" sz="2000" b="1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to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nodes</a:t>
            </a:r>
            <a:endParaRPr lang="de-DE" sz="2000" dirty="0">
              <a:latin typeface="+mj-lt"/>
            </a:endParaRPr>
          </a:p>
          <a:p>
            <a:r>
              <a:rPr lang="en-US" sz="2000" dirty="0"/>
              <a:t>Any node of </a:t>
            </a:r>
            <a:r>
              <a:rPr lang="en-US" sz="2000" b="1" i="1" dirty="0">
                <a:solidFill>
                  <a:srgbClr val="C00000"/>
                </a:solidFill>
              </a:rPr>
              <a:t>degree 2</a:t>
            </a:r>
            <a:r>
              <a:rPr lang="en-US" sz="2000" dirty="0"/>
              <a:t> of G after failures must forward packets with incoming port p to port p'</a:t>
            </a:r>
            <a:endParaRPr lang="de-DE" sz="2000" dirty="0"/>
          </a:p>
          <a:p>
            <a:r>
              <a:rPr lang="en-US" sz="2000" dirty="0">
                <a:latin typeface="+mj-lt"/>
              </a:rPr>
              <a:t>If all neighbors are relevant, the forwarding function of a node must be a </a:t>
            </a:r>
            <a:r>
              <a:rPr lang="en-US" sz="2000" b="1" i="1" dirty="0">
                <a:solidFill>
                  <a:srgbClr val="C00000"/>
                </a:solidFill>
                <a:latin typeface="+mj-lt"/>
              </a:rPr>
              <a:t>cyclic permutation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28E9A7C-30FB-4DD8-AB3F-2E21E88EDBA4}"/>
              </a:ext>
            </a:extLst>
          </p:cNvPr>
          <p:cNvSpPr txBox="1">
            <a:spLocks/>
          </p:cNvSpPr>
          <p:nvPr/>
        </p:nvSpPr>
        <p:spPr>
          <a:xfrm>
            <a:off x="179512" y="2438241"/>
            <a:ext cx="2966502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700" b="1" dirty="0" err="1">
                <a:latin typeface="+mj-lt"/>
              </a:rPr>
              <a:t>Idea</a:t>
            </a:r>
            <a:r>
              <a:rPr lang="de-DE" sz="1700" b="1" dirty="0">
                <a:latin typeface="+mj-lt"/>
              </a:rPr>
              <a:t> </a:t>
            </a:r>
            <a:r>
              <a:rPr lang="de-DE" sz="1700" b="1" dirty="0" err="1">
                <a:latin typeface="+mj-lt"/>
              </a:rPr>
              <a:t>of</a:t>
            </a:r>
            <a:r>
              <a:rPr lang="de-DE" sz="1700" b="1" dirty="0">
                <a:latin typeface="+mj-lt"/>
              </a:rPr>
              <a:t> </a:t>
            </a:r>
            <a:r>
              <a:rPr lang="de-DE" sz="1700" b="1" dirty="0" err="1">
                <a:latin typeface="+mj-lt"/>
              </a:rPr>
              <a:t>the</a:t>
            </a:r>
            <a:r>
              <a:rPr lang="de-DE" sz="1700" b="1" dirty="0">
                <a:latin typeface="+mj-lt"/>
              </a:rPr>
              <a:t> </a:t>
            </a:r>
            <a:r>
              <a:rPr lang="de-DE" sz="1700" b="1" dirty="0" err="1">
                <a:latin typeface="+mj-lt"/>
              </a:rPr>
              <a:t>counter</a:t>
            </a:r>
            <a:r>
              <a:rPr lang="de-DE" sz="1700" b="1" dirty="0">
                <a:latin typeface="+mj-lt"/>
              </a:rPr>
              <a:t> </a:t>
            </a:r>
            <a:r>
              <a:rPr lang="de-DE" sz="1700" b="1" dirty="0" err="1">
                <a:latin typeface="+mj-lt"/>
              </a:rPr>
              <a:t>example</a:t>
            </a:r>
            <a:r>
              <a:rPr lang="de-DE" sz="1700" b="1" dirty="0">
                <a:latin typeface="+mj-lt"/>
              </a:rPr>
              <a:t>:</a:t>
            </a:r>
            <a:endParaRPr lang="en-US" sz="1700" b="1" i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F87D6F-4388-4B29-809E-A9B22905765F}"/>
              </a:ext>
            </a:extLst>
          </p:cNvPr>
          <p:cNvSpPr txBox="1"/>
          <p:nvPr/>
        </p:nvSpPr>
        <p:spPr>
          <a:xfrm>
            <a:off x="203015" y="4353815"/>
            <a:ext cx="2942999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 </a:t>
            </a:r>
            <a:r>
              <a:rPr lang="de-D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D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must fix a </a:t>
            </a:r>
            <a:r>
              <a:rPr lang="de-D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permutation</a:t>
            </a:r>
            <a:r>
              <a:rPr lang="de-D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</a:t>
            </a:r>
            <a:r>
              <a:rPr lang="de-D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1.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6A6637-43DE-4599-BDA5-0C0BD322F81E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41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146833"/>
      </p:ext>
    </p:extLst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35496" y="1995686"/>
            <a:ext cx="9073008" cy="857250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permutation</a:t>
            </a:r>
            <a:r>
              <a:rPr lang="de-DE" dirty="0"/>
              <a:t>?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incoming</a:t>
            </a:r>
            <a:r>
              <a:rPr lang="de-DE" dirty="0"/>
              <a:t> </a:t>
            </a:r>
            <a:r>
              <a:rPr lang="de-DE" dirty="0" err="1"/>
              <a:t>neighbor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source, and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send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remaining</a:t>
            </a:r>
            <a:r>
              <a:rPr lang="de-DE" dirty="0"/>
              <a:t> relevant </a:t>
            </a:r>
            <a:r>
              <a:rPr lang="de-DE" dirty="0" err="1"/>
              <a:t>neighbor</a:t>
            </a:r>
            <a:r>
              <a:rPr lang="de-DE" dirty="0"/>
              <a:t> (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499541499"/>
      </p:ext>
    </p:extLst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69711" y="-31931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I</a:t>
            </a:r>
            <a:r>
              <a:rPr lang="en-AT" dirty="0"/>
              <a:t>m</a:t>
            </a:r>
            <a:r>
              <a:rPr lang="de-DE" dirty="0"/>
              <a:t>p</a:t>
            </a:r>
            <a:r>
              <a:rPr lang="en-AT" dirty="0"/>
              <a:t>o</a:t>
            </a:r>
            <a:r>
              <a:rPr lang="de-DE" dirty="0"/>
              <a:t>s</a:t>
            </a:r>
            <a:r>
              <a:rPr lang="en-AT" dirty="0"/>
              <a:t>s</a:t>
            </a:r>
            <a:r>
              <a:rPr lang="de-DE" dirty="0"/>
              <a:t>i</a:t>
            </a:r>
            <a:r>
              <a:rPr lang="en-AT" dirty="0"/>
              <a:t>b</a:t>
            </a:r>
            <a:r>
              <a:rPr lang="de-DE" dirty="0"/>
              <a:t>i</a:t>
            </a:r>
            <a:r>
              <a:rPr lang="en-AT" dirty="0"/>
              <a:t>l</a:t>
            </a:r>
            <a:r>
              <a:rPr lang="de-DE" dirty="0"/>
              <a:t>i</a:t>
            </a:r>
            <a:r>
              <a:rPr lang="en-AT" dirty="0"/>
              <a:t>t</a:t>
            </a:r>
            <a:r>
              <a:rPr lang="de-DE" dirty="0"/>
              <a:t>y: On Planar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C3A77-4931-4B98-A8BA-497F325B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238863"/>
            <a:ext cx="5328592" cy="2548809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E150EF1-D675-4C02-9BBA-2649ED813717}"/>
              </a:ext>
            </a:extLst>
          </p:cNvPr>
          <p:cNvSpPr txBox="1">
            <a:spLocks/>
          </p:cNvSpPr>
          <p:nvPr/>
        </p:nvSpPr>
        <p:spPr>
          <a:xfrm>
            <a:off x="179512" y="2283718"/>
            <a:ext cx="3960440" cy="174931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Proof idea, with three cases: </a:t>
            </a:r>
          </a:p>
          <a:p>
            <a:r>
              <a:rPr lang="en-GB" sz="2000" dirty="0"/>
              <a:t>If the </a:t>
            </a:r>
            <a:r>
              <a:rPr lang="en-GB" sz="2000" b="1" i="1" dirty="0">
                <a:solidFill>
                  <a:srgbClr val="C00000"/>
                </a:solidFill>
              </a:rPr>
              <a:t>dashed</a:t>
            </a:r>
            <a:r>
              <a:rPr lang="en-GB" sz="2000" dirty="0"/>
              <a:t> links fail (</a:t>
            </a:r>
            <a:r>
              <a:rPr lang="en-GB" sz="2000" b="1" i="1" dirty="0">
                <a:solidFill>
                  <a:srgbClr val="C00000"/>
                </a:solidFill>
              </a:rPr>
              <a:t>non-local</a:t>
            </a:r>
            <a:r>
              <a:rPr lang="en-GB" sz="2000" dirty="0"/>
              <a:t> to node 1), in any forwarding pattern, packets will be stuck in one of the </a:t>
            </a:r>
            <a:r>
              <a:rPr lang="en-GB" sz="2000" b="1" i="1" dirty="0">
                <a:solidFill>
                  <a:srgbClr val="C00000"/>
                </a:solidFill>
              </a:rPr>
              <a:t>blue loops</a:t>
            </a:r>
            <a:r>
              <a:rPr lang="en-GB" sz="2000" dirty="0"/>
              <a:t>…</a:t>
            </a:r>
          </a:p>
          <a:p>
            <a:r>
              <a:rPr lang="en-GB" sz="2000" dirty="0"/>
              <a:t>… even though there is at least one </a:t>
            </a:r>
            <a:r>
              <a:rPr lang="en-GB" sz="2000" b="1" i="1" dirty="0">
                <a:solidFill>
                  <a:srgbClr val="C00000"/>
                </a:solidFill>
              </a:rPr>
              <a:t>remaining path </a:t>
            </a:r>
            <a:r>
              <a:rPr lang="en-GB" sz="2000" dirty="0"/>
              <a:t>to the target</a:t>
            </a:r>
            <a:endParaRPr lang="de-DE" sz="2000" dirty="0">
              <a:latin typeface="+mj-lt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C4650E-41B9-46D0-BB91-0CA0E6482278}"/>
              </a:ext>
            </a:extLst>
          </p:cNvPr>
          <p:cNvSpPr txBox="1">
            <a:spLocks/>
          </p:cNvSpPr>
          <p:nvPr/>
        </p:nvSpPr>
        <p:spPr>
          <a:xfrm>
            <a:off x="179512" y="857380"/>
            <a:ext cx="8727142" cy="15121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>
                <a:latin typeface="+mj-lt"/>
              </a:rPr>
              <a:t>Some observations: </a:t>
            </a:r>
          </a:p>
          <a:p>
            <a:r>
              <a:rPr lang="de-DE" sz="2000">
                <a:latin typeface="+mj-lt"/>
              </a:rPr>
              <a:t>Additional failures only </a:t>
            </a:r>
            <a:r>
              <a:rPr lang="de-DE" sz="2000" b="1" i="1">
                <a:solidFill>
                  <a:srgbClr val="C00000"/>
                </a:solidFill>
                <a:latin typeface="+mj-lt"/>
              </a:rPr>
              <a:t>add relevant neighbors </a:t>
            </a:r>
            <a:r>
              <a:rPr lang="de-DE" sz="2000">
                <a:latin typeface="+mj-lt"/>
              </a:rPr>
              <a:t>to nodes</a:t>
            </a:r>
          </a:p>
          <a:p>
            <a:r>
              <a:rPr lang="en-US" sz="2000"/>
              <a:t>Any node of </a:t>
            </a:r>
            <a:r>
              <a:rPr lang="en-US" sz="2000" b="1" i="1">
                <a:solidFill>
                  <a:srgbClr val="C00000"/>
                </a:solidFill>
              </a:rPr>
              <a:t>degree 2</a:t>
            </a:r>
            <a:r>
              <a:rPr lang="en-US" sz="2000"/>
              <a:t> of G after failures must forward packets with incoming port p to port p'</a:t>
            </a:r>
            <a:endParaRPr lang="de-DE" sz="2000"/>
          </a:p>
          <a:p>
            <a:r>
              <a:rPr lang="en-US" sz="2000">
                <a:latin typeface="+mj-lt"/>
              </a:rPr>
              <a:t>If all neighbors are relevant, the forwarding function of a node must be a </a:t>
            </a:r>
            <a:r>
              <a:rPr lang="en-US" sz="2000" b="1" i="1">
                <a:solidFill>
                  <a:srgbClr val="C00000"/>
                </a:solidFill>
                <a:latin typeface="+mj-lt"/>
              </a:rPr>
              <a:t>cyclic permutation</a:t>
            </a:r>
            <a:endParaRPr lang="en-US" sz="2000" b="1" i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24A23-3747-4CDF-8C98-4B52C408F573}"/>
              </a:ext>
            </a:extLst>
          </p:cNvPr>
          <p:cNvSpPr txBox="1"/>
          <p:nvPr/>
        </p:nvSpPr>
        <p:spPr>
          <a:xfrm>
            <a:off x="251520" y="4155926"/>
            <a:ext cx="2424769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 </a:t>
            </a:r>
            <a:r>
              <a:rPr lang="de-DE" sz="1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</a:t>
            </a:r>
            <a:r>
              <a:rPr lang="de-DE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all possible </a:t>
            </a:r>
            <a:r>
              <a:rPr lang="de-DE" sz="1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permutations</a:t>
            </a:r>
            <a:r>
              <a:rPr lang="de-DE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@1 and </a:t>
            </a:r>
            <a:r>
              <a:rPr lang="de-DE" sz="1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</a:t>
            </a:r>
            <a:r>
              <a:rPr lang="de-DE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counter</a:t>
            </a:r>
            <a:r>
              <a:rPr lang="de-DE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de-DE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FF438-28B2-4B94-ADD6-3E873E570247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42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424764"/>
      </p:ext>
    </p:extLst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69711" y="-31931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I</a:t>
            </a:r>
            <a:r>
              <a:rPr lang="en-AT" dirty="0"/>
              <a:t>m</a:t>
            </a:r>
            <a:r>
              <a:rPr lang="de-DE" dirty="0"/>
              <a:t>p</a:t>
            </a:r>
            <a:r>
              <a:rPr lang="en-AT" dirty="0"/>
              <a:t>o</a:t>
            </a:r>
            <a:r>
              <a:rPr lang="de-DE" dirty="0"/>
              <a:t>s</a:t>
            </a:r>
            <a:r>
              <a:rPr lang="en-AT" dirty="0"/>
              <a:t>s</a:t>
            </a:r>
            <a:r>
              <a:rPr lang="de-DE" dirty="0"/>
              <a:t>i</a:t>
            </a:r>
            <a:r>
              <a:rPr lang="en-AT" dirty="0"/>
              <a:t>b</a:t>
            </a:r>
            <a:r>
              <a:rPr lang="de-DE" dirty="0"/>
              <a:t>i</a:t>
            </a:r>
            <a:r>
              <a:rPr lang="en-AT" dirty="0"/>
              <a:t>l</a:t>
            </a:r>
            <a:r>
              <a:rPr lang="de-DE" dirty="0"/>
              <a:t>i</a:t>
            </a:r>
            <a:r>
              <a:rPr lang="en-AT" dirty="0"/>
              <a:t>t</a:t>
            </a:r>
            <a:r>
              <a:rPr lang="de-DE" dirty="0"/>
              <a:t>y: On Planar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C3A77-4931-4B98-A8BA-497F325B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825319"/>
            <a:ext cx="5328592" cy="25488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5D9D8-5AA0-4F2A-98E4-3D31110D9A5A}"/>
              </a:ext>
            </a:extLst>
          </p:cNvPr>
          <p:cNvSpPr txBox="1"/>
          <p:nvPr/>
        </p:nvSpPr>
        <p:spPr>
          <a:xfrm>
            <a:off x="755576" y="3579862"/>
            <a:ext cx="1197764" cy="107721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node</a:t>
            </a:r>
            <a:r>
              <a:rPr lang="de-DE" sz="1600" dirty="0"/>
              <a:t> 1: </a:t>
            </a:r>
          </a:p>
          <a:p>
            <a:r>
              <a:rPr lang="de-DE" sz="1600" dirty="0"/>
              <a:t>5-&gt;2 </a:t>
            </a:r>
            <a:r>
              <a:rPr lang="de-DE" sz="1600" dirty="0" err="1"/>
              <a:t>implies</a:t>
            </a:r>
            <a:endParaRPr lang="de-DE" sz="1600" dirty="0"/>
          </a:p>
          <a:p>
            <a:r>
              <a:rPr lang="de-DE" sz="1600" dirty="0"/>
              <a:t>(5,2,3,4) (b)</a:t>
            </a:r>
          </a:p>
          <a:p>
            <a:r>
              <a:rPr lang="de-DE" sz="1600" dirty="0"/>
              <a:t>(5,2,4,3) (a)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007CB7-C393-4810-9484-2A6BA0DE99B0}"/>
              </a:ext>
            </a:extLst>
          </p:cNvPr>
          <p:cNvSpPr/>
          <p:nvPr/>
        </p:nvSpPr>
        <p:spPr>
          <a:xfrm>
            <a:off x="2411760" y="3479497"/>
            <a:ext cx="59046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C00000"/>
                </a:solidFill>
              </a:rPr>
              <a:t>Possible cyclic permutations</a:t>
            </a:r>
            <a:r>
              <a:rPr lang="en-GB" dirty="0"/>
              <a:t>: when a packet arrives from 2, due to cyclic permutation, it can only be forwarded to either 3 or 4. Leads to </a:t>
            </a:r>
            <a:r>
              <a:rPr lang="en-GB" i="1" dirty="0">
                <a:solidFill>
                  <a:srgbClr val="C00000"/>
                </a:solidFill>
              </a:rPr>
              <a:t>loops</a:t>
            </a:r>
            <a:r>
              <a:rPr lang="en-GB" dirty="0"/>
              <a:t> in scenarios (b) (4 goes to 5, 2 can only go to 4) and (a) (3 goes to 5, 2 can only go to 3), respectively.</a:t>
            </a:r>
          </a:p>
        </p:txBody>
      </p:sp>
      <p:sp>
        <p:nvSpPr>
          <p:cNvPr id="11" name="Cloud Callout 54">
            <a:extLst>
              <a:ext uri="{FF2B5EF4-FFF2-40B4-BE49-F238E27FC236}">
                <a16:creationId xmlns:a16="http://schemas.microsoft.com/office/drawing/2014/main" id="{799FCAE5-6226-4C08-BCB7-134DF4B0413F}"/>
              </a:ext>
            </a:extLst>
          </p:cNvPr>
          <p:cNvSpPr/>
          <p:nvPr/>
        </p:nvSpPr>
        <p:spPr bwMode="auto">
          <a:xfrm>
            <a:off x="35496" y="2099723"/>
            <a:ext cx="1512168" cy="1224136"/>
          </a:xfrm>
          <a:prstGeom prst="cloudCallout">
            <a:avLst>
              <a:gd name="adj1" fmla="val 18060"/>
              <a:gd name="adj2" fmla="val 97596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Arriving</a:t>
            </a:r>
            <a:r>
              <a:rPr lang="de-DE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on </a:t>
            </a:r>
            <a:r>
              <a:rPr lang="de-DE" sz="14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inport</a:t>
            </a:r>
            <a:r>
              <a:rPr lang="de-DE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5, </a:t>
            </a:r>
            <a:r>
              <a:rPr lang="de-DE" sz="14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forwarded</a:t>
            </a:r>
            <a:r>
              <a:rPr lang="de-DE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to</a:t>
            </a:r>
            <a:r>
              <a:rPr lang="de-DE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2. 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7BA1ED-2DDA-46E4-BA89-CA527180AF4A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43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DF06BA-E5E2-4E7F-9AE3-313183676BBB}"/>
              </a:ext>
            </a:extLst>
          </p:cNvPr>
          <p:cNvCxnSpPr>
            <a:cxnSpLocks/>
          </p:cNvCxnSpPr>
          <p:nvPr/>
        </p:nvCxnSpPr>
        <p:spPr>
          <a:xfrm flipH="1" flipV="1">
            <a:off x="6156176" y="2598725"/>
            <a:ext cx="72008" cy="7200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6594BA-F03C-4AD6-9DB8-AA679D67E40E}"/>
              </a:ext>
            </a:extLst>
          </p:cNvPr>
          <p:cNvCxnSpPr>
            <a:cxnSpLocks/>
          </p:cNvCxnSpPr>
          <p:nvPr/>
        </p:nvCxnSpPr>
        <p:spPr>
          <a:xfrm flipH="1" flipV="1">
            <a:off x="6156176" y="2706818"/>
            <a:ext cx="72008" cy="7200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31024"/>
      </p:ext>
    </p:extLst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69711" y="-31931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I</a:t>
            </a:r>
            <a:r>
              <a:rPr lang="en-AT" dirty="0"/>
              <a:t>m</a:t>
            </a:r>
            <a:r>
              <a:rPr lang="de-DE" dirty="0"/>
              <a:t>p</a:t>
            </a:r>
            <a:r>
              <a:rPr lang="en-AT" dirty="0"/>
              <a:t>o</a:t>
            </a:r>
            <a:r>
              <a:rPr lang="de-DE" dirty="0"/>
              <a:t>s</a:t>
            </a:r>
            <a:r>
              <a:rPr lang="en-AT" dirty="0"/>
              <a:t>s</a:t>
            </a:r>
            <a:r>
              <a:rPr lang="de-DE" dirty="0"/>
              <a:t>i</a:t>
            </a:r>
            <a:r>
              <a:rPr lang="en-AT" dirty="0"/>
              <a:t>b</a:t>
            </a:r>
            <a:r>
              <a:rPr lang="de-DE" dirty="0"/>
              <a:t>i</a:t>
            </a:r>
            <a:r>
              <a:rPr lang="en-AT" dirty="0"/>
              <a:t>l</a:t>
            </a:r>
            <a:r>
              <a:rPr lang="de-DE" dirty="0"/>
              <a:t>i</a:t>
            </a:r>
            <a:r>
              <a:rPr lang="en-AT" dirty="0"/>
              <a:t>t</a:t>
            </a:r>
            <a:r>
              <a:rPr lang="de-DE" dirty="0"/>
              <a:t>y: On Planar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C3A77-4931-4B98-A8BA-497F325B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825319"/>
            <a:ext cx="5328592" cy="25488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5D9D8-5AA0-4F2A-98E4-3D31110D9A5A}"/>
              </a:ext>
            </a:extLst>
          </p:cNvPr>
          <p:cNvSpPr txBox="1"/>
          <p:nvPr/>
        </p:nvSpPr>
        <p:spPr>
          <a:xfrm>
            <a:off x="755576" y="3579862"/>
            <a:ext cx="1197764" cy="107721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node</a:t>
            </a:r>
            <a:r>
              <a:rPr lang="de-DE" sz="1600" dirty="0"/>
              <a:t> 1: </a:t>
            </a:r>
          </a:p>
          <a:p>
            <a:r>
              <a:rPr lang="de-DE" sz="1600" dirty="0"/>
              <a:t>5-&gt;2 </a:t>
            </a:r>
            <a:r>
              <a:rPr lang="de-DE" sz="1600" dirty="0" err="1"/>
              <a:t>implies</a:t>
            </a:r>
            <a:endParaRPr lang="de-DE" sz="1600" dirty="0"/>
          </a:p>
          <a:p>
            <a:r>
              <a:rPr lang="de-DE" sz="1600" dirty="0"/>
              <a:t>(5,2,3,4) (b)</a:t>
            </a:r>
          </a:p>
          <a:p>
            <a:r>
              <a:rPr lang="de-DE" sz="1600" dirty="0"/>
              <a:t>(5,2,4,3) (a)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007CB7-C393-4810-9484-2A6BA0DE99B0}"/>
              </a:ext>
            </a:extLst>
          </p:cNvPr>
          <p:cNvSpPr/>
          <p:nvPr/>
        </p:nvSpPr>
        <p:spPr>
          <a:xfrm>
            <a:off x="3563888" y="3379807"/>
            <a:ext cx="52126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C00000"/>
                </a:solidFill>
              </a:rPr>
              <a:t>Possible cyclic permutations</a:t>
            </a:r>
            <a:r>
              <a:rPr lang="en-GB" dirty="0"/>
              <a:t>: when a packet then arrives </a:t>
            </a:r>
            <a:r>
              <a:rPr lang="en-US" dirty="0"/>
              <a:t>on port 4, it can only be forwarded to either 2 or 5. </a:t>
            </a:r>
            <a:r>
              <a:rPr lang="en-GB" dirty="0"/>
              <a:t>Leads to </a:t>
            </a:r>
            <a:r>
              <a:rPr lang="en-GB" i="1" dirty="0">
                <a:solidFill>
                  <a:srgbClr val="C00000"/>
                </a:solidFill>
              </a:rPr>
              <a:t>loops</a:t>
            </a:r>
            <a:r>
              <a:rPr lang="en-GB" dirty="0"/>
              <a:t> in scenarios (a) (2 will go to 5, 5 can only go to 1 and 3 only to 2) and (c) (5 goes to 3, 4 goes to 5, rest degree-2), respectively.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3DA61-FCC1-4C86-826E-65FC865D46C9}"/>
              </a:ext>
            </a:extLst>
          </p:cNvPr>
          <p:cNvSpPr txBox="1"/>
          <p:nvPr/>
        </p:nvSpPr>
        <p:spPr>
          <a:xfrm>
            <a:off x="2051720" y="3579862"/>
            <a:ext cx="1197764" cy="107721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node</a:t>
            </a:r>
            <a:r>
              <a:rPr lang="de-DE" sz="1600" dirty="0"/>
              <a:t> 1: </a:t>
            </a:r>
          </a:p>
          <a:p>
            <a:r>
              <a:rPr lang="de-DE" sz="1600" dirty="0"/>
              <a:t>5-&gt;3 </a:t>
            </a:r>
            <a:r>
              <a:rPr lang="de-DE" sz="1600" dirty="0" err="1"/>
              <a:t>implies</a:t>
            </a:r>
            <a:endParaRPr lang="de-DE" sz="1600" dirty="0"/>
          </a:p>
          <a:p>
            <a:r>
              <a:rPr lang="de-DE" sz="1600" dirty="0"/>
              <a:t>(5,3,4,2) (a)</a:t>
            </a:r>
          </a:p>
          <a:p>
            <a:r>
              <a:rPr lang="de-DE" sz="1600" dirty="0"/>
              <a:t>(5,3,2,4) (c)</a:t>
            </a:r>
          </a:p>
        </p:txBody>
      </p:sp>
      <p:sp>
        <p:nvSpPr>
          <p:cNvPr id="9" name="Cloud Callout 54">
            <a:extLst>
              <a:ext uri="{FF2B5EF4-FFF2-40B4-BE49-F238E27FC236}">
                <a16:creationId xmlns:a16="http://schemas.microsoft.com/office/drawing/2014/main" id="{8513353D-862A-4F1C-9470-7145C15699BB}"/>
              </a:ext>
            </a:extLst>
          </p:cNvPr>
          <p:cNvSpPr/>
          <p:nvPr/>
        </p:nvSpPr>
        <p:spPr bwMode="auto">
          <a:xfrm>
            <a:off x="35496" y="2099723"/>
            <a:ext cx="1512168" cy="1224136"/>
          </a:xfrm>
          <a:prstGeom prst="cloudCallout">
            <a:avLst>
              <a:gd name="adj1" fmla="val 104475"/>
              <a:gd name="adj2" fmla="val 70974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Arriving</a:t>
            </a:r>
            <a:r>
              <a:rPr lang="de-DE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on </a:t>
            </a:r>
            <a:r>
              <a:rPr lang="de-DE" sz="14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inport</a:t>
            </a:r>
            <a:r>
              <a:rPr lang="de-DE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5, </a:t>
            </a:r>
            <a:r>
              <a:rPr lang="de-DE" sz="14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forwarded</a:t>
            </a:r>
            <a:r>
              <a:rPr lang="de-DE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to</a:t>
            </a:r>
            <a:r>
              <a:rPr lang="de-DE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3. 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573FBD-6566-449A-A623-D97B3DA5599E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43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E55D32-39E6-437D-ABCC-CE2AFB25539C}"/>
              </a:ext>
            </a:extLst>
          </p:cNvPr>
          <p:cNvCxnSpPr>
            <a:cxnSpLocks/>
          </p:cNvCxnSpPr>
          <p:nvPr/>
        </p:nvCxnSpPr>
        <p:spPr>
          <a:xfrm flipH="1" flipV="1">
            <a:off x="6156176" y="2598725"/>
            <a:ext cx="72008" cy="7200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1EAD39-C3ED-4277-B340-07D364C900CC}"/>
              </a:ext>
            </a:extLst>
          </p:cNvPr>
          <p:cNvCxnSpPr>
            <a:cxnSpLocks/>
          </p:cNvCxnSpPr>
          <p:nvPr/>
        </p:nvCxnSpPr>
        <p:spPr>
          <a:xfrm flipH="1" flipV="1">
            <a:off x="6156176" y="2706818"/>
            <a:ext cx="72008" cy="7200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675566"/>
      </p:ext>
    </p:extLst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69711" y="-31931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I</a:t>
            </a:r>
            <a:r>
              <a:rPr lang="en-AT" dirty="0"/>
              <a:t>m</a:t>
            </a:r>
            <a:r>
              <a:rPr lang="de-DE" dirty="0"/>
              <a:t>p</a:t>
            </a:r>
            <a:r>
              <a:rPr lang="en-AT" dirty="0"/>
              <a:t>o</a:t>
            </a:r>
            <a:r>
              <a:rPr lang="de-DE" dirty="0"/>
              <a:t>s</a:t>
            </a:r>
            <a:r>
              <a:rPr lang="en-AT" dirty="0"/>
              <a:t>s</a:t>
            </a:r>
            <a:r>
              <a:rPr lang="de-DE" dirty="0"/>
              <a:t>i</a:t>
            </a:r>
            <a:r>
              <a:rPr lang="en-AT" dirty="0"/>
              <a:t>b</a:t>
            </a:r>
            <a:r>
              <a:rPr lang="de-DE" dirty="0"/>
              <a:t>i</a:t>
            </a:r>
            <a:r>
              <a:rPr lang="en-AT" dirty="0"/>
              <a:t>l</a:t>
            </a:r>
            <a:r>
              <a:rPr lang="de-DE" dirty="0"/>
              <a:t>i</a:t>
            </a:r>
            <a:r>
              <a:rPr lang="en-AT" dirty="0"/>
              <a:t>t</a:t>
            </a:r>
            <a:r>
              <a:rPr lang="de-DE" dirty="0"/>
              <a:t>y: On Planar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C3A77-4931-4B98-A8BA-497F325B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825319"/>
            <a:ext cx="5328592" cy="25488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5D9D8-5AA0-4F2A-98E4-3D31110D9A5A}"/>
              </a:ext>
            </a:extLst>
          </p:cNvPr>
          <p:cNvSpPr txBox="1"/>
          <p:nvPr/>
        </p:nvSpPr>
        <p:spPr>
          <a:xfrm>
            <a:off x="755576" y="3579862"/>
            <a:ext cx="1197764" cy="107721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node</a:t>
            </a:r>
            <a:r>
              <a:rPr lang="de-DE" sz="1600" dirty="0"/>
              <a:t> 1: </a:t>
            </a:r>
          </a:p>
          <a:p>
            <a:r>
              <a:rPr lang="de-DE" sz="1600" dirty="0"/>
              <a:t>5-&gt;2 </a:t>
            </a:r>
            <a:r>
              <a:rPr lang="de-DE" sz="1600" dirty="0" err="1"/>
              <a:t>implies</a:t>
            </a:r>
            <a:endParaRPr lang="de-DE" sz="1600" dirty="0"/>
          </a:p>
          <a:p>
            <a:r>
              <a:rPr lang="de-DE" sz="1600" dirty="0"/>
              <a:t>(5,2,3,4) (b)</a:t>
            </a:r>
          </a:p>
          <a:p>
            <a:r>
              <a:rPr lang="de-DE" sz="1600" dirty="0"/>
              <a:t>(5,2,4,3) (a)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007CB7-C393-4810-9484-2A6BA0DE99B0}"/>
              </a:ext>
            </a:extLst>
          </p:cNvPr>
          <p:cNvSpPr/>
          <p:nvPr/>
        </p:nvSpPr>
        <p:spPr>
          <a:xfrm>
            <a:off x="4774258" y="3518306"/>
            <a:ext cx="40324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C00000"/>
                </a:solidFill>
              </a:rPr>
              <a:t>Possible cyclic permutations</a:t>
            </a:r>
            <a:r>
              <a:rPr lang="en-GB" dirty="0"/>
              <a:t>: packet arriving </a:t>
            </a:r>
            <a:r>
              <a:rPr lang="en-US" dirty="0"/>
              <a:t>on port 3 can only be forwarded to either 5 or 2. </a:t>
            </a:r>
            <a:r>
              <a:rPr lang="en-GB" dirty="0"/>
              <a:t>Leads to </a:t>
            </a:r>
            <a:r>
              <a:rPr lang="en-GB" i="1" dirty="0">
                <a:solidFill>
                  <a:srgbClr val="C00000"/>
                </a:solidFill>
              </a:rPr>
              <a:t>loops</a:t>
            </a:r>
            <a:r>
              <a:rPr lang="en-GB" dirty="0"/>
              <a:t> in scenarios (c) and (b), respectively.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3DA61-FCC1-4C86-826E-65FC865D46C9}"/>
              </a:ext>
            </a:extLst>
          </p:cNvPr>
          <p:cNvSpPr txBox="1"/>
          <p:nvPr/>
        </p:nvSpPr>
        <p:spPr>
          <a:xfrm>
            <a:off x="2051720" y="3579862"/>
            <a:ext cx="1197764" cy="107721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node</a:t>
            </a:r>
            <a:r>
              <a:rPr lang="de-DE" sz="1600" dirty="0"/>
              <a:t> 1: </a:t>
            </a:r>
          </a:p>
          <a:p>
            <a:r>
              <a:rPr lang="de-DE" sz="1600" dirty="0"/>
              <a:t>5-&gt;3 </a:t>
            </a:r>
            <a:r>
              <a:rPr lang="de-DE" sz="1600" dirty="0" err="1"/>
              <a:t>implies</a:t>
            </a:r>
            <a:endParaRPr lang="de-DE" sz="1600" dirty="0"/>
          </a:p>
          <a:p>
            <a:r>
              <a:rPr lang="de-DE" sz="1600" dirty="0"/>
              <a:t>(5,3,4,2) (a)</a:t>
            </a:r>
          </a:p>
          <a:p>
            <a:r>
              <a:rPr lang="de-DE" sz="1600" dirty="0"/>
              <a:t>(5,3,2,4) (c)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51434-13FB-4FA4-B9DC-5CBDB783A3C0}"/>
              </a:ext>
            </a:extLst>
          </p:cNvPr>
          <p:cNvSpPr txBox="1"/>
          <p:nvPr/>
        </p:nvSpPr>
        <p:spPr>
          <a:xfrm>
            <a:off x="3374236" y="3579862"/>
            <a:ext cx="1197764" cy="107721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node</a:t>
            </a:r>
            <a:r>
              <a:rPr lang="de-DE" sz="1600" dirty="0"/>
              <a:t> 1: </a:t>
            </a:r>
          </a:p>
          <a:p>
            <a:r>
              <a:rPr lang="de-DE" sz="1600" dirty="0"/>
              <a:t>5-&gt;4 </a:t>
            </a:r>
            <a:r>
              <a:rPr lang="de-DE" sz="1600" dirty="0" err="1"/>
              <a:t>implies</a:t>
            </a:r>
            <a:endParaRPr lang="de-DE" sz="1600" dirty="0"/>
          </a:p>
          <a:p>
            <a:r>
              <a:rPr lang="de-DE" sz="1600" dirty="0"/>
              <a:t>(5,4,2,3) (c)</a:t>
            </a:r>
          </a:p>
          <a:p>
            <a:r>
              <a:rPr lang="de-DE" sz="1600" dirty="0"/>
              <a:t>(5,4,3,2) (b)</a:t>
            </a:r>
          </a:p>
        </p:txBody>
      </p:sp>
      <p:sp>
        <p:nvSpPr>
          <p:cNvPr id="11" name="Cloud Callout 54">
            <a:extLst>
              <a:ext uri="{FF2B5EF4-FFF2-40B4-BE49-F238E27FC236}">
                <a16:creationId xmlns:a16="http://schemas.microsoft.com/office/drawing/2014/main" id="{535D93A9-33D6-4817-82DE-9440823E365D}"/>
              </a:ext>
            </a:extLst>
          </p:cNvPr>
          <p:cNvSpPr/>
          <p:nvPr/>
        </p:nvSpPr>
        <p:spPr bwMode="auto">
          <a:xfrm>
            <a:off x="35496" y="2099723"/>
            <a:ext cx="1512168" cy="1224136"/>
          </a:xfrm>
          <a:prstGeom prst="cloudCallout">
            <a:avLst>
              <a:gd name="adj1" fmla="val 171849"/>
              <a:gd name="adj2" fmla="val 5520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Arriving</a:t>
            </a:r>
            <a:r>
              <a:rPr lang="de-DE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on </a:t>
            </a:r>
            <a:r>
              <a:rPr lang="de-DE" sz="14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inport</a:t>
            </a:r>
            <a:r>
              <a:rPr lang="de-DE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5, </a:t>
            </a:r>
            <a:r>
              <a:rPr lang="de-DE" sz="14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forwarded</a:t>
            </a:r>
            <a:r>
              <a:rPr lang="de-DE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to</a:t>
            </a:r>
            <a:r>
              <a:rPr lang="de-DE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4. 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EBBC4C-2E82-4E3F-B946-B57A6840E76C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43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A2E5A8C-3E63-410D-B883-429827F0730C}"/>
              </a:ext>
            </a:extLst>
          </p:cNvPr>
          <p:cNvCxnSpPr>
            <a:cxnSpLocks/>
          </p:cNvCxnSpPr>
          <p:nvPr/>
        </p:nvCxnSpPr>
        <p:spPr>
          <a:xfrm flipH="1" flipV="1">
            <a:off x="6156176" y="2598725"/>
            <a:ext cx="72008" cy="7200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D8C206-D87A-42DD-AF09-B5932773B295}"/>
              </a:ext>
            </a:extLst>
          </p:cNvPr>
          <p:cNvCxnSpPr>
            <a:cxnSpLocks/>
          </p:cNvCxnSpPr>
          <p:nvPr/>
        </p:nvCxnSpPr>
        <p:spPr>
          <a:xfrm flipH="1" flipV="1">
            <a:off x="6156176" y="2706818"/>
            <a:ext cx="72008" cy="7200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184377"/>
      </p:ext>
    </p:extLst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69711" y="-31931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I</a:t>
            </a:r>
            <a:r>
              <a:rPr lang="en-AT" dirty="0"/>
              <a:t>m</a:t>
            </a:r>
            <a:r>
              <a:rPr lang="de-DE" dirty="0"/>
              <a:t>p</a:t>
            </a:r>
            <a:r>
              <a:rPr lang="en-AT" dirty="0"/>
              <a:t>o</a:t>
            </a:r>
            <a:r>
              <a:rPr lang="de-DE" dirty="0"/>
              <a:t>s</a:t>
            </a:r>
            <a:r>
              <a:rPr lang="en-AT" dirty="0"/>
              <a:t>s</a:t>
            </a:r>
            <a:r>
              <a:rPr lang="de-DE" dirty="0"/>
              <a:t>i</a:t>
            </a:r>
            <a:r>
              <a:rPr lang="en-AT" dirty="0"/>
              <a:t>b</a:t>
            </a:r>
            <a:r>
              <a:rPr lang="de-DE" dirty="0"/>
              <a:t>i</a:t>
            </a:r>
            <a:r>
              <a:rPr lang="en-AT" dirty="0"/>
              <a:t>l</a:t>
            </a:r>
            <a:r>
              <a:rPr lang="de-DE" dirty="0"/>
              <a:t>i</a:t>
            </a:r>
            <a:r>
              <a:rPr lang="en-AT" dirty="0"/>
              <a:t>t</a:t>
            </a:r>
            <a:r>
              <a:rPr lang="de-DE" dirty="0"/>
              <a:t>y: On Planar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C3A77-4931-4B98-A8BA-497F325B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825319"/>
            <a:ext cx="5328592" cy="25488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5D9D8-5AA0-4F2A-98E4-3D31110D9A5A}"/>
              </a:ext>
            </a:extLst>
          </p:cNvPr>
          <p:cNvSpPr txBox="1"/>
          <p:nvPr/>
        </p:nvSpPr>
        <p:spPr>
          <a:xfrm>
            <a:off x="755576" y="3579862"/>
            <a:ext cx="1197764" cy="107721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node</a:t>
            </a:r>
            <a:r>
              <a:rPr lang="de-DE" sz="1600" dirty="0"/>
              <a:t> 1: </a:t>
            </a:r>
          </a:p>
          <a:p>
            <a:r>
              <a:rPr lang="de-DE" sz="1600" dirty="0"/>
              <a:t>5-&gt;2 </a:t>
            </a:r>
            <a:r>
              <a:rPr lang="de-DE" sz="1600" dirty="0" err="1"/>
              <a:t>implies</a:t>
            </a:r>
            <a:endParaRPr lang="de-DE" sz="1600" dirty="0"/>
          </a:p>
          <a:p>
            <a:r>
              <a:rPr lang="de-DE" sz="1600" dirty="0"/>
              <a:t>(5,2,3,4) (b)</a:t>
            </a:r>
          </a:p>
          <a:p>
            <a:r>
              <a:rPr lang="de-DE" sz="1600" dirty="0"/>
              <a:t>(5,2,4,3) (a)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007CB7-C393-4810-9484-2A6BA0DE99B0}"/>
              </a:ext>
            </a:extLst>
          </p:cNvPr>
          <p:cNvSpPr/>
          <p:nvPr/>
        </p:nvSpPr>
        <p:spPr>
          <a:xfrm>
            <a:off x="4774258" y="3518306"/>
            <a:ext cx="40324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C00000"/>
                </a:solidFill>
              </a:rPr>
              <a:t>Possible cyclic permutations</a:t>
            </a:r>
            <a:r>
              <a:rPr lang="en-GB" dirty="0"/>
              <a:t>: packet arriving </a:t>
            </a:r>
            <a:r>
              <a:rPr lang="en-US" dirty="0"/>
              <a:t>on port 3 can only be forwarded to either 5 or 2. </a:t>
            </a:r>
            <a:r>
              <a:rPr lang="en-GB" dirty="0"/>
              <a:t>Leads to </a:t>
            </a:r>
            <a:r>
              <a:rPr lang="en-GB" i="1" dirty="0">
                <a:solidFill>
                  <a:srgbClr val="C00000"/>
                </a:solidFill>
              </a:rPr>
              <a:t>loops</a:t>
            </a:r>
            <a:r>
              <a:rPr lang="en-GB" dirty="0"/>
              <a:t> in scenarios (c) and (b), respectively.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3DA61-FCC1-4C86-826E-65FC865D46C9}"/>
              </a:ext>
            </a:extLst>
          </p:cNvPr>
          <p:cNvSpPr txBox="1"/>
          <p:nvPr/>
        </p:nvSpPr>
        <p:spPr>
          <a:xfrm>
            <a:off x="2051720" y="3579862"/>
            <a:ext cx="1197764" cy="107721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node</a:t>
            </a:r>
            <a:r>
              <a:rPr lang="de-DE" sz="1600" dirty="0"/>
              <a:t> 1: </a:t>
            </a:r>
          </a:p>
          <a:p>
            <a:r>
              <a:rPr lang="de-DE" sz="1600" dirty="0"/>
              <a:t>5-&gt;3 </a:t>
            </a:r>
            <a:r>
              <a:rPr lang="de-DE" sz="1600" dirty="0" err="1"/>
              <a:t>implies</a:t>
            </a:r>
            <a:endParaRPr lang="de-DE" sz="1600" dirty="0"/>
          </a:p>
          <a:p>
            <a:r>
              <a:rPr lang="de-DE" sz="1600" dirty="0"/>
              <a:t>(5,3,4,2) (a)</a:t>
            </a:r>
          </a:p>
          <a:p>
            <a:r>
              <a:rPr lang="de-DE" sz="1600" dirty="0"/>
              <a:t>(5,3,2,4) (c)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51434-13FB-4FA4-B9DC-5CBDB783A3C0}"/>
              </a:ext>
            </a:extLst>
          </p:cNvPr>
          <p:cNvSpPr txBox="1"/>
          <p:nvPr/>
        </p:nvSpPr>
        <p:spPr>
          <a:xfrm>
            <a:off x="3374236" y="3579862"/>
            <a:ext cx="1197764" cy="107721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node</a:t>
            </a:r>
            <a:r>
              <a:rPr lang="de-DE" sz="1600" dirty="0"/>
              <a:t> 1: </a:t>
            </a:r>
          </a:p>
          <a:p>
            <a:r>
              <a:rPr lang="de-DE" sz="1600" dirty="0"/>
              <a:t>5-&gt;4 </a:t>
            </a:r>
            <a:r>
              <a:rPr lang="de-DE" sz="1600" dirty="0" err="1"/>
              <a:t>implies</a:t>
            </a:r>
            <a:endParaRPr lang="de-DE" sz="1600" dirty="0"/>
          </a:p>
          <a:p>
            <a:r>
              <a:rPr lang="de-DE" sz="1600" dirty="0"/>
              <a:t>(5,4,2,3) (c)</a:t>
            </a:r>
          </a:p>
          <a:p>
            <a:r>
              <a:rPr lang="de-DE" sz="1600" dirty="0"/>
              <a:t>(5,4,3,2) (b)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EBBC4C-2E82-4E3F-B946-B57A6840E76C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43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A2E5A8C-3E63-410D-B883-429827F0730C}"/>
              </a:ext>
            </a:extLst>
          </p:cNvPr>
          <p:cNvCxnSpPr>
            <a:cxnSpLocks/>
          </p:cNvCxnSpPr>
          <p:nvPr/>
        </p:nvCxnSpPr>
        <p:spPr>
          <a:xfrm flipH="1" flipV="1">
            <a:off x="6156176" y="2598725"/>
            <a:ext cx="72008" cy="7200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D8C206-D87A-42DD-AF09-B5932773B295}"/>
              </a:ext>
            </a:extLst>
          </p:cNvPr>
          <p:cNvCxnSpPr>
            <a:cxnSpLocks/>
          </p:cNvCxnSpPr>
          <p:nvPr/>
        </p:nvCxnSpPr>
        <p:spPr>
          <a:xfrm flipH="1" flipV="1">
            <a:off x="6156176" y="2706818"/>
            <a:ext cx="72008" cy="7200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loud Callout 54">
            <a:extLst>
              <a:ext uri="{FF2B5EF4-FFF2-40B4-BE49-F238E27FC236}">
                <a16:creationId xmlns:a16="http://schemas.microsoft.com/office/drawing/2014/main" id="{2491A221-02B8-4D9A-829A-A1C031CE578E}"/>
              </a:ext>
            </a:extLst>
          </p:cNvPr>
          <p:cNvSpPr/>
          <p:nvPr/>
        </p:nvSpPr>
        <p:spPr bwMode="auto">
          <a:xfrm>
            <a:off x="179512" y="1563638"/>
            <a:ext cx="2376264" cy="1040222"/>
          </a:xfrm>
          <a:prstGeom prst="cloudCallout">
            <a:avLst>
              <a:gd name="adj1" fmla="val 23748"/>
              <a:gd name="adj2" fmla="val 6816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i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Link </a:t>
            </a:r>
            <a:r>
              <a:rPr lang="de-DE" sz="1400" i="1" dirty="0" err="1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needed</a:t>
            </a:r>
            <a:r>
              <a:rPr lang="de-DE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: </a:t>
            </a:r>
            <a:r>
              <a:rPr lang="de-DE" sz="14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otherwise</a:t>
            </a:r>
            <a:r>
              <a:rPr lang="de-DE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5 </a:t>
            </a:r>
            <a:r>
              <a:rPr lang="de-DE" sz="14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would</a:t>
            </a:r>
            <a:r>
              <a:rPr lang="de-DE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not </a:t>
            </a:r>
            <a:r>
              <a:rPr lang="de-DE" sz="14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be</a:t>
            </a:r>
            <a:r>
              <a:rPr lang="de-DE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relevant!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724759"/>
      </p:ext>
    </p:extLst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34552" y="339502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I</a:t>
            </a:r>
            <a:r>
              <a:rPr lang="en-AT" dirty="0"/>
              <a:t>m</a:t>
            </a:r>
            <a:r>
              <a:rPr lang="de-DE" dirty="0"/>
              <a:t>p</a:t>
            </a:r>
            <a:r>
              <a:rPr lang="en-AT" dirty="0"/>
              <a:t>o</a:t>
            </a:r>
            <a:r>
              <a:rPr lang="de-DE" dirty="0"/>
              <a:t>s</a:t>
            </a:r>
            <a:r>
              <a:rPr lang="en-AT" dirty="0"/>
              <a:t>s</a:t>
            </a:r>
            <a:r>
              <a:rPr lang="de-DE" dirty="0"/>
              <a:t>i</a:t>
            </a:r>
            <a:r>
              <a:rPr lang="en-AT" dirty="0"/>
              <a:t>b</a:t>
            </a:r>
            <a:r>
              <a:rPr lang="de-DE" dirty="0"/>
              <a:t>i</a:t>
            </a:r>
            <a:r>
              <a:rPr lang="en-AT" dirty="0"/>
              <a:t>l</a:t>
            </a:r>
            <a:r>
              <a:rPr lang="de-DE" dirty="0"/>
              <a:t>i</a:t>
            </a:r>
            <a:r>
              <a:rPr lang="en-AT" dirty="0"/>
              <a:t>t</a:t>
            </a:r>
            <a:r>
              <a:rPr lang="de-DE" dirty="0"/>
              <a:t>y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251520" y="1275606"/>
            <a:ext cx="8640960" cy="460851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sz="1700" dirty="0">
              <a:latin typeface="+mj-lt"/>
            </a:endParaRPr>
          </a:p>
          <a:p>
            <a:r>
              <a:rPr lang="en-US" sz="1500" dirty="0">
                <a:latin typeface="+mj-lt"/>
              </a:rPr>
              <a:t>Case (i) </a:t>
            </a:r>
            <a:r>
              <a:rPr lang="en-US" sz="1500" dirty="0">
                <a:solidFill>
                  <a:srgbClr val="C00000"/>
                </a:solidFill>
                <a:latin typeface="+mj-lt"/>
              </a:rPr>
              <a:t>Pi</a:t>
            </a:r>
            <a:r>
              <a:rPr lang="en-US" sz="1500" dirty="0">
                <a:latin typeface="+mj-lt"/>
              </a:rPr>
              <a:t>(5,</a:t>
            </a:r>
            <a:r>
              <a:rPr lang="en-US" sz="1500" dirty="0">
                <a:solidFill>
                  <a:srgbClr val="C00000"/>
                </a:solidFill>
                <a:latin typeface="+mj-lt"/>
              </a:rPr>
              <a:t>leeremenge</a:t>
            </a:r>
            <a:r>
              <a:rPr lang="en-US" sz="1500" dirty="0">
                <a:latin typeface="+mj-lt"/>
              </a:rPr>
              <a:t>)=2: To ensure t1 (; ;) is a cyclic permutation under this constraint, a packet arriving on port 2 can only be forwarded to either 3 or 4. Thus the possible permutations are (5; 2; 3; 4) and (5; 2; 4; 3), which lead to loops under the failure sets illustrated in Figure 3.b and a.</a:t>
            </a:r>
          </a:p>
          <a:p>
            <a:r>
              <a:rPr lang="en-US" sz="1500" dirty="0">
                <a:latin typeface="+mj-lt"/>
              </a:rPr>
              <a:t>Case (ii) t1 (5; ;) = 3. To ensure t1 (; ;) is a cyclic permutation under this constraint, a packet arriving on port 4 can only be forwarded to either 2 or 5. Thus the possible permutations are (5; 3; 4; 2) and (5; 3; 2; 4) which lead to loops under the failure sets illustrated in Figure 3.a and c.</a:t>
            </a:r>
          </a:p>
          <a:p>
            <a:r>
              <a:rPr lang="en-US" sz="1500" dirty="0">
                <a:latin typeface="+mj-lt"/>
              </a:rPr>
              <a:t>Case (iii) t1 (5; ;) = 4. To ensure t1 (; ;) is a cyclic permutation under this constraint, a packet arriving o port 4 can only be forwarded to either 2 or 5. Thus the possible permutations are (5; 4; 3; 2) and (5; 4; 3; 2) which lead to loops under the failure sets illustrated in Figure 3.b and c. </a:t>
            </a:r>
          </a:p>
          <a:p>
            <a:r>
              <a:rPr lang="en-US" sz="1500" dirty="0">
                <a:latin typeface="+mj-lt"/>
              </a:rPr>
              <a:t>Case (iv) t1 (5; ;) = 5 There is no cyclic permutation with this assignment, thus there would be a loop according to Lemma 3.1. </a:t>
            </a:r>
          </a:p>
          <a:p>
            <a:r>
              <a:rPr lang="en-US" sz="1500" dirty="0">
                <a:latin typeface="+mj-lt"/>
              </a:rPr>
              <a:t>Hence there is exists no forwarding pattern without a failure set that causes a loop.</a:t>
            </a:r>
          </a:p>
          <a:p>
            <a:endParaRPr lang="de-DE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0962124"/>
      </p:ext>
    </p:extLst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0" y="339502"/>
            <a:ext cx="9144000" cy="857250"/>
          </a:xfrm>
        </p:spPr>
        <p:txBody>
          <a:bodyPr>
            <a:normAutofit/>
          </a:bodyPr>
          <a:lstStyle/>
          <a:p>
            <a:r>
              <a:rPr lang="de-DE" sz="3600" dirty="0"/>
              <a:t>A </a:t>
            </a:r>
            <a:r>
              <a:rPr lang="de-DE" sz="3600" dirty="0" err="1"/>
              <a:t>Pity</a:t>
            </a:r>
            <a:r>
              <a:rPr lang="de-DE" sz="3600" dirty="0"/>
              <a:t>: Planar Graphs Are </a:t>
            </a:r>
            <a:r>
              <a:rPr lang="de-DE" sz="3600" dirty="0" err="1"/>
              <a:t>Important</a:t>
            </a:r>
            <a:endParaRPr lang="de-DE" sz="3600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251520" y="1419622"/>
            <a:ext cx="3456384" cy="372387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j-lt"/>
              </a:rPr>
              <a:t>Internet Topology Zoo and </a:t>
            </a:r>
            <a:r>
              <a:rPr lang="en-US" sz="1800" dirty="0" err="1">
                <a:latin typeface="+mj-lt"/>
              </a:rPr>
              <a:t>Rocketfuel</a:t>
            </a:r>
            <a:r>
              <a:rPr lang="en-US" sz="1800" dirty="0">
                <a:latin typeface="+mj-lt"/>
              </a:rPr>
              <a:t> topologies</a:t>
            </a:r>
          </a:p>
          <a:p>
            <a:pPr lvl="1"/>
            <a:r>
              <a:rPr lang="en-US" sz="1400" dirty="0">
                <a:latin typeface="+mj-lt"/>
              </a:rPr>
              <a:t>88% of the graphs are </a:t>
            </a:r>
            <a:r>
              <a:rPr lang="en-US" sz="1400" b="1" i="1" dirty="0">
                <a:solidFill>
                  <a:srgbClr val="C00000"/>
                </a:solidFill>
              </a:rPr>
              <a:t>planar</a:t>
            </a:r>
            <a:endParaRPr lang="en-US" sz="1400" dirty="0">
              <a:latin typeface="+mj-lt"/>
            </a:endParaRPr>
          </a:p>
          <a:p>
            <a:pPr lvl="1"/>
            <a:r>
              <a:rPr lang="en-US" sz="1400" dirty="0">
                <a:solidFill>
                  <a:schemeClr val="bg1"/>
                </a:solidFill>
                <a:latin typeface="+mj-lt"/>
              </a:rPr>
              <a:t>However:</a:t>
            </a:r>
          </a:p>
          <a:p>
            <a:pPr lvl="2"/>
            <a:r>
              <a:rPr lang="en-US" sz="1000" dirty="0">
                <a:solidFill>
                  <a:schemeClr val="bg1"/>
                </a:solidFill>
                <a:latin typeface="+mj-lt"/>
              </a:rPr>
              <a:t>Almost a third (32%) belong to the family of </a:t>
            </a:r>
            <a:r>
              <a:rPr lang="en-US" sz="1000" b="1" i="1" dirty="0">
                <a:solidFill>
                  <a:schemeClr val="bg1"/>
                </a:solidFill>
                <a:latin typeface="+mj-lt"/>
              </a:rPr>
              <a:t>cactus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 graphs</a:t>
            </a:r>
          </a:p>
          <a:p>
            <a:pPr lvl="2"/>
            <a:r>
              <a:rPr lang="en-US" sz="1000" dirty="0">
                <a:solidFill>
                  <a:schemeClr val="bg1"/>
                </a:solidFill>
                <a:latin typeface="+mj-lt"/>
              </a:rPr>
              <a:t>Roughly half of the graphs (49%) are </a:t>
            </a:r>
            <a:r>
              <a:rPr lang="en-US" sz="1000" b="1" i="1" dirty="0">
                <a:solidFill>
                  <a:schemeClr val="bg1"/>
                </a:solidFill>
                <a:latin typeface="+mj-lt"/>
              </a:rPr>
              <a:t>outerplanar</a:t>
            </a:r>
          </a:p>
          <a:p>
            <a:pPr lvl="2"/>
            <a:r>
              <a:rPr lang="en-US" sz="1000" dirty="0">
                <a:solidFill>
                  <a:schemeClr val="bg1"/>
                </a:solidFill>
                <a:latin typeface="+mj-lt"/>
              </a:rPr>
              <a:t>… and they work </a:t>
            </a:r>
            <a:r>
              <a:rPr lang="en-US" sz="10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</a:t>
            </a:r>
            <a:endParaRPr lang="en-US" sz="1000" dirty="0">
              <a:solidFill>
                <a:schemeClr val="bg1"/>
              </a:solidFill>
              <a:latin typeface="+mj-lt"/>
            </a:endParaRPr>
          </a:p>
          <a:p>
            <a:pPr marL="914400" lvl="2" indent="0">
              <a:buNone/>
            </a:pPr>
            <a:endParaRPr lang="en-US" sz="1000" b="1" i="1" dirty="0">
              <a:solidFill>
                <a:srgbClr val="C00000"/>
              </a:solidFill>
              <a:latin typeface="+mj-lt"/>
            </a:endParaRPr>
          </a:p>
          <a:p>
            <a:pPr marL="457200" lvl="1" indent="0">
              <a:buNone/>
            </a:pPr>
            <a:endParaRPr lang="en-US" sz="14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A9630D-F76E-4EB7-B73A-89EBAF3D2A9D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44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D840BC-F81F-4A89-96A2-EABB21E7F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139702"/>
            <a:ext cx="4248472" cy="239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47281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title"/>
          </p:nvPr>
        </p:nvSpPr>
        <p:spPr>
          <a:xfrm>
            <a:off x="1" y="252592"/>
            <a:ext cx="9143999" cy="857250"/>
          </a:xfrm>
        </p:spPr>
        <p:txBody>
          <a:bodyPr>
            <a:noAutofit/>
          </a:bodyPr>
          <a:lstStyle/>
          <a:p>
            <a:r>
              <a:rPr lang="en-AT" sz="3200" dirty="0"/>
              <a:t>F</a:t>
            </a:r>
            <a:r>
              <a:rPr lang="de-DE" sz="3200" dirty="0"/>
              <a:t>a</a:t>
            </a:r>
            <a:r>
              <a:rPr lang="en-AT" sz="3200" dirty="0"/>
              <a:t>i</a:t>
            </a:r>
            <a:r>
              <a:rPr lang="de-DE" sz="3200" dirty="0"/>
              <a:t>l</a:t>
            </a:r>
            <a:r>
              <a:rPr lang="en-AT" sz="3200" dirty="0"/>
              <a:t>o</a:t>
            </a:r>
            <a:r>
              <a:rPr lang="de-DE" sz="3200" dirty="0"/>
              <a:t>v</a:t>
            </a:r>
            <a:r>
              <a:rPr lang="en-AT" sz="3200" dirty="0"/>
              <a:t>e</a:t>
            </a:r>
            <a:r>
              <a:rPr lang="de-DE" sz="3200" dirty="0"/>
              <a:t>r</a:t>
            </a:r>
            <a:r>
              <a:rPr lang="en-AT" sz="3200" dirty="0"/>
              <a:t>: Control Plane vs D</a:t>
            </a:r>
            <a:r>
              <a:rPr lang="de-DE" sz="3200" dirty="0"/>
              <a:t>a</a:t>
            </a:r>
            <a:r>
              <a:rPr lang="en-AT" sz="3200" dirty="0"/>
              <a:t>t</a:t>
            </a:r>
            <a:r>
              <a:rPr lang="de-DE" sz="3200" dirty="0"/>
              <a:t>a</a:t>
            </a:r>
            <a:r>
              <a:rPr lang="en-AT" sz="3200" dirty="0"/>
              <a:t> </a:t>
            </a:r>
            <a:r>
              <a:rPr lang="de-DE" sz="3200" dirty="0"/>
              <a:t>P</a:t>
            </a:r>
            <a:r>
              <a:rPr lang="en-AT" sz="3200" dirty="0"/>
              <a:t>l</a:t>
            </a:r>
            <a:r>
              <a:rPr lang="de-DE" sz="3200" dirty="0"/>
              <a:t>a</a:t>
            </a:r>
            <a:r>
              <a:rPr lang="en-AT" sz="3200" dirty="0"/>
              <a:t>n</a:t>
            </a:r>
            <a:r>
              <a:rPr lang="de-DE" sz="3200" dirty="0"/>
              <a:t>e</a:t>
            </a:r>
            <a:endParaRPr lang="en-IN" sz="3200" dirty="0"/>
          </a:p>
        </p:txBody>
      </p:sp>
      <p:sp>
        <p:nvSpPr>
          <p:cNvPr id="2" name="AutoShape 2" descr="Image result for snowde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262959" y="1347762"/>
            <a:ext cx="8406227" cy="4059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T" sz="2200" dirty="0"/>
              <a:t>Slower</a:t>
            </a:r>
            <a:r>
              <a:rPr lang="de-DE" sz="2200" dirty="0"/>
              <a:t> </a:t>
            </a:r>
            <a:r>
              <a:rPr lang="de-DE" sz="2200" dirty="0" err="1"/>
              <a:t>reaction</a:t>
            </a:r>
            <a:r>
              <a:rPr lang="de-DE" sz="2200" dirty="0"/>
              <a:t> in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en-AT" sz="2400" b="1" dirty="0">
                <a:solidFill>
                  <a:srgbClr val="3366FF"/>
                </a:solidFill>
                <a:cs typeface="Calibri" panose="020F0502020204030204" pitchFamily="34" charset="0"/>
              </a:rPr>
              <a:t>c</a:t>
            </a:r>
            <a:r>
              <a:rPr lang="de-DE" sz="2400" b="1" dirty="0">
                <a:solidFill>
                  <a:srgbClr val="3366FF"/>
                </a:solidFill>
                <a:cs typeface="Calibri" panose="020F0502020204030204" pitchFamily="34" charset="0"/>
              </a:rPr>
              <a:t>o</a:t>
            </a:r>
            <a:r>
              <a:rPr lang="en-AT" sz="2400" b="1" dirty="0">
                <a:solidFill>
                  <a:srgbClr val="3366FF"/>
                </a:solidFill>
                <a:cs typeface="Calibri" panose="020F0502020204030204" pitchFamily="34" charset="0"/>
              </a:rPr>
              <a:t>n</a:t>
            </a:r>
            <a:r>
              <a:rPr lang="de-DE" sz="24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en-AT" sz="2400" b="1" dirty="0">
                <a:solidFill>
                  <a:srgbClr val="3366FF"/>
                </a:solidFill>
                <a:cs typeface="Calibri" panose="020F0502020204030204" pitchFamily="34" charset="0"/>
              </a:rPr>
              <a:t>r</a:t>
            </a:r>
            <a:r>
              <a:rPr lang="de-DE" sz="2400" b="1" dirty="0">
                <a:solidFill>
                  <a:srgbClr val="3366FF"/>
                </a:solidFill>
                <a:cs typeface="Calibri" panose="020F0502020204030204" pitchFamily="34" charset="0"/>
              </a:rPr>
              <a:t>o</a:t>
            </a:r>
            <a:r>
              <a:rPr lang="en-AT" sz="2400" b="1" dirty="0">
                <a:solidFill>
                  <a:srgbClr val="3366FF"/>
                </a:solidFill>
                <a:cs typeface="Calibri" panose="020F0502020204030204" pitchFamily="34" charset="0"/>
              </a:rPr>
              <a:t>l</a:t>
            </a:r>
            <a:r>
              <a:rPr lang="en-US" sz="2400" b="1" dirty="0">
                <a:solidFill>
                  <a:srgbClr val="3366FF"/>
                </a:solidFill>
                <a:cs typeface="Calibri" panose="020F0502020204030204" pitchFamily="34" charset="0"/>
              </a:rPr>
              <a:t> plane</a:t>
            </a:r>
            <a:r>
              <a:rPr lang="de-DE" sz="2200" dirty="0"/>
              <a:t> </a:t>
            </a:r>
            <a:r>
              <a:rPr lang="de-DE" sz="2200" dirty="0" err="1"/>
              <a:t>than</a:t>
            </a:r>
            <a:r>
              <a:rPr lang="en-AT" sz="2200" dirty="0"/>
              <a:t> </a:t>
            </a:r>
            <a:r>
              <a:rPr lang="de-DE" sz="2200" dirty="0"/>
              <a:t>i</a:t>
            </a:r>
            <a:r>
              <a:rPr lang="en-AT" sz="2200" dirty="0"/>
              <a:t>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en-AT" sz="2400" b="1" dirty="0">
                <a:solidFill>
                  <a:srgbClr val="3366FF"/>
                </a:solidFill>
                <a:cs typeface="Calibri" panose="020F0502020204030204" pitchFamily="34" charset="0"/>
              </a:rPr>
              <a:t>d</a:t>
            </a:r>
            <a:r>
              <a:rPr lang="de-DE" sz="2400" b="1" dirty="0">
                <a:solidFill>
                  <a:srgbClr val="3366FF"/>
                </a:solidFill>
                <a:cs typeface="Calibri" panose="020F0502020204030204" pitchFamily="34" charset="0"/>
              </a:rPr>
              <a:t>a</a:t>
            </a:r>
            <a:r>
              <a:rPr lang="en-AT" sz="2400" b="1" dirty="0">
                <a:solidFill>
                  <a:srgbClr val="3366FF"/>
                </a:solidFill>
                <a:cs typeface="Calibri" panose="020F0502020204030204" pitchFamily="34" charset="0"/>
              </a:rPr>
              <a:t>t</a:t>
            </a:r>
            <a:r>
              <a:rPr lang="de-DE" sz="2400" b="1" dirty="0">
                <a:solidFill>
                  <a:srgbClr val="3366FF"/>
                </a:solidFill>
                <a:cs typeface="Calibri" panose="020F0502020204030204" pitchFamily="34" charset="0"/>
              </a:rPr>
              <a:t>a</a:t>
            </a:r>
            <a:r>
              <a:rPr lang="en-US" sz="2400" b="1" dirty="0">
                <a:solidFill>
                  <a:srgbClr val="3366FF"/>
                </a:solidFill>
                <a:cs typeface="Calibri" panose="020F0502020204030204" pitchFamily="34" charset="0"/>
              </a:rPr>
              <a:t> plane</a:t>
            </a:r>
          </a:p>
          <a:p>
            <a:pPr marL="457200" lvl="1" indent="0">
              <a:buNone/>
            </a:pPr>
            <a:endParaRPr lang="de-DE" sz="1800" dirty="0"/>
          </a:p>
          <a:p>
            <a:endParaRPr lang="de-DE" sz="2200" dirty="0"/>
          </a:p>
          <a:p>
            <a:endParaRPr lang="de-DE" sz="2200" dirty="0"/>
          </a:p>
          <a:p>
            <a:endParaRPr lang="de-DE" sz="2200" dirty="0"/>
          </a:p>
          <a:p>
            <a:endParaRPr lang="de-DE" sz="2200" dirty="0"/>
          </a:p>
          <a:p>
            <a:endParaRPr lang="de-DE" sz="2200" dirty="0"/>
          </a:p>
          <a:p>
            <a:pPr marL="0" indent="0">
              <a:buNone/>
            </a:pPr>
            <a:endParaRPr lang="en-AT" sz="2200" dirty="0"/>
          </a:p>
          <a:p>
            <a:pPr marL="0" indent="0">
              <a:buNone/>
            </a:pPr>
            <a:endParaRPr lang="de-DE" sz="2200" dirty="0"/>
          </a:p>
        </p:txBody>
      </p:sp>
      <p:sp>
        <p:nvSpPr>
          <p:cNvPr id="45" name="Rectangle 21"/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11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 descr="Dr. Heinz Faßmann, Biografie">
            <a:extLst>
              <a:ext uri="{FF2B5EF4-FFF2-40B4-BE49-F238E27FC236}">
                <a16:creationId xmlns:a16="http://schemas.microsoft.com/office/drawing/2014/main" id="{40E3BE75-D52A-4ECA-9B88-085C7FADC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13" y="2443497"/>
            <a:ext cx="935179" cy="130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itle 4">
            <a:extLst>
              <a:ext uri="{FF2B5EF4-FFF2-40B4-BE49-F238E27FC236}">
                <a16:creationId xmlns:a16="http://schemas.microsoft.com/office/drawing/2014/main" id="{E03982C1-109D-404D-A764-AE42265B7C37}"/>
              </a:ext>
            </a:extLst>
          </p:cNvPr>
          <p:cNvSpPr txBox="1">
            <a:spLocks/>
          </p:cNvSpPr>
          <p:nvPr/>
        </p:nvSpPr>
        <p:spPr>
          <a:xfrm>
            <a:off x="1930694" y="3877055"/>
            <a:ext cx="1944216" cy="2207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400" dirty="0"/>
              <a:t>Minister of Education</a:t>
            </a:r>
          </a:p>
        </p:txBody>
      </p:sp>
      <p:sp>
        <p:nvSpPr>
          <p:cNvPr id="47" name="Title 4">
            <a:extLst>
              <a:ext uri="{FF2B5EF4-FFF2-40B4-BE49-F238E27FC236}">
                <a16:creationId xmlns:a16="http://schemas.microsoft.com/office/drawing/2014/main" id="{C05B655B-A8EB-4B8B-B03C-976A3A21994D}"/>
              </a:ext>
            </a:extLst>
          </p:cNvPr>
          <p:cNvSpPr txBox="1">
            <a:spLocks/>
          </p:cNvSpPr>
          <p:nvPr/>
        </p:nvSpPr>
        <p:spPr>
          <a:xfrm>
            <a:off x="3227301" y="3156975"/>
            <a:ext cx="1944216" cy="2207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/>
              <a:t>vs</a:t>
            </a:r>
          </a:p>
        </p:txBody>
      </p:sp>
      <p:sp>
        <p:nvSpPr>
          <p:cNvPr id="48" name="Title 4">
            <a:extLst>
              <a:ext uri="{FF2B5EF4-FFF2-40B4-BE49-F238E27FC236}">
                <a16:creationId xmlns:a16="http://schemas.microsoft.com/office/drawing/2014/main" id="{16A7ECBC-D4E5-4A10-8C76-CA6BC4446944}"/>
              </a:ext>
            </a:extLst>
          </p:cNvPr>
          <p:cNvSpPr txBox="1">
            <a:spLocks/>
          </p:cNvSpPr>
          <p:nvPr/>
        </p:nvSpPr>
        <p:spPr>
          <a:xfrm>
            <a:off x="4451437" y="3877055"/>
            <a:ext cx="2016224" cy="2207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400" dirty="0"/>
              <a:t>Teacher in the Classroom</a:t>
            </a:r>
          </a:p>
        </p:txBody>
      </p:sp>
      <p:pic>
        <p:nvPicPr>
          <p:cNvPr id="1028" name="Picture 4" descr="Stefan Schmid">
            <a:extLst>
              <a:ext uri="{FF2B5EF4-FFF2-40B4-BE49-F238E27FC236}">
                <a16:creationId xmlns:a16="http://schemas.microsoft.com/office/drawing/2014/main" id="{A49B099B-BFB8-487F-AA90-C9DB9BF11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571750"/>
            <a:ext cx="1053169" cy="11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6669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0" y="339502"/>
            <a:ext cx="9144000" cy="857250"/>
          </a:xfrm>
        </p:spPr>
        <p:txBody>
          <a:bodyPr>
            <a:normAutofit/>
          </a:bodyPr>
          <a:lstStyle/>
          <a:p>
            <a:r>
              <a:rPr lang="de-DE" sz="3600" dirty="0"/>
              <a:t>A </a:t>
            </a:r>
            <a:r>
              <a:rPr lang="de-DE" sz="3600" dirty="0" err="1"/>
              <a:t>Pity</a:t>
            </a:r>
            <a:r>
              <a:rPr lang="de-DE" sz="3600" dirty="0"/>
              <a:t>: Planar Graphs Are </a:t>
            </a:r>
            <a:r>
              <a:rPr lang="de-DE" sz="3600" dirty="0" err="1"/>
              <a:t>Important</a:t>
            </a:r>
            <a:endParaRPr lang="de-DE" sz="3600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251520" y="1419622"/>
            <a:ext cx="3456384" cy="372387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j-lt"/>
              </a:rPr>
              <a:t>Internet Topology Zoo and </a:t>
            </a:r>
            <a:r>
              <a:rPr lang="en-US" sz="1800" dirty="0" err="1">
                <a:latin typeface="+mj-lt"/>
              </a:rPr>
              <a:t>Rocketfuel</a:t>
            </a:r>
            <a:r>
              <a:rPr lang="en-US" sz="1800" dirty="0">
                <a:latin typeface="+mj-lt"/>
              </a:rPr>
              <a:t> topologies</a:t>
            </a:r>
          </a:p>
          <a:p>
            <a:pPr lvl="1"/>
            <a:r>
              <a:rPr lang="en-US" sz="1400" dirty="0">
                <a:latin typeface="+mj-lt"/>
              </a:rPr>
              <a:t>88% of the graphs are </a:t>
            </a:r>
            <a:r>
              <a:rPr lang="en-US" sz="1400" b="1" i="1" dirty="0">
                <a:solidFill>
                  <a:srgbClr val="C00000"/>
                </a:solidFill>
              </a:rPr>
              <a:t>planar</a:t>
            </a:r>
            <a:endParaRPr lang="en-US" sz="1400" dirty="0">
              <a:latin typeface="+mj-lt"/>
            </a:endParaRPr>
          </a:p>
          <a:p>
            <a:pPr lvl="1"/>
            <a:r>
              <a:rPr lang="en-US" sz="1400" dirty="0">
                <a:latin typeface="+mj-lt"/>
              </a:rPr>
              <a:t>However:</a:t>
            </a:r>
          </a:p>
          <a:p>
            <a:pPr lvl="2"/>
            <a:r>
              <a:rPr lang="en-US" sz="1000" dirty="0">
                <a:latin typeface="+mj-lt"/>
              </a:rPr>
              <a:t>Almost a third (32%) belong to the family of </a:t>
            </a:r>
            <a:r>
              <a:rPr lang="en-US" sz="1000" b="1" i="1" dirty="0">
                <a:solidFill>
                  <a:srgbClr val="C00000"/>
                </a:solidFill>
                <a:latin typeface="+mj-lt"/>
              </a:rPr>
              <a:t>cactus</a:t>
            </a:r>
            <a:r>
              <a:rPr lang="en-US" sz="1000" dirty="0">
                <a:latin typeface="+mj-lt"/>
              </a:rPr>
              <a:t> graphs</a:t>
            </a:r>
          </a:p>
          <a:p>
            <a:pPr lvl="2"/>
            <a:r>
              <a:rPr lang="en-US" sz="1000" dirty="0">
                <a:latin typeface="+mj-lt"/>
              </a:rPr>
              <a:t>Roughly half of the graphs (49%) are </a:t>
            </a:r>
            <a:r>
              <a:rPr lang="en-US" sz="1000" b="1" i="1" dirty="0">
                <a:solidFill>
                  <a:srgbClr val="C00000"/>
                </a:solidFill>
                <a:latin typeface="+mj-lt"/>
              </a:rPr>
              <a:t>outerplanar</a:t>
            </a:r>
          </a:p>
          <a:p>
            <a:pPr lvl="2"/>
            <a:r>
              <a:rPr lang="en-US" sz="1000" dirty="0">
                <a:latin typeface="+mj-lt"/>
              </a:rPr>
              <a:t>… and they work </a:t>
            </a:r>
            <a:r>
              <a:rPr lang="en-US" sz="1000" dirty="0">
                <a:latin typeface="+mj-lt"/>
                <a:sym typeface="Wingdings" panose="05000000000000000000" pitchFamily="2" charset="2"/>
              </a:rPr>
              <a:t></a:t>
            </a:r>
            <a:endParaRPr lang="en-US" sz="1000" dirty="0">
              <a:latin typeface="+mj-lt"/>
            </a:endParaRPr>
          </a:p>
          <a:p>
            <a:pPr marL="914400" lvl="2" indent="0">
              <a:buNone/>
            </a:pPr>
            <a:endParaRPr lang="en-US" sz="1000" b="1" i="1" dirty="0">
              <a:solidFill>
                <a:srgbClr val="C00000"/>
              </a:solidFill>
              <a:latin typeface="+mj-lt"/>
            </a:endParaRPr>
          </a:p>
          <a:p>
            <a:pPr marL="457200" lvl="1" indent="0">
              <a:buNone/>
            </a:pPr>
            <a:endParaRPr lang="en-US" sz="14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A9630D-F76E-4EB7-B73A-89EBAF3D2A9D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44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D840BC-F81F-4A89-96A2-EABB21E7F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139702"/>
            <a:ext cx="4248472" cy="239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66454"/>
      </p:ext>
    </p:extLst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0" y="339502"/>
            <a:ext cx="9144000" cy="857250"/>
          </a:xfrm>
        </p:spPr>
        <p:txBody>
          <a:bodyPr>
            <a:normAutofit/>
          </a:bodyPr>
          <a:lstStyle/>
          <a:p>
            <a:r>
              <a:rPr lang="de-DE" sz="3600" dirty="0" err="1"/>
              <a:t>Where</a:t>
            </a:r>
            <a:r>
              <a:rPr lang="de-DE" sz="3600" dirty="0"/>
              <a:t> Can </a:t>
            </a:r>
            <a:r>
              <a:rPr lang="de-DE" sz="3600" dirty="0" err="1"/>
              <a:t>Perfect</a:t>
            </a:r>
            <a:r>
              <a:rPr lang="de-DE" sz="3600" dirty="0"/>
              <a:t> </a:t>
            </a:r>
            <a:r>
              <a:rPr lang="de-DE" sz="3600" dirty="0" err="1"/>
              <a:t>Resilience</a:t>
            </a:r>
            <a:r>
              <a:rPr lang="de-DE" sz="3600" dirty="0"/>
              <a:t> Be </a:t>
            </a:r>
            <a:r>
              <a:rPr lang="de-DE" sz="3600" dirty="0" err="1"/>
              <a:t>Achieved</a:t>
            </a:r>
            <a:r>
              <a:rPr lang="de-DE" sz="3600" dirty="0"/>
              <a:t>?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251520" y="1419622"/>
            <a:ext cx="8640960" cy="37238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 err="1">
                <a:latin typeface="+mj-lt"/>
              </a:rPr>
              <a:t>For</a:t>
            </a:r>
            <a:r>
              <a:rPr lang="de-DE" sz="1800" dirty="0">
                <a:latin typeface="+mj-lt"/>
              </a:rPr>
              <a:t> </a:t>
            </a:r>
            <a:r>
              <a:rPr lang="de-DE" sz="1800" dirty="0" err="1">
                <a:latin typeface="+mj-lt"/>
              </a:rPr>
              <a:t>example</a:t>
            </a:r>
            <a:r>
              <a:rPr lang="de-DE" sz="1800" dirty="0">
                <a:latin typeface="+mj-lt"/>
              </a:rPr>
              <a:t> on </a:t>
            </a:r>
            <a:r>
              <a:rPr lang="de-DE" sz="1800" b="1" dirty="0" err="1">
                <a:solidFill>
                  <a:srgbClr val="3366FF"/>
                </a:solidFill>
                <a:cs typeface="Calibri" panose="020F0502020204030204" pitchFamily="34" charset="0"/>
              </a:rPr>
              <a:t>outerplanar</a:t>
            </a:r>
            <a:r>
              <a:rPr lang="de-DE" sz="1800" b="1" dirty="0">
                <a:solidFill>
                  <a:srgbClr val="3366FF"/>
                </a:solidFill>
                <a:cs typeface="Calibri" panose="020F0502020204030204" pitchFamily="34" charset="0"/>
              </a:rPr>
              <a:t> </a:t>
            </a:r>
            <a:r>
              <a:rPr lang="de-DE" sz="1800" b="1" dirty="0" err="1">
                <a:solidFill>
                  <a:srgbClr val="3366FF"/>
                </a:solidFill>
                <a:cs typeface="Calibri" panose="020F0502020204030204" pitchFamily="34" charset="0"/>
              </a:rPr>
              <a:t>graphs</a:t>
            </a:r>
            <a:r>
              <a:rPr lang="de-DE" sz="1800" dirty="0">
                <a:latin typeface="+mj-lt"/>
              </a:rPr>
              <a:t>:</a:t>
            </a:r>
          </a:p>
          <a:p>
            <a:r>
              <a:rPr lang="en-US" sz="1800" dirty="0">
                <a:latin typeface="+mj-lt"/>
              </a:rPr>
              <a:t>Via </a:t>
            </a:r>
            <a:r>
              <a:rPr lang="en-US" sz="1800" i="1" dirty="0">
                <a:solidFill>
                  <a:srgbClr val="C00000"/>
                </a:solidFill>
                <a:latin typeface="+mj-lt"/>
              </a:rPr>
              <a:t>geometric routing</a:t>
            </a:r>
            <a:r>
              <a:rPr lang="en-US" sz="1800" dirty="0">
                <a:latin typeface="+mj-lt"/>
              </a:rPr>
              <a:t>, well studied in sensor networks etc.</a:t>
            </a:r>
          </a:p>
          <a:p>
            <a:r>
              <a:rPr lang="en-US" sz="1800" dirty="0">
                <a:latin typeface="+mj-lt"/>
              </a:rPr>
              <a:t>Embed graph in the plane </a:t>
            </a:r>
            <a:r>
              <a:rPr lang="en-US" sz="1800" dirty="0" err="1">
                <a:latin typeface="+mj-lt"/>
              </a:rPr>
              <a:t>s.t.</a:t>
            </a:r>
            <a:r>
              <a:rPr lang="en-US" sz="1800" dirty="0">
                <a:latin typeface="+mj-lt"/>
              </a:rPr>
              <a:t> all nodes are on the outer face</a:t>
            </a:r>
          </a:p>
          <a:p>
            <a:pPr lvl="1"/>
            <a:r>
              <a:rPr lang="en-US" sz="1500" dirty="0">
                <a:latin typeface="+mj-lt"/>
              </a:rPr>
              <a:t>Note: </a:t>
            </a:r>
            <a:r>
              <a:rPr lang="en-US" sz="1500" dirty="0"/>
              <a:t>If a link l belongs to the outer face of a planar graph G, it also belongs to the outer face for all subgraphs of G</a:t>
            </a:r>
            <a:endParaRPr lang="en-US" sz="1500" dirty="0">
              <a:latin typeface="+mj-lt"/>
            </a:endParaRPr>
          </a:p>
          <a:p>
            <a:r>
              <a:rPr lang="en-US" sz="1800" dirty="0">
                <a:latin typeface="+mj-lt"/>
              </a:rPr>
              <a:t>Apply </a:t>
            </a:r>
            <a:r>
              <a:rPr lang="en-US" sz="1800" i="1" dirty="0">
                <a:solidFill>
                  <a:srgbClr val="C00000"/>
                </a:solidFill>
                <a:latin typeface="+mj-lt"/>
              </a:rPr>
              <a:t>right-hand rule </a:t>
            </a:r>
            <a:r>
              <a:rPr lang="en-US" sz="1800" dirty="0">
                <a:latin typeface="+mj-lt"/>
              </a:rPr>
              <a:t>to forwarding (skipping failures)</a:t>
            </a:r>
          </a:p>
          <a:p>
            <a:pPr lvl="1"/>
            <a:r>
              <a:rPr lang="en-US" sz="1500" dirty="0"/>
              <a:t>Ensures packets use only the links of the outer face and do not change the direction despite failures</a:t>
            </a:r>
            <a:endParaRPr lang="en-US" sz="1800" dirty="0">
              <a:latin typeface="+mj-lt"/>
            </a:endParaRPr>
          </a:p>
          <a:p>
            <a:r>
              <a:rPr lang="en-US" sz="1800" dirty="0">
                <a:latin typeface="+mj-lt"/>
              </a:rPr>
              <a:t>Strategy traverses all nodes on the outer face</a:t>
            </a:r>
          </a:p>
          <a:p>
            <a:pPr marL="0" indent="0">
              <a:buNone/>
            </a:pPr>
            <a:endParaRPr lang="en-US" sz="1800" dirty="0">
              <a:latin typeface="+mj-lt"/>
            </a:endParaRPr>
          </a:p>
          <a:p>
            <a:r>
              <a:rPr lang="de-DE" sz="1800" dirty="0">
                <a:latin typeface="+mj-lt"/>
              </a:rPr>
              <a:t>Also </a:t>
            </a:r>
            <a:r>
              <a:rPr lang="de-DE" sz="1800" dirty="0" err="1">
                <a:latin typeface="+mj-lt"/>
              </a:rPr>
              <a:t>works</a:t>
            </a:r>
            <a:r>
              <a:rPr lang="de-DE" sz="1800" dirty="0">
                <a:latin typeface="+mj-lt"/>
              </a:rPr>
              <a:t> </a:t>
            </a:r>
            <a:r>
              <a:rPr lang="de-DE" sz="1800" dirty="0" err="1">
                <a:latin typeface="+mj-lt"/>
              </a:rPr>
              <a:t>for</a:t>
            </a:r>
            <a:r>
              <a:rPr lang="de-DE" sz="1800" dirty="0">
                <a:latin typeface="+mj-lt"/>
              </a:rPr>
              <a:t> </a:t>
            </a:r>
            <a:r>
              <a:rPr lang="de-DE" sz="1800" dirty="0" err="1">
                <a:latin typeface="+mj-lt"/>
              </a:rPr>
              <a:t>any</a:t>
            </a:r>
            <a:r>
              <a:rPr lang="de-DE" sz="1800" dirty="0">
                <a:latin typeface="+mj-lt"/>
              </a:rPr>
              <a:t> </a:t>
            </a:r>
            <a:r>
              <a:rPr lang="de-DE" sz="1800" dirty="0" err="1">
                <a:latin typeface="+mj-lt"/>
              </a:rPr>
              <a:t>graph</a:t>
            </a:r>
            <a:r>
              <a:rPr lang="de-DE" sz="1800" dirty="0">
                <a:latin typeface="+mj-lt"/>
              </a:rPr>
              <a:t> </a:t>
            </a:r>
            <a:r>
              <a:rPr lang="de-DE" sz="1800" dirty="0" err="1">
                <a:latin typeface="+mj-lt"/>
              </a:rPr>
              <a:t>which</a:t>
            </a:r>
            <a:r>
              <a:rPr lang="de-DE" sz="1800" dirty="0">
                <a:latin typeface="+mj-lt"/>
              </a:rPr>
              <a:t> </a:t>
            </a:r>
            <a:r>
              <a:rPr lang="de-DE" sz="1800" dirty="0" err="1">
                <a:latin typeface="+mj-lt"/>
              </a:rPr>
              <a:t>is</a:t>
            </a:r>
            <a:r>
              <a:rPr lang="de-DE" sz="1800" dirty="0">
                <a:latin typeface="+mj-lt"/>
              </a:rPr>
              <a:t> </a:t>
            </a:r>
            <a:r>
              <a:rPr lang="de-DE" sz="1800" i="1" dirty="0" err="1">
                <a:solidFill>
                  <a:srgbClr val="C00000"/>
                </a:solidFill>
                <a:latin typeface="+mj-lt"/>
              </a:rPr>
              <a:t>outerplanar</a:t>
            </a:r>
            <a:r>
              <a:rPr lang="de-DE" sz="1800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1800" i="1" dirty="0" err="1">
                <a:solidFill>
                  <a:srgbClr val="C00000"/>
                </a:solidFill>
                <a:latin typeface="+mj-lt"/>
              </a:rPr>
              <a:t>without</a:t>
            </a:r>
            <a:r>
              <a:rPr lang="de-DE" sz="1800" i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de-DE" sz="1800" i="1" dirty="0" err="1">
                <a:solidFill>
                  <a:srgbClr val="C00000"/>
                </a:solidFill>
                <a:latin typeface="+mj-lt"/>
              </a:rPr>
              <a:t>the</a:t>
            </a:r>
            <a:r>
              <a:rPr lang="de-DE" sz="1800" i="1" dirty="0">
                <a:solidFill>
                  <a:srgbClr val="C00000"/>
                </a:solidFill>
                <a:latin typeface="+mj-lt"/>
              </a:rPr>
              <a:t> source </a:t>
            </a:r>
            <a:r>
              <a:rPr lang="de-DE" sz="1800" dirty="0">
                <a:latin typeface="+mj-lt"/>
              </a:rPr>
              <a:t>(e.g., K4)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A9630D-F76E-4EB7-B73A-89EBAF3D2A9D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44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531862"/>
      </p:ext>
    </p:extLst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434552" y="217285"/>
            <a:ext cx="8229600" cy="857250"/>
          </a:xfrm>
        </p:spPr>
        <p:txBody>
          <a:bodyPr>
            <a:normAutofit/>
          </a:bodyPr>
          <a:lstStyle/>
          <a:p>
            <a:r>
              <a:rPr lang="en-AT" dirty="0"/>
              <a:t>Some Observations</a:t>
            </a:r>
            <a:endParaRPr lang="de-DE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327796" y="1203598"/>
            <a:ext cx="5554312" cy="362697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𝐾_5, 𝐾_3,3</a:t>
            </a:r>
            <a:r>
              <a:rPr lang="en-AT" sz="1800" dirty="0"/>
              <a:t>: </a:t>
            </a:r>
            <a:r>
              <a:rPr lang="de-DE" sz="1800" i="1" dirty="0" err="1">
                <a:solidFill>
                  <a:srgbClr val="C00000"/>
                </a:solidFill>
              </a:rPr>
              <a:t>no</a:t>
            </a:r>
            <a:r>
              <a:rPr lang="en-AT" sz="1800" i="1" dirty="0">
                <a:solidFill>
                  <a:srgbClr val="C00000"/>
                </a:solidFill>
              </a:rPr>
              <a:t> </a:t>
            </a:r>
            <a:r>
              <a:rPr lang="en-US" sz="1800" i="1" dirty="0">
                <a:solidFill>
                  <a:srgbClr val="C00000"/>
                </a:solidFill>
              </a:rPr>
              <a:t>perfect resilience</a:t>
            </a:r>
          </a:p>
          <a:p>
            <a:endParaRPr lang="en-AT" sz="1800" dirty="0">
              <a:latin typeface="+mj-lt"/>
            </a:endParaRPr>
          </a:p>
          <a:p>
            <a:r>
              <a:rPr lang="en-US" sz="1800" dirty="0">
                <a:latin typeface="+mj-lt"/>
              </a:rPr>
              <a:t>Perfect resiliency on </a:t>
            </a:r>
            <a:r>
              <a:rPr lang="en-AT" sz="1800" dirty="0">
                <a:latin typeface="+mj-lt"/>
              </a:rPr>
              <a:t>g</a:t>
            </a:r>
            <a:r>
              <a:rPr lang="en-US" sz="1800" dirty="0" err="1">
                <a:latin typeface="+mj-lt"/>
              </a:rPr>
              <a:t>raph</a:t>
            </a:r>
            <a:r>
              <a:rPr lang="en-US" sz="1800" dirty="0">
                <a:latin typeface="+mj-lt"/>
              </a:rPr>
              <a:t> G -&gt; </a:t>
            </a:r>
            <a:r>
              <a:rPr lang="en-AT" sz="1800" dirty="0">
                <a:latin typeface="+mj-lt"/>
              </a:rPr>
              <a:t>a</a:t>
            </a:r>
            <a:r>
              <a:rPr lang="en-US" sz="1800" dirty="0" err="1">
                <a:latin typeface="+mj-lt"/>
              </a:rPr>
              <a:t>ny</a:t>
            </a:r>
            <a:r>
              <a:rPr lang="en-US" sz="1800" i="1" dirty="0">
                <a:solidFill>
                  <a:srgbClr val="C00000"/>
                </a:solidFill>
                <a:latin typeface="+mj-lt"/>
              </a:rPr>
              <a:t> subgraph </a:t>
            </a:r>
            <a:r>
              <a:rPr lang="en-US" sz="1800" dirty="0">
                <a:latin typeface="+mj-lt"/>
              </a:rPr>
              <a:t>G‘ of G also allows for perfect resiliency</a:t>
            </a:r>
          </a:p>
          <a:p>
            <a:pPr lvl="1"/>
            <a:r>
              <a:rPr lang="en-US" sz="1800" dirty="0">
                <a:latin typeface="+mj-lt"/>
              </a:rPr>
              <a:t>Idea: Take routing on G, fail edges to create G‘, routing must still work </a:t>
            </a:r>
          </a:p>
          <a:p>
            <a:endParaRPr lang="en-US" sz="1800" dirty="0">
              <a:latin typeface="+mj-lt"/>
            </a:endParaRPr>
          </a:p>
          <a:p>
            <a:r>
              <a:rPr lang="en-US" sz="1800" dirty="0" err="1">
                <a:solidFill>
                  <a:srgbClr val="C00000"/>
                </a:solidFill>
                <a:latin typeface="+mj-lt"/>
              </a:rPr>
              <a:t>Contracti</a:t>
            </a:r>
            <a:r>
              <a:rPr lang="en-AT" sz="1800" dirty="0">
                <a:solidFill>
                  <a:srgbClr val="C00000"/>
                </a:solidFill>
                <a:latin typeface="+mj-lt"/>
              </a:rPr>
              <a:t>o</a:t>
            </a:r>
            <a:r>
              <a:rPr lang="de-DE" sz="1800" dirty="0">
                <a:solidFill>
                  <a:srgbClr val="C00000"/>
                </a:solidFill>
                <a:latin typeface="+mj-lt"/>
              </a:rPr>
              <a:t>n</a:t>
            </a:r>
            <a:r>
              <a:rPr lang="en-US" sz="1800" dirty="0">
                <a:latin typeface="+mj-lt"/>
              </a:rPr>
              <a:t> works as well, by a simulation argument</a:t>
            </a:r>
          </a:p>
          <a:p>
            <a:pPr lvl="1"/>
            <a:r>
              <a:rPr lang="de-DE" sz="1800" dirty="0">
                <a:latin typeface="+mj-lt"/>
              </a:rPr>
              <a:t>A</a:t>
            </a:r>
            <a:r>
              <a:rPr lang="en-AT" sz="1800" dirty="0">
                <a:latin typeface="+mj-lt"/>
              </a:rPr>
              <a:t> b</a:t>
            </a:r>
            <a:r>
              <a:rPr lang="de-DE" sz="1800" dirty="0">
                <a:latin typeface="+mj-lt"/>
              </a:rPr>
              <a:t>i</a:t>
            </a:r>
            <a:r>
              <a:rPr lang="en-AT" sz="1800" dirty="0">
                <a:latin typeface="+mj-lt"/>
              </a:rPr>
              <a:t>t </a:t>
            </a:r>
            <a:r>
              <a:rPr lang="de-DE" sz="1800" dirty="0">
                <a:latin typeface="+mj-lt"/>
              </a:rPr>
              <a:t>t</a:t>
            </a:r>
            <a:r>
              <a:rPr lang="en-AT" sz="1800" dirty="0">
                <a:latin typeface="+mj-lt"/>
              </a:rPr>
              <a:t>e</a:t>
            </a:r>
            <a:r>
              <a:rPr lang="de-DE" sz="1800" dirty="0">
                <a:latin typeface="+mj-lt"/>
              </a:rPr>
              <a:t>c</a:t>
            </a:r>
            <a:r>
              <a:rPr lang="en-AT" sz="1800" dirty="0">
                <a:latin typeface="+mj-lt"/>
              </a:rPr>
              <a:t>h</a:t>
            </a:r>
            <a:r>
              <a:rPr lang="de-DE" sz="1800" dirty="0">
                <a:latin typeface="+mj-lt"/>
              </a:rPr>
              <a:t>n</a:t>
            </a:r>
            <a:r>
              <a:rPr lang="en-AT" sz="1800" dirty="0">
                <a:latin typeface="+mj-lt"/>
              </a:rPr>
              <a:t>i</a:t>
            </a:r>
            <a:r>
              <a:rPr lang="de-DE" sz="1800" dirty="0">
                <a:latin typeface="+mj-lt"/>
              </a:rPr>
              <a:t>c</a:t>
            </a:r>
            <a:r>
              <a:rPr lang="en-AT" sz="1800" dirty="0">
                <a:latin typeface="+mj-lt"/>
              </a:rPr>
              <a:t>a</a:t>
            </a:r>
            <a:r>
              <a:rPr lang="de-DE" sz="1800" dirty="0">
                <a:latin typeface="+mj-lt"/>
              </a:rPr>
              <a:t>l</a:t>
            </a:r>
            <a:endParaRPr lang="en-US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  <a:p>
            <a:r>
              <a:rPr lang="en-US" sz="1800" dirty="0">
                <a:latin typeface="+mj-lt"/>
              </a:rPr>
              <a:t>Combined: Perfect </a:t>
            </a:r>
            <a:r>
              <a:rPr lang="en-US" sz="1800" dirty="0" err="1">
                <a:latin typeface="+mj-lt"/>
              </a:rPr>
              <a:t>resilienc</a:t>
            </a:r>
            <a:r>
              <a:rPr lang="en-AT" sz="1800" dirty="0">
                <a:latin typeface="+mj-lt"/>
              </a:rPr>
              <a:t>e</a:t>
            </a:r>
            <a:r>
              <a:rPr lang="en-US" sz="1800" dirty="0">
                <a:latin typeface="+mj-lt"/>
              </a:rPr>
              <a:t> on </a:t>
            </a:r>
            <a:r>
              <a:rPr lang="en-AT" sz="1800" dirty="0">
                <a:latin typeface="+mj-lt"/>
              </a:rPr>
              <a:t>g</a:t>
            </a:r>
            <a:r>
              <a:rPr lang="en-US" sz="1800" dirty="0" err="1">
                <a:latin typeface="+mj-lt"/>
              </a:rPr>
              <a:t>raph</a:t>
            </a:r>
            <a:r>
              <a:rPr lang="en-US" sz="1800" dirty="0">
                <a:latin typeface="+mj-lt"/>
              </a:rPr>
              <a:t> G -&gt; </a:t>
            </a:r>
            <a:r>
              <a:rPr lang="en-AT" sz="1800" dirty="0">
                <a:latin typeface="+mj-lt"/>
              </a:rPr>
              <a:t>a</a:t>
            </a:r>
            <a:r>
              <a:rPr lang="en-US" sz="1800" dirty="0" err="1">
                <a:latin typeface="+mj-lt"/>
              </a:rPr>
              <a:t>ny</a:t>
            </a:r>
            <a:r>
              <a:rPr lang="en-US" sz="1800" dirty="0">
                <a:latin typeface="+mj-lt"/>
              </a:rPr>
              <a:t> minor G‘ of G as well</a:t>
            </a:r>
            <a:endParaRPr lang="en-AT" sz="1800" dirty="0">
              <a:latin typeface="+mj-lt"/>
            </a:endParaRPr>
          </a:p>
          <a:p>
            <a:pPr lvl="1"/>
            <a:r>
              <a:rPr lang="de-DE" sz="1800" dirty="0">
                <a:latin typeface="+mj-lt"/>
              </a:rPr>
              <a:t>B</a:t>
            </a:r>
            <a:r>
              <a:rPr lang="en-AT" sz="1800" dirty="0">
                <a:latin typeface="+mj-lt"/>
              </a:rPr>
              <a:t>u</a:t>
            </a:r>
            <a:r>
              <a:rPr lang="de-DE" sz="1800" dirty="0">
                <a:latin typeface="+mj-lt"/>
              </a:rPr>
              <a:t>t</a:t>
            </a:r>
            <a:r>
              <a:rPr lang="en-AT" sz="1800" dirty="0">
                <a:latin typeface="+mj-lt"/>
              </a:rPr>
              <a:t> </a:t>
            </a:r>
            <a:r>
              <a:rPr lang="de-DE" sz="1800" dirty="0">
                <a:latin typeface="+mj-lt"/>
              </a:rPr>
              <a:t>s</a:t>
            </a:r>
            <a:r>
              <a:rPr lang="en-AT" sz="1800" dirty="0">
                <a:latin typeface="+mj-lt"/>
              </a:rPr>
              <a:t>i</a:t>
            </a:r>
            <a:r>
              <a:rPr lang="de-DE" sz="1800" dirty="0">
                <a:latin typeface="+mj-lt"/>
              </a:rPr>
              <a:t>n</a:t>
            </a:r>
            <a:r>
              <a:rPr lang="en-AT" sz="1800" dirty="0">
                <a:latin typeface="+mj-lt"/>
              </a:rPr>
              <a:t>c</a:t>
            </a:r>
            <a:r>
              <a:rPr lang="de-DE" sz="1800" dirty="0">
                <a:latin typeface="+mj-lt"/>
              </a:rPr>
              <a:t>e</a:t>
            </a:r>
            <a:r>
              <a:rPr lang="en-AT" sz="1800" dirty="0">
                <a:latin typeface="+mj-lt"/>
              </a:rPr>
              <a:t> </a:t>
            </a:r>
            <a:r>
              <a:rPr lang="en-US" sz="1800" dirty="0"/>
              <a:t>𝐾_5, 𝐾_3,3</a:t>
            </a:r>
            <a:r>
              <a:rPr lang="en-AT" sz="1800" dirty="0"/>
              <a:t> </a:t>
            </a:r>
            <a:r>
              <a:rPr lang="de-DE" sz="1800" dirty="0"/>
              <a:t>n</a:t>
            </a:r>
            <a:r>
              <a:rPr lang="en-AT" sz="1800" dirty="0"/>
              <a:t>o</a:t>
            </a:r>
            <a:r>
              <a:rPr lang="de-DE" sz="1800" dirty="0"/>
              <a:t>t</a:t>
            </a:r>
            <a:r>
              <a:rPr lang="en-AT" sz="1800" dirty="0"/>
              <a:t>: </a:t>
            </a:r>
            <a:r>
              <a:rPr lang="en-AT" sz="1800" i="1" dirty="0">
                <a:solidFill>
                  <a:srgbClr val="C00000"/>
                </a:solidFill>
              </a:rPr>
              <a:t>n</a:t>
            </a:r>
            <a:r>
              <a:rPr lang="de-DE" sz="1800" i="1" dirty="0">
                <a:solidFill>
                  <a:srgbClr val="C00000"/>
                </a:solidFill>
              </a:rPr>
              <a:t>o</a:t>
            </a:r>
            <a:r>
              <a:rPr lang="en-AT" sz="1800" i="1" dirty="0">
                <a:solidFill>
                  <a:srgbClr val="C00000"/>
                </a:solidFill>
              </a:rPr>
              <a:t>n-</a:t>
            </a:r>
            <a:r>
              <a:rPr lang="de-DE" sz="1800" i="1" dirty="0">
                <a:solidFill>
                  <a:srgbClr val="C00000"/>
                </a:solidFill>
              </a:rPr>
              <a:t>p</a:t>
            </a:r>
            <a:r>
              <a:rPr lang="en-AT" sz="1800" i="1" dirty="0">
                <a:solidFill>
                  <a:srgbClr val="C00000"/>
                </a:solidFill>
              </a:rPr>
              <a:t>l</a:t>
            </a:r>
            <a:r>
              <a:rPr lang="de-DE" sz="1800" i="1" dirty="0">
                <a:solidFill>
                  <a:srgbClr val="C00000"/>
                </a:solidFill>
              </a:rPr>
              <a:t>a</a:t>
            </a:r>
            <a:r>
              <a:rPr lang="en-AT" sz="1800" i="1" dirty="0">
                <a:solidFill>
                  <a:srgbClr val="C00000"/>
                </a:solidFill>
              </a:rPr>
              <a:t>n</a:t>
            </a:r>
            <a:r>
              <a:rPr lang="de-DE" sz="1800" i="1" dirty="0">
                <a:solidFill>
                  <a:srgbClr val="C00000"/>
                </a:solidFill>
              </a:rPr>
              <a:t>a</a:t>
            </a:r>
            <a:r>
              <a:rPr lang="en-AT" sz="1800" i="1" dirty="0">
                <a:solidFill>
                  <a:srgbClr val="C00000"/>
                </a:solidFill>
              </a:rPr>
              <a:t>r </a:t>
            </a:r>
            <a:r>
              <a:rPr lang="de-DE" sz="1800" i="1" dirty="0">
                <a:solidFill>
                  <a:srgbClr val="C00000"/>
                </a:solidFill>
              </a:rPr>
              <a:t>g</a:t>
            </a:r>
            <a:r>
              <a:rPr lang="en-AT" sz="1800" i="1" dirty="0">
                <a:solidFill>
                  <a:srgbClr val="C00000"/>
                </a:solidFill>
              </a:rPr>
              <a:t>r</a:t>
            </a:r>
            <a:r>
              <a:rPr lang="de-DE" sz="1800" i="1" dirty="0">
                <a:solidFill>
                  <a:srgbClr val="C00000"/>
                </a:solidFill>
              </a:rPr>
              <a:t>a</a:t>
            </a:r>
            <a:r>
              <a:rPr lang="en-AT" sz="1800" i="1" dirty="0">
                <a:solidFill>
                  <a:srgbClr val="C00000"/>
                </a:solidFill>
              </a:rPr>
              <a:t>p</a:t>
            </a:r>
            <a:r>
              <a:rPr lang="de-DE" sz="1800" i="1" dirty="0">
                <a:solidFill>
                  <a:srgbClr val="C00000"/>
                </a:solidFill>
              </a:rPr>
              <a:t>h</a:t>
            </a:r>
            <a:r>
              <a:rPr lang="en-AT" sz="1800" i="1" dirty="0">
                <a:solidFill>
                  <a:srgbClr val="C00000"/>
                </a:solidFill>
              </a:rPr>
              <a:t>s </a:t>
            </a:r>
            <a:r>
              <a:rPr lang="de-DE" sz="1800" i="1" dirty="0">
                <a:solidFill>
                  <a:srgbClr val="C00000"/>
                </a:solidFill>
              </a:rPr>
              <a:t>n</a:t>
            </a:r>
            <a:r>
              <a:rPr lang="en-AT" sz="1800" i="1" dirty="0" err="1">
                <a:solidFill>
                  <a:srgbClr val="C00000"/>
                </a:solidFill>
              </a:rPr>
              <a:t>ot</a:t>
            </a:r>
            <a:r>
              <a:rPr lang="en-AT" sz="1800" i="1" dirty="0">
                <a:solidFill>
                  <a:srgbClr val="C00000"/>
                </a:solidFill>
              </a:rPr>
              <a:t> perfectly resilient</a:t>
            </a:r>
            <a:endParaRPr lang="en-US" sz="1800" dirty="0">
              <a:latin typeface="+mj-lt"/>
            </a:endParaRPr>
          </a:p>
          <a:p>
            <a:endParaRPr lang="en-AT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  <a:p>
            <a:endParaRPr lang="de-DE" sz="1800" dirty="0">
              <a:latin typeface="+mj-lt"/>
            </a:endParaRPr>
          </a:p>
        </p:txBody>
      </p:sp>
      <p:sp>
        <p:nvSpPr>
          <p:cNvPr id="16" name="Ellipse 17">
            <a:extLst>
              <a:ext uri="{FF2B5EF4-FFF2-40B4-BE49-F238E27FC236}">
                <a16:creationId xmlns:a16="http://schemas.microsoft.com/office/drawing/2014/main" id="{504C4D72-E0DF-42B9-9DBB-0DBFC6CF180E}"/>
              </a:ext>
            </a:extLst>
          </p:cNvPr>
          <p:cNvSpPr/>
          <p:nvPr/>
        </p:nvSpPr>
        <p:spPr>
          <a:xfrm>
            <a:off x="6762144" y="2169706"/>
            <a:ext cx="402144" cy="40214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u</a:t>
            </a:r>
            <a:endParaRPr lang="en-AT" i="1" dirty="0" err="1">
              <a:solidFill>
                <a:schemeClr val="tx1"/>
              </a:solidFill>
            </a:endParaRPr>
          </a:p>
        </p:txBody>
      </p:sp>
      <p:sp>
        <p:nvSpPr>
          <p:cNvPr id="17" name="Ellipse 17">
            <a:extLst>
              <a:ext uri="{FF2B5EF4-FFF2-40B4-BE49-F238E27FC236}">
                <a16:creationId xmlns:a16="http://schemas.microsoft.com/office/drawing/2014/main" id="{ADEFC3D3-B4E6-4E12-9500-30F3BE6A5830}"/>
              </a:ext>
            </a:extLst>
          </p:cNvPr>
          <p:cNvSpPr/>
          <p:nvPr/>
        </p:nvSpPr>
        <p:spPr>
          <a:xfrm>
            <a:off x="7841138" y="2169706"/>
            <a:ext cx="402144" cy="40214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v</a:t>
            </a:r>
            <a:endParaRPr lang="en-AT" i="1" dirty="0" err="1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5A0247-507F-49B6-811D-97B8864089E5}"/>
              </a:ext>
            </a:extLst>
          </p:cNvPr>
          <p:cNvCxnSpPr>
            <a:cxnSpLocks/>
            <a:stCxn id="17" idx="2"/>
            <a:endCxn id="16" idx="6"/>
          </p:cNvCxnSpPr>
          <p:nvPr/>
        </p:nvCxnSpPr>
        <p:spPr>
          <a:xfrm flipH="1">
            <a:off x="7164288" y="2370778"/>
            <a:ext cx="67685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C19177-4075-4679-B928-E4AC88D50E1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590518" y="2040315"/>
            <a:ext cx="230519" cy="1882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E9FB0C-2D49-4F0E-839F-C4D335FFA43A}"/>
              </a:ext>
            </a:extLst>
          </p:cNvPr>
          <p:cNvCxnSpPr>
            <a:cxnSpLocks/>
            <a:endCxn id="17" idx="7"/>
          </p:cNvCxnSpPr>
          <p:nvPr/>
        </p:nvCxnSpPr>
        <p:spPr>
          <a:xfrm flipH="1">
            <a:off x="8184389" y="2040315"/>
            <a:ext cx="241153" cy="1882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5D0802F-6CD3-4A9E-AAB3-7E9856698317}"/>
              </a:ext>
            </a:extLst>
          </p:cNvPr>
          <p:cNvSpPr/>
          <p:nvPr/>
        </p:nvSpPr>
        <p:spPr>
          <a:xfrm>
            <a:off x="6666543" y="1972517"/>
            <a:ext cx="1654296" cy="293166"/>
          </a:xfrm>
          <a:custGeom>
            <a:avLst/>
            <a:gdLst>
              <a:gd name="connsiteX0" fmla="*/ 0 w 1654296"/>
              <a:gd name="connsiteY0" fmla="*/ 0 h 293166"/>
              <a:gd name="connsiteX1" fmla="*/ 55841 w 1654296"/>
              <a:gd name="connsiteY1" fmla="*/ 27920 h 293166"/>
              <a:gd name="connsiteX2" fmla="*/ 69802 w 1654296"/>
              <a:gd name="connsiteY2" fmla="*/ 41881 h 293166"/>
              <a:gd name="connsiteX3" fmla="*/ 111683 w 1654296"/>
              <a:gd name="connsiteY3" fmla="*/ 69801 h 293166"/>
              <a:gd name="connsiteX4" fmla="*/ 146583 w 1654296"/>
              <a:gd name="connsiteY4" fmla="*/ 104702 h 293166"/>
              <a:gd name="connsiteX5" fmla="*/ 160544 w 1654296"/>
              <a:gd name="connsiteY5" fmla="*/ 118662 h 293166"/>
              <a:gd name="connsiteX6" fmla="*/ 181484 w 1654296"/>
              <a:gd name="connsiteY6" fmla="*/ 125642 h 293166"/>
              <a:gd name="connsiteX7" fmla="*/ 209405 w 1654296"/>
              <a:gd name="connsiteY7" fmla="*/ 153563 h 293166"/>
              <a:gd name="connsiteX8" fmla="*/ 251286 w 1654296"/>
              <a:gd name="connsiteY8" fmla="*/ 167523 h 293166"/>
              <a:gd name="connsiteX9" fmla="*/ 286186 w 1654296"/>
              <a:gd name="connsiteY9" fmla="*/ 188464 h 293166"/>
              <a:gd name="connsiteX10" fmla="*/ 342028 w 1654296"/>
              <a:gd name="connsiteY10" fmla="*/ 230345 h 293166"/>
              <a:gd name="connsiteX11" fmla="*/ 383908 w 1654296"/>
              <a:gd name="connsiteY11" fmla="*/ 244305 h 293166"/>
              <a:gd name="connsiteX12" fmla="*/ 397869 w 1654296"/>
              <a:gd name="connsiteY12" fmla="*/ 258265 h 293166"/>
              <a:gd name="connsiteX13" fmla="*/ 439750 w 1654296"/>
              <a:gd name="connsiteY13" fmla="*/ 265245 h 293166"/>
              <a:gd name="connsiteX14" fmla="*/ 474650 w 1654296"/>
              <a:gd name="connsiteY14" fmla="*/ 272226 h 293166"/>
              <a:gd name="connsiteX15" fmla="*/ 537472 w 1654296"/>
              <a:gd name="connsiteY15" fmla="*/ 279206 h 293166"/>
              <a:gd name="connsiteX16" fmla="*/ 663115 w 1654296"/>
              <a:gd name="connsiteY16" fmla="*/ 293166 h 293166"/>
              <a:gd name="connsiteX17" fmla="*/ 1033063 w 1654296"/>
              <a:gd name="connsiteY17" fmla="*/ 286186 h 293166"/>
              <a:gd name="connsiteX18" fmla="*/ 1054003 w 1654296"/>
              <a:gd name="connsiteY18" fmla="*/ 279206 h 293166"/>
              <a:gd name="connsiteX19" fmla="*/ 1123805 w 1654296"/>
              <a:gd name="connsiteY19" fmla="*/ 272226 h 293166"/>
              <a:gd name="connsiteX20" fmla="*/ 1179646 w 1654296"/>
              <a:gd name="connsiteY20" fmla="*/ 258265 h 293166"/>
              <a:gd name="connsiteX21" fmla="*/ 1242467 w 1654296"/>
              <a:gd name="connsiteY21" fmla="*/ 237325 h 293166"/>
              <a:gd name="connsiteX22" fmla="*/ 1263408 w 1654296"/>
              <a:gd name="connsiteY22" fmla="*/ 230345 h 293166"/>
              <a:gd name="connsiteX23" fmla="*/ 1284348 w 1654296"/>
              <a:gd name="connsiteY23" fmla="*/ 223365 h 293166"/>
              <a:gd name="connsiteX24" fmla="*/ 1340189 w 1654296"/>
              <a:gd name="connsiteY24" fmla="*/ 209404 h 293166"/>
              <a:gd name="connsiteX25" fmla="*/ 1403011 w 1654296"/>
              <a:gd name="connsiteY25" fmla="*/ 188464 h 293166"/>
              <a:gd name="connsiteX26" fmla="*/ 1423951 w 1654296"/>
              <a:gd name="connsiteY26" fmla="*/ 181484 h 293166"/>
              <a:gd name="connsiteX27" fmla="*/ 1444892 w 1654296"/>
              <a:gd name="connsiteY27" fmla="*/ 174504 h 293166"/>
              <a:gd name="connsiteX28" fmla="*/ 1465832 w 1654296"/>
              <a:gd name="connsiteY28" fmla="*/ 160543 h 293166"/>
              <a:gd name="connsiteX29" fmla="*/ 1486773 w 1654296"/>
              <a:gd name="connsiteY29" fmla="*/ 153563 h 293166"/>
              <a:gd name="connsiteX30" fmla="*/ 1528654 w 1654296"/>
              <a:gd name="connsiteY30" fmla="*/ 118662 h 293166"/>
              <a:gd name="connsiteX31" fmla="*/ 1563554 w 1654296"/>
              <a:gd name="connsiteY31" fmla="*/ 90742 h 293166"/>
              <a:gd name="connsiteX32" fmla="*/ 1577515 w 1654296"/>
              <a:gd name="connsiteY32" fmla="*/ 76781 h 293166"/>
              <a:gd name="connsiteX33" fmla="*/ 1619395 w 1654296"/>
              <a:gd name="connsiteY33" fmla="*/ 62821 h 293166"/>
              <a:gd name="connsiteX34" fmla="*/ 1654296 w 1654296"/>
              <a:gd name="connsiteY34" fmla="*/ 34900 h 29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654296" h="293166">
                <a:moveTo>
                  <a:pt x="0" y="0"/>
                </a:moveTo>
                <a:cubicBezTo>
                  <a:pt x="27074" y="10829"/>
                  <a:pt x="34931" y="11192"/>
                  <a:pt x="55841" y="27920"/>
                </a:cubicBezTo>
                <a:cubicBezTo>
                  <a:pt x="60980" y="32031"/>
                  <a:pt x="64537" y="37932"/>
                  <a:pt x="69802" y="41881"/>
                </a:cubicBezTo>
                <a:cubicBezTo>
                  <a:pt x="83225" y="51948"/>
                  <a:pt x="99819" y="57937"/>
                  <a:pt x="111683" y="69801"/>
                </a:cubicBezTo>
                <a:lnTo>
                  <a:pt x="146583" y="104702"/>
                </a:lnTo>
                <a:cubicBezTo>
                  <a:pt x="151237" y="109356"/>
                  <a:pt x="154301" y="116581"/>
                  <a:pt x="160544" y="118662"/>
                </a:cubicBezTo>
                <a:lnTo>
                  <a:pt x="181484" y="125642"/>
                </a:lnTo>
                <a:cubicBezTo>
                  <a:pt x="190791" y="134949"/>
                  <a:pt x="196918" y="149401"/>
                  <a:pt x="209405" y="153563"/>
                </a:cubicBezTo>
                <a:lnTo>
                  <a:pt x="251286" y="167523"/>
                </a:lnTo>
                <a:cubicBezTo>
                  <a:pt x="286653" y="202893"/>
                  <a:pt x="240886" y="161285"/>
                  <a:pt x="286186" y="188464"/>
                </a:cubicBezTo>
                <a:cubicBezTo>
                  <a:pt x="327526" y="213267"/>
                  <a:pt x="255117" y="201375"/>
                  <a:pt x="342028" y="230345"/>
                </a:cubicBezTo>
                <a:lnTo>
                  <a:pt x="383908" y="244305"/>
                </a:lnTo>
                <a:cubicBezTo>
                  <a:pt x="388562" y="248958"/>
                  <a:pt x="391707" y="255954"/>
                  <a:pt x="397869" y="258265"/>
                </a:cubicBezTo>
                <a:cubicBezTo>
                  <a:pt x="411121" y="263234"/>
                  <a:pt x="425825" y="262713"/>
                  <a:pt x="439750" y="265245"/>
                </a:cubicBezTo>
                <a:cubicBezTo>
                  <a:pt x="451422" y="267367"/>
                  <a:pt x="462905" y="270548"/>
                  <a:pt x="474650" y="272226"/>
                </a:cubicBezTo>
                <a:cubicBezTo>
                  <a:pt x="495508" y="275206"/>
                  <a:pt x="516587" y="276421"/>
                  <a:pt x="537472" y="279206"/>
                </a:cubicBezTo>
                <a:cubicBezTo>
                  <a:pt x="653336" y="294654"/>
                  <a:pt x="473501" y="277365"/>
                  <a:pt x="663115" y="293166"/>
                </a:cubicBezTo>
                <a:lnTo>
                  <a:pt x="1033063" y="286186"/>
                </a:lnTo>
                <a:cubicBezTo>
                  <a:pt x="1040416" y="285923"/>
                  <a:pt x="1046731" y="280325"/>
                  <a:pt x="1054003" y="279206"/>
                </a:cubicBezTo>
                <a:cubicBezTo>
                  <a:pt x="1077114" y="275650"/>
                  <a:pt x="1100538" y="274553"/>
                  <a:pt x="1123805" y="272226"/>
                </a:cubicBezTo>
                <a:cubicBezTo>
                  <a:pt x="1142419" y="267572"/>
                  <a:pt x="1161444" y="264332"/>
                  <a:pt x="1179646" y="258265"/>
                </a:cubicBezTo>
                <a:lnTo>
                  <a:pt x="1242467" y="237325"/>
                </a:lnTo>
                <a:lnTo>
                  <a:pt x="1263408" y="230345"/>
                </a:lnTo>
                <a:cubicBezTo>
                  <a:pt x="1270388" y="228018"/>
                  <a:pt x="1277210" y="225150"/>
                  <a:pt x="1284348" y="223365"/>
                </a:cubicBezTo>
                <a:cubicBezTo>
                  <a:pt x="1302962" y="218711"/>
                  <a:pt x="1321987" y="215471"/>
                  <a:pt x="1340189" y="209404"/>
                </a:cubicBezTo>
                <a:lnTo>
                  <a:pt x="1403011" y="188464"/>
                </a:lnTo>
                <a:lnTo>
                  <a:pt x="1423951" y="181484"/>
                </a:lnTo>
                <a:lnTo>
                  <a:pt x="1444892" y="174504"/>
                </a:lnTo>
                <a:cubicBezTo>
                  <a:pt x="1451872" y="169850"/>
                  <a:pt x="1458329" y="164295"/>
                  <a:pt x="1465832" y="160543"/>
                </a:cubicBezTo>
                <a:cubicBezTo>
                  <a:pt x="1472413" y="157252"/>
                  <a:pt x="1481121" y="158273"/>
                  <a:pt x="1486773" y="153563"/>
                </a:cubicBezTo>
                <a:cubicBezTo>
                  <a:pt x="1537483" y="111304"/>
                  <a:pt x="1480640" y="134666"/>
                  <a:pt x="1528654" y="118662"/>
                </a:cubicBezTo>
                <a:cubicBezTo>
                  <a:pt x="1556459" y="76955"/>
                  <a:pt x="1526093" y="113219"/>
                  <a:pt x="1563554" y="90742"/>
                </a:cubicBezTo>
                <a:cubicBezTo>
                  <a:pt x="1569197" y="87356"/>
                  <a:pt x="1571629" y="79724"/>
                  <a:pt x="1577515" y="76781"/>
                </a:cubicBezTo>
                <a:cubicBezTo>
                  <a:pt x="1590677" y="70200"/>
                  <a:pt x="1619395" y="62821"/>
                  <a:pt x="1619395" y="62821"/>
                </a:cubicBezTo>
                <a:cubicBezTo>
                  <a:pt x="1648961" y="33255"/>
                  <a:pt x="1634154" y="34900"/>
                  <a:pt x="1654296" y="34900"/>
                </a:cubicBezTo>
              </a:path>
            </a:pathLst>
          </a:custGeom>
          <a:ln w="57150"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D3B6FC-BE65-4D57-ACF9-015D646152D0}"/>
              </a:ext>
            </a:extLst>
          </p:cNvPr>
          <p:cNvCxnSpPr>
            <a:cxnSpLocks/>
          </p:cNvCxnSpPr>
          <p:nvPr/>
        </p:nvCxnSpPr>
        <p:spPr>
          <a:xfrm flipH="1">
            <a:off x="7571992" y="3486740"/>
            <a:ext cx="248928" cy="15596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B15233-1938-4B97-8E9B-B2A2F494EDAB}"/>
              </a:ext>
            </a:extLst>
          </p:cNvPr>
          <p:cNvCxnSpPr>
            <a:cxnSpLocks/>
          </p:cNvCxnSpPr>
          <p:nvPr/>
        </p:nvCxnSpPr>
        <p:spPr>
          <a:xfrm>
            <a:off x="7075090" y="3486740"/>
            <a:ext cx="204573" cy="17287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D06547B-0477-46E3-9111-ECDCF3182A91}"/>
              </a:ext>
            </a:extLst>
          </p:cNvPr>
          <p:cNvSpPr/>
          <p:nvPr/>
        </p:nvSpPr>
        <p:spPr>
          <a:xfrm>
            <a:off x="7108517" y="3403528"/>
            <a:ext cx="650368" cy="172870"/>
          </a:xfrm>
          <a:custGeom>
            <a:avLst/>
            <a:gdLst>
              <a:gd name="connsiteX0" fmla="*/ 0 w 1654296"/>
              <a:gd name="connsiteY0" fmla="*/ 0 h 293166"/>
              <a:gd name="connsiteX1" fmla="*/ 55841 w 1654296"/>
              <a:gd name="connsiteY1" fmla="*/ 27920 h 293166"/>
              <a:gd name="connsiteX2" fmla="*/ 69802 w 1654296"/>
              <a:gd name="connsiteY2" fmla="*/ 41881 h 293166"/>
              <a:gd name="connsiteX3" fmla="*/ 111683 w 1654296"/>
              <a:gd name="connsiteY3" fmla="*/ 69801 h 293166"/>
              <a:gd name="connsiteX4" fmla="*/ 146583 w 1654296"/>
              <a:gd name="connsiteY4" fmla="*/ 104702 h 293166"/>
              <a:gd name="connsiteX5" fmla="*/ 160544 w 1654296"/>
              <a:gd name="connsiteY5" fmla="*/ 118662 h 293166"/>
              <a:gd name="connsiteX6" fmla="*/ 181484 w 1654296"/>
              <a:gd name="connsiteY6" fmla="*/ 125642 h 293166"/>
              <a:gd name="connsiteX7" fmla="*/ 209405 w 1654296"/>
              <a:gd name="connsiteY7" fmla="*/ 153563 h 293166"/>
              <a:gd name="connsiteX8" fmla="*/ 251286 w 1654296"/>
              <a:gd name="connsiteY8" fmla="*/ 167523 h 293166"/>
              <a:gd name="connsiteX9" fmla="*/ 286186 w 1654296"/>
              <a:gd name="connsiteY9" fmla="*/ 188464 h 293166"/>
              <a:gd name="connsiteX10" fmla="*/ 342028 w 1654296"/>
              <a:gd name="connsiteY10" fmla="*/ 230345 h 293166"/>
              <a:gd name="connsiteX11" fmla="*/ 383908 w 1654296"/>
              <a:gd name="connsiteY11" fmla="*/ 244305 h 293166"/>
              <a:gd name="connsiteX12" fmla="*/ 397869 w 1654296"/>
              <a:gd name="connsiteY12" fmla="*/ 258265 h 293166"/>
              <a:gd name="connsiteX13" fmla="*/ 439750 w 1654296"/>
              <a:gd name="connsiteY13" fmla="*/ 265245 h 293166"/>
              <a:gd name="connsiteX14" fmla="*/ 474650 w 1654296"/>
              <a:gd name="connsiteY14" fmla="*/ 272226 h 293166"/>
              <a:gd name="connsiteX15" fmla="*/ 537472 w 1654296"/>
              <a:gd name="connsiteY15" fmla="*/ 279206 h 293166"/>
              <a:gd name="connsiteX16" fmla="*/ 663115 w 1654296"/>
              <a:gd name="connsiteY16" fmla="*/ 293166 h 293166"/>
              <a:gd name="connsiteX17" fmla="*/ 1033063 w 1654296"/>
              <a:gd name="connsiteY17" fmla="*/ 286186 h 293166"/>
              <a:gd name="connsiteX18" fmla="*/ 1054003 w 1654296"/>
              <a:gd name="connsiteY18" fmla="*/ 279206 h 293166"/>
              <a:gd name="connsiteX19" fmla="*/ 1123805 w 1654296"/>
              <a:gd name="connsiteY19" fmla="*/ 272226 h 293166"/>
              <a:gd name="connsiteX20" fmla="*/ 1179646 w 1654296"/>
              <a:gd name="connsiteY20" fmla="*/ 258265 h 293166"/>
              <a:gd name="connsiteX21" fmla="*/ 1242467 w 1654296"/>
              <a:gd name="connsiteY21" fmla="*/ 237325 h 293166"/>
              <a:gd name="connsiteX22" fmla="*/ 1263408 w 1654296"/>
              <a:gd name="connsiteY22" fmla="*/ 230345 h 293166"/>
              <a:gd name="connsiteX23" fmla="*/ 1284348 w 1654296"/>
              <a:gd name="connsiteY23" fmla="*/ 223365 h 293166"/>
              <a:gd name="connsiteX24" fmla="*/ 1340189 w 1654296"/>
              <a:gd name="connsiteY24" fmla="*/ 209404 h 293166"/>
              <a:gd name="connsiteX25" fmla="*/ 1403011 w 1654296"/>
              <a:gd name="connsiteY25" fmla="*/ 188464 h 293166"/>
              <a:gd name="connsiteX26" fmla="*/ 1423951 w 1654296"/>
              <a:gd name="connsiteY26" fmla="*/ 181484 h 293166"/>
              <a:gd name="connsiteX27" fmla="*/ 1444892 w 1654296"/>
              <a:gd name="connsiteY27" fmla="*/ 174504 h 293166"/>
              <a:gd name="connsiteX28" fmla="*/ 1465832 w 1654296"/>
              <a:gd name="connsiteY28" fmla="*/ 160543 h 293166"/>
              <a:gd name="connsiteX29" fmla="*/ 1486773 w 1654296"/>
              <a:gd name="connsiteY29" fmla="*/ 153563 h 293166"/>
              <a:gd name="connsiteX30" fmla="*/ 1528654 w 1654296"/>
              <a:gd name="connsiteY30" fmla="*/ 118662 h 293166"/>
              <a:gd name="connsiteX31" fmla="*/ 1563554 w 1654296"/>
              <a:gd name="connsiteY31" fmla="*/ 90742 h 293166"/>
              <a:gd name="connsiteX32" fmla="*/ 1577515 w 1654296"/>
              <a:gd name="connsiteY32" fmla="*/ 76781 h 293166"/>
              <a:gd name="connsiteX33" fmla="*/ 1619395 w 1654296"/>
              <a:gd name="connsiteY33" fmla="*/ 62821 h 293166"/>
              <a:gd name="connsiteX34" fmla="*/ 1654296 w 1654296"/>
              <a:gd name="connsiteY34" fmla="*/ 34900 h 29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654296" h="293166">
                <a:moveTo>
                  <a:pt x="0" y="0"/>
                </a:moveTo>
                <a:cubicBezTo>
                  <a:pt x="27074" y="10829"/>
                  <a:pt x="34931" y="11192"/>
                  <a:pt x="55841" y="27920"/>
                </a:cubicBezTo>
                <a:cubicBezTo>
                  <a:pt x="60980" y="32031"/>
                  <a:pt x="64537" y="37932"/>
                  <a:pt x="69802" y="41881"/>
                </a:cubicBezTo>
                <a:cubicBezTo>
                  <a:pt x="83225" y="51948"/>
                  <a:pt x="99819" y="57937"/>
                  <a:pt x="111683" y="69801"/>
                </a:cubicBezTo>
                <a:lnTo>
                  <a:pt x="146583" y="104702"/>
                </a:lnTo>
                <a:cubicBezTo>
                  <a:pt x="151237" y="109356"/>
                  <a:pt x="154301" y="116581"/>
                  <a:pt x="160544" y="118662"/>
                </a:cubicBezTo>
                <a:lnTo>
                  <a:pt x="181484" y="125642"/>
                </a:lnTo>
                <a:cubicBezTo>
                  <a:pt x="190791" y="134949"/>
                  <a:pt x="196918" y="149401"/>
                  <a:pt x="209405" y="153563"/>
                </a:cubicBezTo>
                <a:lnTo>
                  <a:pt x="251286" y="167523"/>
                </a:lnTo>
                <a:cubicBezTo>
                  <a:pt x="286653" y="202893"/>
                  <a:pt x="240886" y="161285"/>
                  <a:pt x="286186" y="188464"/>
                </a:cubicBezTo>
                <a:cubicBezTo>
                  <a:pt x="327526" y="213267"/>
                  <a:pt x="255117" y="201375"/>
                  <a:pt x="342028" y="230345"/>
                </a:cubicBezTo>
                <a:lnTo>
                  <a:pt x="383908" y="244305"/>
                </a:lnTo>
                <a:cubicBezTo>
                  <a:pt x="388562" y="248958"/>
                  <a:pt x="391707" y="255954"/>
                  <a:pt x="397869" y="258265"/>
                </a:cubicBezTo>
                <a:cubicBezTo>
                  <a:pt x="411121" y="263234"/>
                  <a:pt x="425825" y="262713"/>
                  <a:pt x="439750" y="265245"/>
                </a:cubicBezTo>
                <a:cubicBezTo>
                  <a:pt x="451422" y="267367"/>
                  <a:pt x="462905" y="270548"/>
                  <a:pt x="474650" y="272226"/>
                </a:cubicBezTo>
                <a:cubicBezTo>
                  <a:pt x="495508" y="275206"/>
                  <a:pt x="516587" y="276421"/>
                  <a:pt x="537472" y="279206"/>
                </a:cubicBezTo>
                <a:cubicBezTo>
                  <a:pt x="653336" y="294654"/>
                  <a:pt x="473501" y="277365"/>
                  <a:pt x="663115" y="293166"/>
                </a:cubicBezTo>
                <a:lnTo>
                  <a:pt x="1033063" y="286186"/>
                </a:lnTo>
                <a:cubicBezTo>
                  <a:pt x="1040416" y="285923"/>
                  <a:pt x="1046731" y="280325"/>
                  <a:pt x="1054003" y="279206"/>
                </a:cubicBezTo>
                <a:cubicBezTo>
                  <a:pt x="1077114" y="275650"/>
                  <a:pt x="1100538" y="274553"/>
                  <a:pt x="1123805" y="272226"/>
                </a:cubicBezTo>
                <a:cubicBezTo>
                  <a:pt x="1142419" y="267572"/>
                  <a:pt x="1161444" y="264332"/>
                  <a:pt x="1179646" y="258265"/>
                </a:cubicBezTo>
                <a:lnTo>
                  <a:pt x="1242467" y="237325"/>
                </a:lnTo>
                <a:lnTo>
                  <a:pt x="1263408" y="230345"/>
                </a:lnTo>
                <a:cubicBezTo>
                  <a:pt x="1270388" y="228018"/>
                  <a:pt x="1277210" y="225150"/>
                  <a:pt x="1284348" y="223365"/>
                </a:cubicBezTo>
                <a:cubicBezTo>
                  <a:pt x="1302962" y="218711"/>
                  <a:pt x="1321987" y="215471"/>
                  <a:pt x="1340189" y="209404"/>
                </a:cubicBezTo>
                <a:lnTo>
                  <a:pt x="1403011" y="188464"/>
                </a:lnTo>
                <a:lnTo>
                  <a:pt x="1423951" y="181484"/>
                </a:lnTo>
                <a:lnTo>
                  <a:pt x="1444892" y="174504"/>
                </a:lnTo>
                <a:cubicBezTo>
                  <a:pt x="1451872" y="169850"/>
                  <a:pt x="1458329" y="164295"/>
                  <a:pt x="1465832" y="160543"/>
                </a:cubicBezTo>
                <a:cubicBezTo>
                  <a:pt x="1472413" y="157252"/>
                  <a:pt x="1481121" y="158273"/>
                  <a:pt x="1486773" y="153563"/>
                </a:cubicBezTo>
                <a:cubicBezTo>
                  <a:pt x="1537483" y="111304"/>
                  <a:pt x="1480640" y="134666"/>
                  <a:pt x="1528654" y="118662"/>
                </a:cubicBezTo>
                <a:cubicBezTo>
                  <a:pt x="1556459" y="76955"/>
                  <a:pt x="1526093" y="113219"/>
                  <a:pt x="1563554" y="90742"/>
                </a:cubicBezTo>
                <a:cubicBezTo>
                  <a:pt x="1569197" y="87356"/>
                  <a:pt x="1571629" y="79724"/>
                  <a:pt x="1577515" y="76781"/>
                </a:cubicBezTo>
                <a:cubicBezTo>
                  <a:pt x="1590677" y="70200"/>
                  <a:pt x="1619395" y="62821"/>
                  <a:pt x="1619395" y="62821"/>
                </a:cubicBezTo>
                <a:cubicBezTo>
                  <a:pt x="1648961" y="33255"/>
                  <a:pt x="1634154" y="34900"/>
                  <a:pt x="1654296" y="34900"/>
                </a:cubicBezTo>
              </a:path>
            </a:pathLst>
          </a:custGeom>
          <a:ln w="57150"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17">
            <a:extLst>
              <a:ext uri="{FF2B5EF4-FFF2-40B4-BE49-F238E27FC236}">
                <a16:creationId xmlns:a16="http://schemas.microsoft.com/office/drawing/2014/main" id="{C6A9A3CB-5A21-4F70-83BB-6D4C8812CF47}"/>
              </a:ext>
            </a:extLst>
          </p:cNvPr>
          <p:cNvSpPr/>
          <p:nvPr/>
        </p:nvSpPr>
        <p:spPr>
          <a:xfrm>
            <a:off x="7230018" y="3574985"/>
            <a:ext cx="402144" cy="40214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800" i="1" dirty="0">
              <a:solidFill>
                <a:schemeClr val="tx1"/>
              </a:solidFill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D6CB6F5-E1B4-4008-80C8-EA6CA34206EB}"/>
              </a:ext>
            </a:extLst>
          </p:cNvPr>
          <p:cNvSpPr txBox="1">
            <a:spLocks/>
          </p:cNvSpPr>
          <p:nvPr/>
        </p:nvSpPr>
        <p:spPr>
          <a:xfrm>
            <a:off x="7244995" y="3594914"/>
            <a:ext cx="439646" cy="362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T" sz="1700" i="1" dirty="0" err="1">
                <a:latin typeface="+mj-lt"/>
              </a:rPr>
              <a:t>uv</a:t>
            </a:r>
            <a:endParaRPr lang="en-US" sz="1500" i="1" dirty="0">
              <a:latin typeface="+mj-lt"/>
            </a:endParaRPr>
          </a:p>
          <a:p>
            <a:endParaRPr lang="de-DE" sz="1800" dirty="0"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EC175E-B399-4B0F-9F22-9088563D208B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45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687027"/>
      </p:ext>
    </p:extLst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179512" y="217285"/>
            <a:ext cx="8856984" cy="857250"/>
          </a:xfrm>
        </p:spPr>
        <p:txBody>
          <a:bodyPr>
            <a:normAutofit fontScale="90000"/>
          </a:bodyPr>
          <a:lstStyle/>
          <a:p>
            <a:r>
              <a:rPr lang="en-AT" dirty="0"/>
              <a:t>What we know about perfect </a:t>
            </a:r>
            <a:r>
              <a:rPr lang="en-AT" dirty="0" err="1"/>
              <a:t>resilie</a:t>
            </a:r>
            <a:r>
              <a:rPr lang="de-DE" dirty="0"/>
              <a:t>n</a:t>
            </a:r>
            <a:r>
              <a:rPr lang="en-AT" dirty="0"/>
              <a:t>c</a:t>
            </a:r>
            <a:r>
              <a:rPr lang="de-DE" dirty="0"/>
              <a:t>e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312168" y="1419622"/>
            <a:ext cx="5554312" cy="3626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Possible:</a:t>
            </a:r>
          </a:p>
          <a:p>
            <a:r>
              <a:rPr lang="en-US" sz="1800" dirty="0"/>
              <a:t>On all outerplanar graphs [</a:t>
            </a:r>
            <a:r>
              <a:rPr lang="en-AT" sz="1800" dirty="0"/>
              <a:t>r</a:t>
            </a:r>
            <a:r>
              <a:rPr lang="en-US" sz="1800" dirty="0" err="1"/>
              <a:t>ight</a:t>
            </a:r>
            <a:r>
              <a:rPr lang="en-US" sz="1800" dirty="0"/>
              <a:t>-</a:t>
            </a:r>
            <a:r>
              <a:rPr lang="en-AT" sz="1800" dirty="0"/>
              <a:t>h</a:t>
            </a:r>
            <a:r>
              <a:rPr lang="en-US" sz="1800" dirty="0"/>
              <a:t>and </a:t>
            </a:r>
            <a:r>
              <a:rPr lang="en-AT" sz="1800" dirty="0"/>
              <a:t>r</a:t>
            </a:r>
            <a:r>
              <a:rPr lang="en-US" sz="1800" dirty="0" err="1"/>
              <a:t>ule</a:t>
            </a:r>
            <a:r>
              <a:rPr lang="en-US" sz="1800" dirty="0"/>
              <a:t>]</a:t>
            </a:r>
          </a:p>
          <a:p>
            <a:r>
              <a:rPr lang="en-US" sz="1800" dirty="0"/>
              <a:t>On every graph that is outerplanar without the destination (e.g. non-outerplanar planar 𝐾_4 )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Impossible:</a:t>
            </a:r>
          </a:p>
          <a:p>
            <a:r>
              <a:rPr lang="en-US" sz="1800" dirty="0"/>
              <a:t>On some planar graphs</a:t>
            </a:r>
          </a:p>
          <a:p>
            <a:r>
              <a:rPr lang="en-US" sz="1800" dirty="0"/>
              <a:t>Every non-planar graph</a:t>
            </a:r>
          </a:p>
          <a:p>
            <a:r>
              <a:rPr lang="en-US" sz="1800" dirty="0"/>
              <a:t>Perfect resilience must hold on minors</a:t>
            </a:r>
            <a:br>
              <a:rPr lang="en-US" sz="1800" dirty="0"/>
            </a:br>
            <a:endParaRPr lang="en-US" sz="1800" dirty="0"/>
          </a:p>
          <a:p>
            <a:endParaRPr lang="en-AT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  <a:p>
            <a:endParaRPr lang="de-DE" sz="1800" dirty="0">
              <a:latin typeface="+mj-lt"/>
            </a:endParaRPr>
          </a:p>
        </p:txBody>
      </p:sp>
      <p:sp>
        <p:nvSpPr>
          <p:cNvPr id="6" name="Rectangle 21"/>
          <p:cNvSpPr/>
          <p:nvPr/>
        </p:nvSpPr>
        <p:spPr>
          <a:xfrm>
            <a:off x="8664152" y="474339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8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Ellipse 17">
            <a:extLst>
              <a:ext uri="{FF2B5EF4-FFF2-40B4-BE49-F238E27FC236}">
                <a16:creationId xmlns:a16="http://schemas.microsoft.com/office/drawing/2014/main" id="{504C4D72-E0DF-42B9-9DBB-0DBFC6CF180E}"/>
              </a:ext>
            </a:extLst>
          </p:cNvPr>
          <p:cNvSpPr/>
          <p:nvPr/>
        </p:nvSpPr>
        <p:spPr>
          <a:xfrm>
            <a:off x="5494941" y="3566166"/>
            <a:ext cx="402144" cy="40214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u</a:t>
            </a:r>
            <a:endParaRPr lang="en-AT" i="1" dirty="0" err="1">
              <a:solidFill>
                <a:schemeClr val="tx1"/>
              </a:solidFill>
            </a:endParaRPr>
          </a:p>
        </p:txBody>
      </p:sp>
      <p:sp>
        <p:nvSpPr>
          <p:cNvPr id="17" name="Ellipse 17">
            <a:extLst>
              <a:ext uri="{FF2B5EF4-FFF2-40B4-BE49-F238E27FC236}">
                <a16:creationId xmlns:a16="http://schemas.microsoft.com/office/drawing/2014/main" id="{ADEFC3D3-B4E6-4E12-9500-30F3BE6A5830}"/>
              </a:ext>
            </a:extLst>
          </p:cNvPr>
          <p:cNvSpPr/>
          <p:nvPr/>
        </p:nvSpPr>
        <p:spPr>
          <a:xfrm>
            <a:off x="6573935" y="3566166"/>
            <a:ext cx="402144" cy="40214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v</a:t>
            </a:r>
            <a:endParaRPr lang="en-AT" i="1" dirty="0" err="1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5A0247-507F-49B6-811D-97B8864089E5}"/>
              </a:ext>
            </a:extLst>
          </p:cNvPr>
          <p:cNvCxnSpPr>
            <a:cxnSpLocks/>
            <a:stCxn id="17" idx="2"/>
            <a:endCxn id="16" idx="6"/>
          </p:cNvCxnSpPr>
          <p:nvPr/>
        </p:nvCxnSpPr>
        <p:spPr>
          <a:xfrm flipH="1">
            <a:off x="5897085" y="3767238"/>
            <a:ext cx="67685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C19177-4075-4679-B928-E4AC88D50E1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323315" y="3436775"/>
            <a:ext cx="230519" cy="1882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E9FB0C-2D49-4F0E-839F-C4D335FFA43A}"/>
              </a:ext>
            </a:extLst>
          </p:cNvPr>
          <p:cNvCxnSpPr>
            <a:cxnSpLocks/>
          </p:cNvCxnSpPr>
          <p:nvPr/>
        </p:nvCxnSpPr>
        <p:spPr>
          <a:xfrm flipH="1">
            <a:off x="7402677" y="3466920"/>
            <a:ext cx="241153" cy="18828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5D0802F-6CD3-4A9E-AAB3-7E9856698317}"/>
              </a:ext>
            </a:extLst>
          </p:cNvPr>
          <p:cNvSpPr/>
          <p:nvPr/>
        </p:nvSpPr>
        <p:spPr>
          <a:xfrm>
            <a:off x="5399340" y="3368977"/>
            <a:ext cx="1654296" cy="293166"/>
          </a:xfrm>
          <a:custGeom>
            <a:avLst/>
            <a:gdLst>
              <a:gd name="connsiteX0" fmla="*/ 0 w 1654296"/>
              <a:gd name="connsiteY0" fmla="*/ 0 h 293166"/>
              <a:gd name="connsiteX1" fmla="*/ 55841 w 1654296"/>
              <a:gd name="connsiteY1" fmla="*/ 27920 h 293166"/>
              <a:gd name="connsiteX2" fmla="*/ 69802 w 1654296"/>
              <a:gd name="connsiteY2" fmla="*/ 41881 h 293166"/>
              <a:gd name="connsiteX3" fmla="*/ 111683 w 1654296"/>
              <a:gd name="connsiteY3" fmla="*/ 69801 h 293166"/>
              <a:gd name="connsiteX4" fmla="*/ 146583 w 1654296"/>
              <a:gd name="connsiteY4" fmla="*/ 104702 h 293166"/>
              <a:gd name="connsiteX5" fmla="*/ 160544 w 1654296"/>
              <a:gd name="connsiteY5" fmla="*/ 118662 h 293166"/>
              <a:gd name="connsiteX6" fmla="*/ 181484 w 1654296"/>
              <a:gd name="connsiteY6" fmla="*/ 125642 h 293166"/>
              <a:gd name="connsiteX7" fmla="*/ 209405 w 1654296"/>
              <a:gd name="connsiteY7" fmla="*/ 153563 h 293166"/>
              <a:gd name="connsiteX8" fmla="*/ 251286 w 1654296"/>
              <a:gd name="connsiteY8" fmla="*/ 167523 h 293166"/>
              <a:gd name="connsiteX9" fmla="*/ 286186 w 1654296"/>
              <a:gd name="connsiteY9" fmla="*/ 188464 h 293166"/>
              <a:gd name="connsiteX10" fmla="*/ 342028 w 1654296"/>
              <a:gd name="connsiteY10" fmla="*/ 230345 h 293166"/>
              <a:gd name="connsiteX11" fmla="*/ 383908 w 1654296"/>
              <a:gd name="connsiteY11" fmla="*/ 244305 h 293166"/>
              <a:gd name="connsiteX12" fmla="*/ 397869 w 1654296"/>
              <a:gd name="connsiteY12" fmla="*/ 258265 h 293166"/>
              <a:gd name="connsiteX13" fmla="*/ 439750 w 1654296"/>
              <a:gd name="connsiteY13" fmla="*/ 265245 h 293166"/>
              <a:gd name="connsiteX14" fmla="*/ 474650 w 1654296"/>
              <a:gd name="connsiteY14" fmla="*/ 272226 h 293166"/>
              <a:gd name="connsiteX15" fmla="*/ 537472 w 1654296"/>
              <a:gd name="connsiteY15" fmla="*/ 279206 h 293166"/>
              <a:gd name="connsiteX16" fmla="*/ 663115 w 1654296"/>
              <a:gd name="connsiteY16" fmla="*/ 293166 h 293166"/>
              <a:gd name="connsiteX17" fmla="*/ 1033063 w 1654296"/>
              <a:gd name="connsiteY17" fmla="*/ 286186 h 293166"/>
              <a:gd name="connsiteX18" fmla="*/ 1054003 w 1654296"/>
              <a:gd name="connsiteY18" fmla="*/ 279206 h 293166"/>
              <a:gd name="connsiteX19" fmla="*/ 1123805 w 1654296"/>
              <a:gd name="connsiteY19" fmla="*/ 272226 h 293166"/>
              <a:gd name="connsiteX20" fmla="*/ 1179646 w 1654296"/>
              <a:gd name="connsiteY20" fmla="*/ 258265 h 293166"/>
              <a:gd name="connsiteX21" fmla="*/ 1242467 w 1654296"/>
              <a:gd name="connsiteY21" fmla="*/ 237325 h 293166"/>
              <a:gd name="connsiteX22" fmla="*/ 1263408 w 1654296"/>
              <a:gd name="connsiteY22" fmla="*/ 230345 h 293166"/>
              <a:gd name="connsiteX23" fmla="*/ 1284348 w 1654296"/>
              <a:gd name="connsiteY23" fmla="*/ 223365 h 293166"/>
              <a:gd name="connsiteX24" fmla="*/ 1340189 w 1654296"/>
              <a:gd name="connsiteY24" fmla="*/ 209404 h 293166"/>
              <a:gd name="connsiteX25" fmla="*/ 1403011 w 1654296"/>
              <a:gd name="connsiteY25" fmla="*/ 188464 h 293166"/>
              <a:gd name="connsiteX26" fmla="*/ 1423951 w 1654296"/>
              <a:gd name="connsiteY26" fmla="*/ 181484 h 293166"/>
              <a:gd name="connsiteX27" fmla="*/ 1444892 w 1654296"/>
              <a:gd name="connsiteY27" fmla="*/ 174504 h 293166"/>
              <a:gd name="connsiteX28" fmla="*/ 1465832 w 1654296"/>
              <a:gd name="connsiteY28" fmla="*/ 160543 h 293166"/>
              <a:gd name="connsiteX29" fmla="*/ 1486773 w 1654296"/>
              <a:gd name="connsiteY29" fmla="*/ 153563 h 293166"/>
              <a:gd name="connsiteX30" fmla="*/ 1528654 w 1654296"/>
              <a:gd name="connsiteY30" fmla="*/ 118662 h 293166"/>
              <a:gd name="connsiteX31" fmla="*/ 1563554 w 1654296"/>
              <a:gd name="connsiteY31" fmla="*/ 90742 h 293166"/>
              <a:gd name="connsiteX32" fmla="*/ 1577515 w 1654296"/>
              <a:gd name="connsiteY32" fmla="*/ 76781 h 293166"/>
              <a:gd name="connsiteX33" fmla="*/ 1619395 w 1654296"/>
              <a:gd name="connsiteY33" fmla="*/ 62821 h 293166"/>
              <a:gd name="connsiteX34" fmla="*/ 1654296 w 1654296"/>
              <a:gd name="connsiteY34" fmla="*/ 34900 h 29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654296" h="293166">
                <a:moveTo>
                  <a:pt x="0" y="0"/>
                </a:moveTo>
                <a:cubicBezTo>
                  <a:pt x="27074" y="10829"/>
                  <a:pt x="34931" y="11192"/>
                  <a:pt x="55841" y="27920"/>
                </a:cubicBezTo>
                <a:cubicBezTo>
                  <a:pt x="60980" y="32031"/>
                  <a:pt x="64537" y="37932"/>
                  <a:pt x="69802" y="41881"/>
                </a:cubicBezTo>
                <a:cubicBezTo>
                  <a:pt x="83225" y="51948"/>
                  <a:pt x="99819" y="57937"/>
                  <a:pt x="111683" y="69801"/>
                </a:cubicBezTo>
                <a:lnTo>
                  <a:pt x="146583" y="104702"/>
                </a:lnTo>
                <a:cubicBezTo>
                  <a:pt x="151237" y="109356"/>
                  <a:pt x="154301" y="116581"/>
                  <a:pt x="160544" y="118662"/>
                </a:cubicBezTo>
                <a:lnTo>
                  <a:pt x="181484" y="125642"/>
                </a:lnTo>
                <a:cubicBezTo>
                  <a:pt x="190791" y="134949"/>
                  <a:pt x="196918" y="149401"/>
                  <a:pt x="209405" y="153563"/>
                </a:cubicBezTo>
                <a:lnTo>
                  <a:pt x="251286" y="167523"/>
                </a:lnTo>
                <a:cubicBezTo>
                  <a:pt x="286653" y="202893"/>
                  <a:pt x="240886" y="161285"/>
                  <a:pt x="286186" y="188464"/>
                </a:cubicBezTo>
                <a:cubicBezTo>
                  <a:pt x="327526" y="213267"/>
                  <a:pt x="255117" y="201375"/>
                  <a:pt x="342028" y="230345"/>
                </a:cubicBezTo>
                <a:lnTo>
                  <a:pt x="383908" y="244305"/>
                </a:lnTo>
                <a:cubicBezTo>
                  <a:pt x="388562" y="248958"/>
                  <a:pt x="391707" y="255954"/>
                  <a:pt x="397869" y="258265"/>
                </a:cubicBezTo>
                <a:cubicBezTo>
                  <a:pt x="411121" y="263234"/>
                  <a:pt x="425825" y="262713"/>
                  <a:pt x="439750" y="265245"/>
                </a:cubicBezTo>
                <a:cubicBezTo>
                  <a:pt x="451422" y="267367"/>
                  <a:pt x="462905" y="270548"/>
                  <a:pt x="474650" y="272226"/>
                </a:cubicBezTo>
                <a:cubicBezTo>
                  <a:pt x="495508" y="275206"/>
                  <a:pt x="516587" y="276421"/>
                  <a:pt x="537472" y="279206"/>
                </a:cubicBezTo>
                <a:cubicBezTo>
                  <a:pt x="653336" y="294654"/>
                  <a:pt x="473501" y="277365"/>
                  <a:pt x="663115" y="293166"/>
                </a:cubicBezTo>
                <a:lnTo>
                  <a:pt x="1033063" y="286186"/>
                </a:lnTo>
                <a:cubicBezTo>
                  <a:pt x="1040416" y="285923"/>
                  <a:pt x="1046731" y="280325"/>
                  <a:pt x="1054003" y="279206"/>
                </a:cubicBezTo>
                <a:cubicBezTo>
                  <a:pt x="1077114" y="275650"/>
                  <a:pt x="1100538" y="274553"/>
                  <a:pt x="1123805" y="272226"/>
                </a:cubicBezTo>
                <a:cubicBezTo>
                  <a:pt x="1142419" y="267572"/>
                  <a:pt x="1161444" y="264332"/>
                  <a:pt x="1179646" y="258265"/>
                </a:cubicBezTo>
                <a:lnTo>
                  <a:pt x="1242467" y="237325"/>
                </a:lnTo>
                <a:lnTo>
                  <a:pt x="1263408" y="230345"/>
                </a:lnTo>
                <a:cubicBezTo>
                  <a:pt x="1270388" y="228018"/>
                  <a:pt x="1277210" y="225150"/>
                  <a:pt x="1284348" y="223365"/>
                </a:cubicBezTo>
                <a:cubicBezTo>
                  <a:pt x="1302962" y="218711"/>
                  <a:pt x="1321987" y="215471"/>
                  <a:pt x="1340189" y="209404"/>
                </a:cubicBezTo>
                <a:lnTo>
                  <a:pt x="1403011" y="188464"/>
                </a:lnTo>
                <a:lnTo>
                  <a:pt x="1423951" y="181484"/>
                </a:lnTo>
                <a:lnTo>
                  <a:pt x="1444892" y="174504"/>
                </a:lnTo>
                <a:cubicBezTo>
                  <a:pt x="1451872" y="169850"/>
                  <a:pt x="1458329" y="164295"/>
                  <a:pt x="1465832" y="160543"/>
                </a:cubicBezTo>
                <a:cubicBezTo>
                  <a:pt x="1472413" y="157252"/>
                  <a:pt x="1481121" y="158273"/>
                  <a:pt x="1486773" y="153563"/>
                </a:cubicBezTo>
                <a:cubicBezTo>
                  <a:pt x="1537483" y="111304"/>
                  <a:pt x="1480640" y="134666"/>
                  <a:pt x="1528654" y="118662"/>
                </a:cubicBezTo>
                <a:cubicBezTo>
                  <a:pt x="1556459" y="76955"/>
                  <a:pt x="1526093" y="113219"/>
                  <a:pt x="1563554" y="90742"/>
                </a:cubicBezTo>
                <a:cubicBezTo>
                  <a:pt x="1569197" y="87356"/>
                  <a:pt x="1571629" y="79724"/>
                  <a:pt x="1577515" y="76781"/>
                </a:cubicBezTo>
                <a:cubicBezTo>
                  <a:pt x="1590677" y="70200"/>
                  <a:pt x="1619395" y="62821"/>
                  <a:pt x="1619395" y="62821"/>
                </a:cubicBezTo>
                <a:cubicBezTo>
                  <a:pt x="1648961" y="33255"/>
                  <a:pt x="1634154" y="34900"/>
                  <a:pt x="1654296" y="34900"/>
                </a:cubicBezTo>
              </a:path>
            </a:pathLst>
          </a:custGeom>
          <a:ln w="57150"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D3B6FC-BE65-4D57-ACF9-015D646152D0}"/>
              </a:ext>
            </a:extLst>
          </p:cNvPr>
          <p:cNvCxnSpPr>
            <a:cxnSpLocks/>
          </p:cNvCxnSpPr>
          <p:nvPr/>
        </p:nvCxnSpPr>
        <p:spPr>
          <a:xfrm flipH="1">
            <a:off x="8057483" y="3516885"/>
            <a:ext cx="248928" cy="15596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B15233-1938-4B97-8E9B-B2A2F494EDAB}"/>
              </a:ext>
            </a:extLst>
          </p:cNvPr>
          <p:cNvCxnSpPr>
            <a:cxnSpLocks/>
          </p:cNvCxnSpPr>
          <p:nvPr/>
        </p:nvCxnSpPr>
        <p:spPr>
          <a:xfrm>
            <a:off x="7560581" y="3516885"/>
            <a:ext cx="204573" cy="17287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D06547B-0477-46E3-9111-ECDCF3182A91}"/>
              </a:ext>
            </a:extLst>
          </p:cNvPr>
          <p:cNvSpPr/>
          <p:nvPr/>
        </p:nvSpPr>
        <p:spPr>
          <a:xfrm>
            <a:off x="7594008" y="3433673"/>
            <a:ext cx="650368" cy="172870"/>
          </a:xfrm>
          <a:custGeom>
            <a:avLst/>
            <a:gdLst>
              <a:gd name="connsiteX0" fmla="*/ 0 w 1654296"/>
              <a:gd name="connsiteY0" fmla="*/ 0 h 293166"/>
              <a:gd name="connsiteX1" fmla="*/ 55841 w 1654296"/>
              <a:gd name="connsiteY1" fmla="*/ 27920 h 293166"/>
              <a:gd name="connsiteX2" fmla="*/ 69802 w 1654296"/>
              <a:gd name="connsiteY2" fmla="*/ 41881 h 293166"/>
              <a:gd name="connsiteX3" fmla="*/ 111683 w 1654296"/>
              <a:gd name="connsiteY3" fmla="*/ 69801 h 293166"/>
              <a:gd name="connsiteX4" fmla="*/ 146583 w 1654296"/>
              <a:gd name="connsiteY4" fmla="*/ 104702 h 293166"/>
              <a:gd name="connsiteX5" fmla="*/ 160544 w 1654296"/>
              <a:gd name="connsiteY5" fmla="*/ 118662 h 293166"/>
              <a:gd name="connsiteX6" fmla="*/ 181484 w 1654296"/>
              <a:gd name="connsiteY6" fmla="*/ 125642 h 293166"/>
              <a:gd name="connsiteX7" fmla="*/ 209405 w 1654296"/>
              <a:gd name="connsiteY7" fmla="*/ 153563 h 293166"/>
              <a:gd name="connsiteX8" fmla="*/ 251286 w 1654296"/>
              <a:gd name="connsiteY8" fmla="*/ 167523 h 293166"/>
              <a:gd name="connsiteX9" fmla="*/ 286186 w 1654296"/>
              <a:gd name="connsiteY9" fmla="*/ 188464 h 293166"/>
              <a:gd name="connsiteX10" fmla="*/ 342028 w 1654296"/>
              <a:gd name="connsiteY10" fmla="*/ 230345 h 293166"/>
              <a:gd name="connsiteX11" fmla="*/ 383908 w 1654296"/>
              <a:gd name="connsiteY11" fmla="*/ 244305 h 293166"/>
              <a:gd name="connsiteX12" fmla="*/ 397869 w 1654296"/>
              <a:gd name="connsiteY12" fmla="*/ 258265 h 293166"/>
              <a:gd name="connsiteX13" fmla="*/ 439750 w 1654296"/>
              <a:gd name="connsiteY13" fmla="*/ 265245 h 293166"/>
              <a:gd name="connsiteX14" fmla="*/ 474650 w 1654296"/>
              <a:gd name="connsiteY14" fmla="*/ 272226 h 293166"/>
              <a:gd name="connsiteX15" fmla="*/ 537472 w 1654296"/>
              <a:gd name="connsiteY15" fmla="*/ 279206 h 293166"/>
              <a:gd name="connsiteX16" fmla="*/ 663115 w 1654296"/>
              <a:gd name="connsiteY16" fmla="*/ 293166 h 293166"/>
              <a:gd name="connsiteX17" fmla="*/ 1033063 w 1654296"/>
              <a:gd name="connsiteY17" fmla="*/ 286186 h 293166"/>
              <a:gd name="connsiteX18" fmla="*/ 1054003 w 1654296"/>
              <a:gd name="connsiteY18" fmla="*/ 279206 h 293166"/>
              <a:gd name="connsiteX19" fmla="*/ 1123805 w 1654296"/>
              <a:gd name="connsiteY19" fmla="*/ 272226 h 293166"/>
              <a:gd name="connsiteX20" fmla="*/ 1179646 w 1654296"/>
              <a:gd name="connsiteY20" fmla="*/ 258265 h 293166"/>
              <a:gd name="connsiteX21" fmla="*/ 1242467 w 1654296"/>
              <a:gd name="connsiteY21" fmla="*/ 237325 h 293166"/>
              <a:gd name="connsiteX22" fmla="*/ 1263408 w 1654296"/>
              <a:gd name="connsiteY22" fmla="*/ 230345 h 293166"/>
              <a:gd name="connsiteX23" fmla="*/ 1284348 w 1654296"/>
              <a:gd name="connsiteY23" fmla="*/ 223365 h 293166"/>
              <a:gd name="connsiteX24" fmla="*/ 1340189 w 1654296"/>
              <a:gd name="connsiteY24" fmla="*/ 209404 h 293166"/>
              <a:gd name="connsiteX25" fmla="*/ 1403011 w 1654296"/>
              <a:gd name="connsiteY25" fmla="*/ 188464 h 293166"/>
              <a:gd name="connsiteX26" fmla="*/ 1423951 w 1654296"/>
              <a:gd name="connsiteY26" fmla="*/ 181484 h 293166"/>
              <a:gd name="connsiteX27" fmla="*/ 1444892 w 1654296"/>
              <a:gd name="connsiteY27" fmla="*/ 174504 h 293166"/>
              <a:gd name="connsiteX28" fmla="*/ 1465832 w 1654296"/>
              <a:gd name="connsiteY28" fmla="*/ 160543 h 293166"/>
              <a:gd name="connsiteX29" fmla="*/ 1486773 w 1654296"/>
              <a:gd name="connsiteY29" fmla="*/ 153563 h 293166"/>
              <a:gd name="connsiteX30" fmla="*/ 1528654 w 1654296"/>
              <a:gd name="connsiteY30" fmla="*/ 118662 h 293166"/>
              <a:gd name="connsiteX31" fmla="*/ 1563554 w 1654296"/>
              <a:gd name="connsiteY31" fmla="*/ 90742 h 293166"/>
              <a:gd name="connsiteX32" fmla="*/ 1577515 w 1654296"/>
              <a:gd name="connsiteY32" fmla="*/ 76781 h 293166"/>
              <a:gd name="connsiteX33" fmla="*/ 1619395 w 1654296"/>
              <a:gd name="connsiteY33" fmla="*/ 62821 h 293166"/>
              <a:gd name="connsiteX34" fmla="*/ 1654296 w 1654296"/>
              <a:gd name="connsiteY34" fmla="*/ 34900 h 29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654296" h="293166">
                <a:moveTo>
                  <a:pt x="0" y="0"/>
                </a:moveTo>
                <a:cubicBezTo>
                  <a:pt x="27074" y="10829"/>
                  <a:pt x="34931" y="11192"/>
                  <a:pt x="55841" y="27920"/>
                </a:cubicBezTo>
                <a:cubicBezTo>
                  <a:pt x="60980" y="32031"/>
                  <a:pt x="64537" y="37932"/>
                  <a:pt x="69802" y="41881"/>
                </a:cubicBezTo>
                <a:cubicBezTo>
                  <a:pt x="83225" y="51948"/>
                  <a:pt x="99819" y="57937"/>
                  <a:pt x="111683" y="69801"/>
                </a:cubicBezTo>
                <a:lnTo>
                  <a:pt x="146583" y="104702"/>
                </a:lnTo>
                <a:cubicBezTo>
                  <a:pt x="151237" y="109356"/>
                  <a:pt x="154301" y="116581"/>
                  <a:pt x="160544" y="118662"/>
                </a:cubicBezTo>
                <a:lnTo>
                  <a:pt x="181484" y="125642"/>
                </a:lnTo>
                <a:cubicBezTo>
                  <a:pt x="190791" y="134949"/>
                  <a:pt x="196918" y="149401"/>
                  <a:pt x="209405" y="153563"/>
                </a:cubicBezTo>
                <a:lnTo>
                  <a:pt x="251286" y="167523"/>
                </a:lnTo>
                <a:cubicBezTo>
                  <a:pt x="286653" y="202893"/>
                  <a:pt x="240886" y="161285"/>
                  <a:pt x="286186" y="188464"/>
                </a:cubicBezTo>
                <a:cubicBezTo>
                  <a:pt x="327526" y="213267"/>
                  <a:pt x="255117" y="201375"/>
                  <a:pt x="342028" y="230345"/>
                </a:cubicBezTo>
                <a:lnTo>
                  <a:pt x="383908" y="244305"/>
                </a:lnTo>
                <a:cubicBezTo>
                  <a:pt x="388562" y="248958"/>
                  <a:pt x="391707" y="255954"/>
                  <a:pt x="397869" y="258265"/>
                </a:cubicBezTo>
                <a:cubicBezTo>
                  <a:pt x="411121" y="263234"/>
                  <a:pt x="425825" y="262713"/>
                  <a:pt x="439750" y="265245"/>
                </a:cubicBezTo>
                <a:cubicBezTo>
                  <a:pt x="451422" y="267367"/>
                  <a:pt x="462905" y="270548"/>
                  <a:pt x="474650" y="272226"/>
                </a:cubicBezTo>
                <a:cubicBezTo>
                  <a:pt x="495508" y="275206"/>
                  <a:pt x="516587" y="276421"/>
                  <a:pt x="537472" y="279206"/>
                </a:cubicBezTo>
                <a:cubicBezTo>
                  <a:pt x="653336" y="294654"/>
                  <a:pt x="473501" y="277365"/>
                  <a:pt x="663115" y="293166"/>
                </a:cubicBezTo>
                <a:lnTo>
                  <a:pt x="1033063" y="286186"/>
                </a:lnTo>
                <a:cubicBezTo>
                  <a:pt x="1040416" y="285923"/>
                  <a:pt x="1046731" y="280325"/>
                  <a:pt x="1054003" y="279206"/>
                </a:cubicBezTo>
                <a:cubicBezTo>
                  <a:pt x="1077114" y="275650"/>
                  <a:pt x="1100538" y="274553"/>
                  <a:pt x="1123805" y="272226"/>
                </a:cubicBezTo>
                <a:cubicBezTo>
                  <a:pt x="1142419" y="267572"/>
                  <a:pt x="1161444" y="264332"/>
                  <a:pt x="1179646" y="258265"/>
                </a:cubicBezTo>
                <a:lnTo>
                  <a:pt x="1242467" y="237325"/>
                </a:lnTo>
                <a:lnTo>
                  <a:pt x="1263408" y="230345"/>
                </a:lnTo>
                <a:cubicBezTo>
                  <a:pt x="1270388" y="228018"/>
                  <a:pt x="1277210" y="225150"/>
                  <a:pt x="1284348" y="223365"/>
                </a:cubicBezTo>
                <a:cubicBezTo>
                  <a:pt x="1302962" y="218711"/>
                  <a:pt x="1321987" y="215471"/>
                  <a:pt x="1340189" y="209404"/>
                </a:cubicBezTo>
                <a:lnTo>
                  <a:pt x="1403011" y="188464"/>
                </a:lnTo>
                <a:lnTo>
                  <a:pt x="1423951" y="181484"/>
                </a:lnTo>
                <a:lnTo>
                  <a:pt x="1444892" y="174504"/>
                </a:lnTo>
                <a:cubicBezTo>
                  <a:pt x="1451872" y="169850"/>
                  <a:pt x="1458329" y="164295"/>
                  <a:pt x="1465832" y="160543"/>
                </a:cubicBezTo>
                <a:cubicBezTo>
                  <a:pt x="1472413" y="157252"/>
                  <a:pt x="1481121" y="158273"/>
                  <a:pt x="1486773" y="153563"/>
                </a:cubicBezTo>
                <a:cubicBezTo>
                  <a:pt x="1537483" y="111304"/>
                  <a:pt x="1480640" y="134666"/>
                  <a:pt x="1528654" y="118662"/>
                </a:cubicBezTo>
                <a:cubicBezTo>
                  <a:pt x="1556459" y="76955"/>
                  <a:pt x="1526093" y="113219"/>
                  <a:pt x="1563554" y="90742"/>
                </a:cubicBezTo>
                <a:cubicBezTo>
                  <a:pt x="1569197" y="87356"/>
                  <a:pt x="1571629" y="79724"/>
                  <a:pt x="1577515" y="76781"/>
                </a:cubicBezTo>
                <a:cubicBezTo>
                  <a:pt x="1590677" y="70200"/>
                  <a:pt x="1619395" y="62821"/>
                  <a:pt x="1619395" y="62821"/>
                </a:cubicBezTo>
                <a:cubicBezTo>
                  <a:pt x="1648961" y="33255"/>
                  <a:pt x="1634154" y="34900"/>
                  <a:pt x="1654296" y="34900"/>
                </a:cubicBezTo>
              </a:path>
            </a:pathLst>
          </a:custGeom>
          <a:ln w="57150"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17">
            <a:extLst>
              <a:ext uri="{FF2B5EF4-FFF2-40B4-BE49-F238E27FC236}">
                <a16:creationId xmlns:a16="http://schemas.microsoft.com/office/drawing/2014/main" id="{C6A9A3CB-5A21-4F70-83BB-6D4C8812CF47}"/>
              </a:ext>
            </a:extLst>
          </p:cNvPr>
          <p:cNvSpPr/>
          <p:nvPr/>
        </p:nvSpPr>
        <p:spPr>
          <a:xfrm>
            <a:off x="7715509" y="3605130"/>
            <a:ext cx="402144" cy="40214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800" i="1" dirty="0">
              <a:solidFill>
                <a:schemeClr val="tx1"/>
              </a:solidFill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D6CB6F5-E1B4-4008-80C8-EA6CA34206EB}"/>
              </a:ext>
            </a:extLst>
          </p:cNvPr>
          <p:cNvSpPr txBox="1">
            <a:spLocks/>
          </p:cNvSpPr>
          <p:nvPr/>
        </p:nvSpPr>
        <p:spPr>
          <a:xfrm>
            <a:off x="7730486" y="3625059"/>
            <a:ext cx="439646" cy="362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T" sz="1700" i="1" dirty="0" err="1">
                <a:latin typeface="+mj-lt"/>
              </a:rPr>
              <a:t>uv</a:t>
            </a:r>
            <a:endParaRPr lang="en-US" sz="1500" i="1" dirty="0">
              <a:latin typeface="+mj-lt"/>
            </a:endParaRPr>
          </a:p>
          <a:p>
            <a:endParaRPr lang="de-DE" sz="1800" dirty="0">
              <a:latin typeface="+mj-lt"/>
            </a:endParaRPr>
          </a:p>
        </p:txBody>
      </p:sp>
      <p:pic>
        <p:nvPicPr>
          <p:cNvPr id="22" name="Picture 2" descr="Outerplanar graph - Wikipedia">
            <a:extLst>
              <a:ext uri="{FF2B5EF4-FFF2-40B4-BE49-F238E27FC236}">
                <a16:creationId xmlns:a16="http://schemas.microsoft.com/office/drawing/2014/main" id="{321B7B9C-F318-4D05-93EB-53748033D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082" y="1344549"/>
            <a:ext cx="1544574" cy="136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D311CDC-E1FF-4A16-A56E-876010ADB7E0}"/>
              </a:ext>
            </a:extLst>
          </p:cNvPr>
          <p:cNvSpPr/>
          <p:nvPr/>
        </p:nvSpPr>
        <p:spPr>
          <a:xfrm>
            <a:off x="5280161" y="4424740"/>
            <a:ext cx="3744416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200" dirty="0"/>
              <a:t>Foerster </a:t>
            </a:r>
            <a:r>
              <a:rPr lang="en-AT" sz="1200" dirty="0"/>
              <a:t>et al.</a:t>
            </a:r>
            <a:r>
              <a:rPr lang="de-DE" sz="1200" dirty="0"/>
              <a:t> </a:t>
            </a:r>
            <a:r>
              <a:rPr lang="en-US" sz="1200" b="1" dirty="0"/>
              <a:t>On the Feasibility of Perfect Resilience with Local Fast Failover. </a:t>
            </a:r>
            <a:r>
              <a:rPr lang="en-US" sz="1200" dirty="0"/>
              <a:t>SIAM Symposium on Algorithmic Principles of Computer Systems (APOCS), 2021.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627586809"/>
      </p:ext>
    </p:extLst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217439" y="162262"/>
            <a:ext cx="8229600" cy="857250"/>
          </a:xfrm>
        </p:spPr>
        <p:txBody>
          <a:bodyPr>
            <a:normAutofit/>
          </a:bodyPr>
          <a:lstStyle/>
          <a:p>
            <a:r>
              <a:rPr lang="de-DE" dirty="0"/>
              <a:t>Roadmap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idx="1"/>
          </p:nvPr>
        </p:nvSpPr>
        <p:spPr>
          <a:xfrm>
            <a:off x="166197" y="1203598"/>
            <a:ext cx="5184576" cy="4000510"/>
          </a:xfrm>
        </p:spPr>
        <p:txBody>
          <a:bodyPr>
            <a:normAutofit/>
          </a:bodyPr>
          <a:lstStyle/>
          <a:p>
            <a:endParaRPr lang="de-DE" sz="2100" dirty="0"/>
          </a:p>
          <a:p>
            <a:r>
              <a:rPr lang="de-DE" sz="2100" dirty="0"/>
              <a:t>A Brief </a:t>
            </a:r>
            <a:r>
              <a:rPr lang="de-DE" sz="2100" dirty="0" err="1"/>
              <a:t>History</a:t>
            </a:r>
            <a:r>
              <a:rPr lang="de-DE" sz="2100" dirty="0"/>
              <a:t> </a:t>
            </a:r>
            <a:r>
              <a:rPr lang="de-DE" sz="2100" dirty="0" err="1"/>
              <a:t>of</a:t>
            </a:r>
            <a:r>
              <a:rPr lang="de-DE" sz="2100" dirty="0"/>
              <a:t> Resilient Networking</a:t>
            </a:r>
          </a:p>
          <a:p>
            <a:endParaRPr lang="de-DE" sz="2100" dirty="0"/>
          </a:p>
          <a:p>
            <a:r>
              <a:rPr lang="de-DE" sz="2100" dirty="0" err="1"/>
              <a:t>Algorithms</a:t>
            </a:r>
            <a:r>
              <a:rPr lang="de-DE" sz="2100" dirty="0"/>
              <a:t> </a:t>
            </a:r>
            <a:r>
              <a:rPr lang="de-DE" sz="2100" dirty="0" err="1"/>
              <a:t>for</a:t>
            </a:r>
            <a:r>
              <a:rPr lang="de-DE" sz="2100" dirty="0"/>
              <a:t> </a:t>
            </a:r>
            <a:r>
              <a:rPr lang="de-DE" sz="2100" dirty="0" err="1"/>
              <a:t>Local</a:t>
            </a:r>
            <a:r>
              <a:rPr lang="de-DE" sz="2100" dirty="0"/>
              <a:t> Fast Re-Routing (FRR)</a:t>
            </a:r>
          </a:p>
          <a:p>
            <a:endParaRPr lang="de-DE" sz="2100" dirty="0"/>
          </a:p>
          <a:p>
            <a:r>
              <a:rPr lang="de-DE" sz="2100" b="1" dirty="0"/>
              <a:t>Accounting </a:t>
            </a:r>
            <a:r>
              <a:rPr lang="de-DE" sz="2100" b="1" dirty="0" err="1"/>
              <a:t>for</a:t>
            </a:r>
            <a:r>
              <a:rPr lang="de-DE" sz="2100" b="1" dirty="0"/>
              <a:t> </a:t>
            </a:r>
            <a:r>
              <a:rPr lang="de-DE" sz="2100" b="1" dirty="0" err="1"/>
              <a:t>Congestion</a:t>
            </a:r>
            <a:endParaRPr lang="de-DE" sz="2100" b="1" dirty="0"/>
          </a:p>
          <a:p>
            <a:endParaRPr lang="de-DE" sz="2100" dirty="0"/>
          </a:p>
          <a:p>
            <a:r>
              <a:rPr lang="de-DE" sz="2100" dirty="0"/>
              <a:t>Accounting </a:t>
            </a:r>
            <a:r>
              <a:rPr lang="de-DE" sz="2100" dirty="0" err="1"/>
              <a:t>for</a:t>
            </a:r>
            <a:r>
              <a:rPr lang="de-DE" sz="2100" dirty="0"/>
              <a:t> Network Policy</a:t>
            </a:r>
          </a:p>
        </p:txBody>
      </p:sp>
      <p:pic>
        <p:nvPicPr>
          <p:cNvPr id="1026" name="Picture 2" descr="Image result for roadtr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157" y="1707654"/>
            <a:ext cx="3600400" cy="239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30372"/>
      </p:ext>
    </p:extLst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 Verbindung mit Pfeil 71"/>
          <p:cNvCxnSpPr/>
          <p:nvPr/>
        </p:nvCxnSpPr>
        <p:spPr>
          <a:xfrm flipV="1">
            <a:off x="4270677" y="2047635"/>
            <a:ext cx="2861875" cy="186688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endCxn id="44" idx="2"/>
          </p:cNvCxnSpPr>
          <p:nvPr/>
        </p:nvCxnSpPr>
        <p:spPr>
          <a:xfrm flipH="1" flipV="1">
            <a:off x="4212867" y="2319437"/>
            <a:ext cx="35098" cy="153637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/>
          <p:nvPr/>
        </p:nvCxnSpPr>
        <p:spPr>
          <a:xfrm>
            <a:off x="4362265" y="3970107"/>
            <a:ext cx="1468587" cy="79994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/>
          <p:nvPr/>
        </p:nvCxnSpPr>
        <p:spPr>
          <a:xfrm>
            <a:off x="7216459" y="2024187"/>
            <a:ext cx="55841" cy="188176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>
            <a:off x="5820528" y="1238278"/>
            <a:ext cx="1410286" cy="81851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>
            <a:off x="4178586" y="2077460"/>
            <a:ext cx="3208014" cy="1942791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/>
          <p:nvPr/>
        </p:nvCxnSpPr>
        <p:spPr>
          <a:xfrm>
            <a:off x="5830852" y="1251507"/>
            <a:ext cx="1406351" cy="26800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5830852" y="1988021"/>
            <a:ext cx="1352345" cy="278202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H="1" flipV="1">
            <a:off x="4273161" y="2108000"/>
            <a:ext cx="1671991" cy="2776347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 flipH="1" flipV="1">
            <a:off x="5820529" y="1278758"/>
            <a:ext cx="8327" cy="35756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>
          <a:xfrm flipV="1">
            <a:off x="4224445" y="1256856"/>
            <a:ext cx="1571309" cy="2725903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/>
          <p:nvPr/>
        </p:nvCxnSpPr>
        <p:spPr>
          <a:xfrm>
            <a:off x="4277066" y="2043249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/>
          <p:nvPr/>
        </p:nvCxnSpPr>
        <p:spPr>
          <a:xfrm>
            <a:off x="4205544" y="3914523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4440180" y="1344014"/>
            <a:ext cx="1120642" cy="65648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V="1">
            <a:off x="5830852" y="3931553"/>
            <a:ext cx="1441448" cy="83849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hape 181"/>
          <p:cNvSpPr/>
          <p:nvPr/>
        </p:nvSpPr>
        <p:spPr>
          <a:xfrm>
            <a:off x="5509010" y="965972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6" name="Shape 159"/>
          <p:cNvSpPr txBox="1">
            <a:spLocks/>
          </p:cNvSpPr>
          <p:nvPr/>
        </p:nvSpPr>
        <p:spPr>
          <a:xfrm>
            <a:off x="5550497" y="1017177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1</a:t>
            </a:r>
            <a:endParaRPr lang="en-US" sz="2400" baseline="-25000" dirty="0"/>
          </a:p>
        </p:txBody>
      </p:sp>
      <p:sp>
        <p:nvSpPr>
          <p:cNvPr id="37" name="Shape 181"/>
          <p:cNvSpPr/>
          <p:nvPr/>
        </p:nvSpPr>
        <p:spPr>
          <a:xfrm>
            <a:off x="6925685" y="172485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8" name="Shape 159"/>
          <p:cNvSpPr txBox="1">
            <a:spLocks/>
          </p:cNvSpPr>
          <p:nvPr/>
        </p:nvSpPr>
        <p:spPr>
          <a:xfrm>
            <a:off x="6967172" y="177606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2</a:t>
            </a:r>
            <a:endParaRPr lang="en-US" sz="2400" baseline="-25000" dirty="0"/>
          </a:p>
        </p:txBody>
      </p:sp>
      <p:sp>
        <p:nvSpPr>
          <p:cNvPr id="39" name="Shape 181"/>
          <p:cNvSpPr/>
          <p:nvPr/>
        </p:nvSpPr>
        <p:spPr>
          <a:xfrm>
            <a:off x="6960783" y="361506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0" name="Shape 159"/>
          <p:cNvSpPr txBox="1">
            <a:spLocks/>
          </p:cNvSpPr>
          <p:nvPr/>
        </p:nvSpPr>
        <p:spPr>
          <a:xfrm>
            <a:off x="7002270" y="366627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3</a:t>
            </a:r>
            <a:endParaRPr lang="en-US" sz="2400" baseline="-25000" dirty="0"/>
          </a:p>
        </p:txBody>
      </p:sp>
      <p:sp>
        <p:nvSpPr>
          <p:cNvPr id="41" name="Shape 181"/>
          <p:cNvSpPr/>
          <p:nvPr/>
        </p:nvSpPr>
        <p:spPr>
          <a:xfrm>
            <a:off x="5519335" y="4479163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2" name="Shape 159"/>
          <p:cNvSpPr txBox="1">
            <a:spLocks/>
          </p:cNvSpPr>
          <p:nvPr/>
        </p:nvSpPr>
        <p:spPr>
          <a:xfrm>
            <a:off x="5560822" y="4530368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4</a:t>
            </a:r>
            <a:endParaRPr lang="en-US" sz="2400" baseline="-25000" dirty="0"/>
          </a:p>
        </p:txBody>
      </p:sp>
      <p:sp>
        <p:nvSpPr>
          <p:cNvPr id="43" name="Shape 181"/>
          <p:cNvSpPr/>
          <p:nvPr/>
        </p:nvSpPr>
        <p:spPr>
          <a:xfrm>
            <a:off x="3901349" y="178887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4" name="Shape 159"/>
          <p:cNvSpPr txBox="1">
            <a:spLocks/>
          </p:cNvSpPr>
          <p:nvPr/>
        </p:nvSpPr>
        <p:spPr>
          <a:xfrm>
            <a:off x="3942836" y="184007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AT" sz="2400" dirty="0"/>
              <a:t>t</a:t>
            </a:r>
            <a:endParaRPr lang="en-US" sz="2400" baseline="-25000" dirty="0"/>
          </a:p>
        </p:txBody>
      </p:sp>
      <p:sp>
        <p:nvSpPr>
          <p:cNvPr id="45" name="Shape 181"/>
          <p:cNvSpPr/>
          <p:nvPr/>
        </p:nvSpPr>
        <p:spPr>
          <a:xfrm>
            <a:off x="3936447" y="367908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6" name="Shape 159"/>
          <p:cNvSpPr txBox="1">
            <a:spLocks/>
          </p:cNvSpPr>
          <p:nvPr/>
        </p:nvSpPr>
        <p:spPr>
          <a:xfrm>
            <a:off x="3977934" y="373028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5</a:t>
            </a:r>
            <a:endParaRPr lang="en-US" sz="2400" baseline="-25000" dirty="0"/>
          </a:p>
        </p:txBody>
      </p:sp>
      <p:sp>
        <p:nvSpPr>
          <p:cNvPr id="35" name="Shape 159"/>
          <p:cNvSpPr txBox="1">
            <a:spLocks/>
          </p:cNvSpPr>
          <p:nvPr/>
        </p:nvSpPr>
        <p:spPr>
          <a:xfrm>
            <a:off x="1907704" y="780775"/>
            <a:ext cx="2803385" cy="857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de-DE" sz="1950" dirty="0"/>
              <a:t>A</a:t>
            </a:r>
            <a:r>
              <a:rPr lang="en-AT" sz="1950" dirty="0"/>
              <a:t> </a:t>
            </a:r>
            <a:r>
              <a:rPr lang="de-DE" sz="1950" dirty="0"/>
              <a:t>m</a:t>
            </a:r>
            <a:r>
              <a:rPr lang="en-AT" sz="1950" dirty="0"/>
              <a:t>o</a:t>
            </a:r>
            <a:r>
              <a:rPr lang="de-DE" sz="1950" dirty="0"/>
              <a:t>s</a:t>
            </a:r>
            <a:r>
              <a:rPr lang="en-AT" sz="1950" dirty="0"/>
              <a:t>t </a:t>
            </a:r>
            <a:r>
              <a:rPr lang="de-DE" sz="1950" dirty="0"/>
              <a:t>s</a:t>
            </a:r>
            <a:r>
              <a:rPr lang="en-AT" sz="1950" dirty="0"/>
              <a:t>i</a:t>
            </a:r>
            <a:r>
              <a:rPr lang="de-DE" sz="1950" dirty="0"/>
              <a:t>m</a:t>
            </a:r>
            <a:r>
              <a:rPr lang="en-AT" sz="1950" dirty="0"/>
              <a:t>p</a:t>
            </a:r>
            <a:r>
              <a:rPr lang="de-DE" sz="1950" dirty="0"/>
              <a:t>l</a:t>
            </a:r>
            <a:r>
              <a:rPr lang="en-AT" sz="1950" dirty="0"/>
              <a:t>e network:</a:t>
            </a:r>
          </a:p>
          <a:p>
            <a:pPr>
              <a:buSzPct val="25000"/>
            </a:pPr>
            <a:r>
              <a:rPr lang="en-AT" sz="1950" dirty="0"/>
              <a:t>the clique</a:t>
            </a:r>
            <a:endParaRPr lang="en-US" sz="1950" dirty="0"/>
          </a:p>
        </p:txBody>
      </p:sp>
      <p:sp>
        <p:nvSpPr>
          <p:cNvPr id="78" name="Title 2">
            <a:extLst>
              <a:ext uri="{FF2B5EF4-FFF2-40B4-BE49-F238E27FC236}">
                <a16:creationId xmlns:a16="http://schemas.microsoft.com/office/drawing/2014/main" id="{4446E6E8-CA6A-4D5B-9894-A82F2EDB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04664" y="-17592"/>
            <a:ext cx="7555176" cy="857250"/>
          </a:xfrm>
        </p:spPr>
        <p:txBody>
          <a:bodyPr>
            <a:normAutofit/>
          </a:bodyPr>
          <a:lstStyle/>
          <a:p>
            <a:r>
              <a:rPr lang="de-DE" sz="3800" dirty="0"/>
              <a:t>C</a:t>
            </a:r>
            <a:r>
              <a:rPr lang="en-AT" sz="3800" dirty="0"/>
              <a:t>o</a:t>
            </a:r>
            <a:r>
              <a:rPr lang="de-DE" sz="3800" dirty="0"/>
              <a:t>n</a:t>
            </a:r>
            <a:r>
              <a:rPr lang="en-AT" sz="3800" dirty="0"/>
              <a:t>g</a:t>
            </a:r>
            <a:r>
              <a:rPr lang="de-DE" sz="3800" dirty="0"/>
              <a:t>e</a:t>
            </a:r>
            <a:r>
              <a:rPr lang="en-AT" sz="3800" dirty="0"/>
              <a:t>s</a:t>
            </a:r>
            <a:r>
              <a:rPr lang="de-DE" sz="3800" dirty="0"/>
              <a:t>t</a:t>
            </a:r>
            <a:r>
              <a:rPr lang="en-AT" sz="3800" dirty="0"/>
              <a:t>i</a:t>
            </a:r>
            <a:r>
              <a:rPr lang="de-DE" sz="3800" dirty="0"/>
              <a:t>o</a:t>
            </a:r>
            <a:r>
              <a:rPr lang="en-AT" sz="3800" dirty="0"/>
              <a:t>n-</a:t>
            </a:r>
            <a:r>
              <a:rPr lang="de-DE" sz="3800" dirty="0"/>
              <a:t>A</a:t>
            </a:r>
            <a:r>
              <a:rPr lang="en-AT" sz="3800" dirty="0"/>
              <a:t>w</a:t>
            </a:r>
            <a:r>
              <a:rPr lang="de-DE" sz="3800" dirty="0"/>
              <a:t>a</a:t>
            </a:r>
            <a:r>
              <a:rPr lang="en-AT" sz="3800" dirty="0"/>
              <a:t>r</a:t>
            </a:r>
            <a:r>
              <a:rPr lang="de-DE" sz="3800" dirty="0"/>
              <a:t>e</a:t>
            </a:r>
            <a:r>
              <a:rPr lang="en-AT" sz="3800" dirty="0"/>
              <a:t> </a:t>
            </a:r>
            <a:r>
              <a:rPr lang="de-DE" sz="3800" dirty="0"/>
              <a:t>F</a:t>
            </a:r>
            <a:r>
              <a:rPr lang="en-AT" sz="3800" dirty="0"/>
              <a:t>R</a:t>
            </a:r>
            <a:r>
              <a:rPr lang="de-DE" sz="3800" dirty="0"/>
              <a:t>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F5102B-4034-4957-BFDE-B22976E3920B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48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831253"/>
      </p:ext>
    </p:extLst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 Verbindung mit Pfeil 71"/>
          <p:cNvCxnSpPr/>
          <p:nvPr/>
        </p:nvCxnSpPr>
        <p:spPr>
          <a:xfrm flipV="1">
            <a:off x="4270677" y="2047635"/>
            <a:ext cx="2861875" cy="186688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endCxn id="44" idx="2"/>
          </p:cNvCxnSpPr>
          <p:nvPr/>
        </p:nvCxnSpPr>
        <p:spPr>
          <a:xfrm flipH="1" flipV="1">
            <a:off x="4212867" y="2319437"/>
            <a:ext cx="35098" cy="153637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/>
          <p:nvPr/>
        </p:nvCxnSpPr>
        <p:spPr>
          <a:xfrm>
            <a:off x="4362265" y="3970107"/>
            <a:ext cx="1468587" cy="79994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/>
          <p:nvPr/>
        </p:nvCxnSpPr>
        <p:spPr>
          <a:xfrm>
            <a:off x="7216459" y="2024187"/>
            <a:ext cx="55841" cy="188176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>
            <a:off x="5820528" y="1238278"/>
            <a:ext cx="1410286" cy="81851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>
            <a:off x="4178586" y="2077460"/>
            <a:ext cx="3208014" cy="1942791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/>
          <p:nvPr/>
        </p:nvCxnSpPr>
        <p:spPr>
          <a:xfrm>
            <a:off x="5830852" y="1251507"/>
            <a:ext cx="1406351" cy="26800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5830852" y="1988021"/>
            <a:ext cx="1352345" cy="278202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H="1" flipV="1">
            <a:off x="4273161" y="2108000"/>
            <a:ext cx="1671991" cy="2776347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 flipH="1" flipV="1">
            <a:off x="5820529" y="1278758"/>
            <a:ext cx="8327" cy="35756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>
          <a:xfrm flipV="1">
            <a:off x="4224445" y="1256856"/>
            <a:ext cx="1571309" cy="2725903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/>
          <p:nvPr/>
        </p:nvCxnSpPr>
        <p:spPr>
          <a:xfrm>
            <a:off x="4277066" y="2043249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/>
          <p:nvPr/>
        </p:nvCxnSpPr>
        <p:spPr>
          <a:xfrm>
            <a:off x="4205544" y="3914523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4440180" y="1344014"/>
            <a:ext cx="1120642" cy="65648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V="1">
            <a:off x="5830852" y="3931553"/>
            <a:ext cx="1441448" cy="83849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hape 181"/>
          <p:cNvSpPr/>
          <p:nvPr/>
        </p:nvSpPr>
        <p:spPr>
          <a:xfrm>
            <a:off x="5509010" y="965972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6" name="Shape 159"/>
          <p:cNvSpPr txBox="1">
            <a:spLocks/>
          </p:cNvSpPr>
          <p:nvPr/>
        </p:nvSpPr>
        <p:spPr>
          <a:xfrm>
            <a:off x="5550497" y="1017177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1</a:t>
            </a:r>
            <a:endParaRPr lang="en-US" sz="2400" baseline="-25000" dirty="0"/>
          </a:p>
        </p:txBody>
      </p:sp>
      <p:sp>
        <p:nvSpPr>
          <p:cNvPr id="37" name="Shape 181"/>
          <p:cNvSpPr/>
          <p:nvPr/>
        </p:nvSpPr>
        <p:spPr>
          <a:xfrm>
            <a:off x="6925685" y="172485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8" name="Shape 159"/>
          <p:cNvSpPr txBox="1">
            <a:spLocks/>
          </p:cNvSpPr>
          <p:nvPr/>
        </p:nvSpPr>
        <p:spPr>
          <a:xfrm>
            <a:off x="6967172" y="177606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2</a:t>
            </a:r>
            <a:endParaRPr lang="en-US" sz="2400" baseline="-25000" dirty="0"/>
          </a:p>
        </p:txBody>
      </p:sp>
      <p:sp>
        <p:nvSpPr>
          <p:cNvPr id="39" name="Shape 181"/>
          <p:cNvSpPr/>
          <p:nvPr/>
        </p:nvSpPr>
        <p:spPr>
          <a:xfrm>
            <a:off x="6960783" y="361506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0" name="Shape 159"/>
          <p:cNvSpPr txBox="1">
            <a:spLocks/>
          </p:cNvSpPr>
          <p:nvPr/>
        </p:nvSpPr>
        <p:spPr>
          <a:xfrm>
            <a:off x="7002270" y="366627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3</a:t>
            </a:r>
            <a:endParaRPr lang="en-US" sz="2400" baseline="-25000" dirty="0"/>
          </a:p>
        </p:txBody>
      </p:sp>
      <p:sp>
        <p:nvSpPr>
          <p:cNvPr id="41" name="Shape 181"/>
          <p:cNvSpPr/>
          <p:nvPr/>
        </p:nvSpPr>
        <p:spPr>
          <a:xfrm>
            <a:off x="5519335" y="4479163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2" name="Shape 159"/>
          <p:cNvSpPr txBox="1">
            <a:spLocks/>
          </p:cNvSpPr>
          <p:nvPr/>
        </p:nvSpPr>
        <p:spPr>
          <a:xfrm>
            <a:off x="5560822" y="4530368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4</a:t>
            </a:r>
            <a:endParaRPr lang="en-US" sz="2400" baseline="-25000" dirty="0"/>
          </a:p>
        </p:txBody>
      </p:sp>
      <p:sp>
        <p:nvSpPr>
          <p:cNvPr id="43" name="Shape 181"/>
          <p:cNvSpPr/>
          <p:nvPr/>
        </p:nvSpPr>
        <p:spPr>
          <a:xfrm>
            <a:off x="3901349" y="178887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4" name="Shape 159"/>
          <p:cNvSpPr txBox="1">
            <a:spLocks/>
          </p:cNvSpPr>
          <p:nvPr/>
        </p:nvSpPr>
        <p:spPr>
          <a:xfrm>
            <a:off x="3942836" y="184007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AT" sz="2400" dirty="0"/>
              <a:t>t</a:t>
            </a:r>
            <a:endParaRPr lang="en-US" sz="2400" baseline="-25000" dirty="0"/>
          </a:p>
        </p:txBody>
      </p:sp>
      <p:sp>
        <p:nvSpPr>
          <p:cNvPr id="45" name="Shape 181"/>
          <p:cNvSpPr/>
          <p:nvPr/>
        </p:nvSpPr>
        <p:spPr>
          <a:xfrm>
            <a:off x="3936447" y="367908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6" name="Shape 159"/>
          <p:cNvSpPr txBox="1">
            <a:spLocks/>
          </p:cNvSpPr>
          <p:nvPr/>
        </p:nvSpPr>
        <p:spPr>
          <a:xfrm>
            <a:off x="3977934" y="373028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5</a:t>
            </a:r>
            <a:endParaRPr lang="en-US" sz="2400" baseline="-25000" dirty="0"/>
          </a:p>
        </p:txBody>
      </p:sp>
      <p:sp>
        <p:nvSpPr>
          <p:cNvPr id="35" name="Shape 159"/>
          <p:cNvSpPr txBox="1">
            <a:spLocks/>
          </p:cNvSpPr>
          <p:nvPr/>
        </p:nvSpPr>
        <p:spPr>
          <a:xfrm>
            <a:off x="1907704" y="780775"/>
            <a:ext cx="2803385" cy="857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de-DE" sz="1950" dirty="0"/>
              <a:t>A</a:t>
            </a:r>
            <a:r>
              <a:rPr lang="en-AT" sz="1950" dirty="0"/>
              <a:t> </a:t>
            </a:r>
            <a:r>
              <a:rPr lang="de-DE" sz="1950" dirty="0"/>
              <a:t>m</a:t>
            </a:r>
            <a:r>
              <a:rPr lang="en-AT" sz="1950" dirty="0"/>
              <a:t>o</a:t>
            </a:r>
            <a:r>
              <a:rPr lang="de-DE" sz="1950" dirty="0"/>
              <a:t>s</a:t>
            </a:r>
            <a:r>
              <a:rPr lang="en-AT" sz="1950" dirty="0"/>
              <a:t>t </a:t>
            </a:r>
            <a:r>
              <a:rPr lang="de-DE" sz="1950" dirty="0"/>
              <a:t>s</a:t>
            </a:r>
            <a:r>
              <a:rPr lang="en-AT" sz="1950" dirty="0"/>
              <a:t>i</a:t>
            </a:r>
            <a:r>
              <a:rPr lang="de-DE" sz="1950" dirty="0"/>
              <a:t>m</a:t>
            </a:r>
            <a:r>
              <a:rPr lang="en-AT" sz="1950" dirty="0"/>
              <a:t>p</a:t>
            </a:r>
            <a:r>
              <a:rPr lang="de-DE" sz="1950" dirty="0"/>
              <a:t>l</a:t>
            </a:r>
            <a:r>
              <a:rPr lang="en-AT" sz="1950" dirty="0"/>
              <a:t>e network:</a:t>
            </a:r>
          </a:p>
          <a:p>
            <a:pPr>
              <a:buSzPct val="25000"/>
            </a:pPr>
            <a:r>
              <a:rPr lang="en-AT" sz="1950" dirty="0"/>
              <a:t>the clique</a:t>
            </a:r>
            <a:endParaRPr lang="en-US" sz="1950" dirty="0"/>
          </a:p>
        </p:txBody>
      </p:sp>
      <p:sp>
        <p:nvSpPr>
          <p:cNvPr id="78" name="Title 2">
            <a:extLst>
              <a:ext uri="{FF2B5EF4-FFF2-40B4-BE49-F238E27FC236}">
                <a16:creationId xmlns:a16="http://schemas.microsoft.com/office/drawing/2014/main" id="{4446E6E8-CA6A-4D5B-9894-A82F2EDB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04664" y="-17592"/>
            <a:ext cx="7555176" cy="857250"/>
          </a:xfrm>
        </p:spPr>
        <p:txBody>
          <a:bodyPr>
            <a:normAutofit/>
          </a:bodyPr>
          <a:lstStyle/>
          <a:p>
            <a:r>
              <a:rPr lang="de-DE" sz="3800" dirty="0"/>
              <a:t>C</a:t>
            </a:r>
            <a:r>
              <a:rPr lang="en-AT" sz="3800" dirty="0"/>
              <a:t>o</a:t>
            </a:r>
            <a:r>
              <a:rPr lang="de-DE" sz="3800" dirty="0"/>
              <a:t>n</a:t>
            </a:r>
            <a:r>
              <a:rPr lang="en-AT" sz="3800" dirty="0"/>
              <a:t>g</a:t>
            </a:r>
            <a:r>
              <a:rPr lang="de-DE" sz="3800" dirty="0"/>
              <a:t>e</a:t>
            </a:r>
            <a:r>
              <a:rPr lang="en-AT" sz="3800" dirty="0"/>
              <a:t>s</a:t>
            </a:r>
            <a:r>
              <a:rPr lang="de-DE" sz="3800" dirty="0"/>
              <a:t>t</a:t>
            </a:r>
            <a:r>
              <a:rPr lang="en-AT" sz="3800" dirty="0"/>
              <a:t>i</a:t>
            </a:r>
            <a:r>
              <a:rPr lang="de-DE" sz="3800" dirty="0"/>
              <a:t>o</a:t>
            </a:r>
            <a:r>
              <a:rPr lang="en-AT" sz="3800" dirty="0"/>
              <a:t>n-</a:t>
            </a:r>
            <a:r>
              <a:rPr lang="de-DE" sz="3800" dirty="0"/>
              <a:t>A</a:t>
            </a:r>
            <a:r>
              <a:rPr lang="en-AT" sz="3800" dirty="0"/>
              <a:t>w</a:t>
            </a:r>
            <a:r>
              <a:rPr lang="de-DE" sz="3800" dirty="0"/>
              <a:t>a</a:t>
            </a:r>
            <a:r>
              <a:rPr lang="en-AT" sz="3800" dirty="0"/>
              <a:t>r</a:t>
            </a:r>
            <a:r>
              <a:rPr lang="de-DE" sz="3800" dirty="0"/>
              <a:t>e</a:t>
            </a:r>
            <a:r>
              <a:rPr lang="en-AT" sz="3800" dirty="0"/>
              <a:t> </a:t>
            </a:r>
            <a:r>
              <a:rPr lang="de-DE" sz="3800" dirty="0"/>
              <a:t>F</a:t>
            </a:r>
            <a:r>
              <a:rPr lang="en-AT" sz="3800" dirty="0"/>
              <a:t>R</a:t>
            </a:r>
            <a:r>
              <a:rPr lang="de-DE" sz="3800" dirty="0"/>
              <a:t>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BBF5C4-CE63-407D-BD5B-CF4C83AC2343}"/>
              </a:ext>
            </a:extLst>
          </p:cNvPr>
          <p:cNvSpPr txBox="1"/>
          <p:nvPr/>
        </p:nvSpPr>
        <p:spPr>
          <a:xfrm>
            <a:off x="539552" y="2619807"/>
            <a:ext cx="2232248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source.</a:t>
            </a: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0B7666-79C4-4B09-B2B0-85D7366EF33E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48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11213"/>
      </p:ext>
    </p:extLst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 Verbindung mit Pfeil 71"/>
          <p:cNvCxnSpPr/>
          <p:nvPr/>
        </p:nvCxnSpPr>
        <p:spPr>
          <a:xfrm flipV="1">
            <a:off x="4270677" y="2047635"/>
            <a:ext cx="2861875" cy="186688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endCxn id="44" idx="2"/>
          </p:cNvCxnSpPr>
          <p:nvPr/>
        </p:nvCxnSpPr>
        <p:spPr>
          <a:xfrm flipH="1" flipV="1">
            <a:off x="4212867" y="2319437"/>
            <a:ext cx="35098" cy="153637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/>
          <p:nvPr/>
        </p:nvCxnSpPr>
        <p:spPr>
          <a:xfrm>
            <a:off x="4362265" y="3970107"/>
            <a:ext cx="1468587" cy="79994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/>
          <p:nvPr/>
        </p:nvCxnSpPr>
        <p:spPr>
          <a:xfrm>
            <a:off x="7216459" y="2024187"/>
            <a:ext cx="55841" cy="188176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>
            <a:off x="5820528" y="1238278"/>
            <a:ext cx="1410286" cy="81851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>
            <a:off x="4178586" y="2077460"/>
            <a:ext cx="3208014" cy="1942791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/>
          <p:nvPr/>
        </p:nvCxnSpPr>
        <p:spPr>
          <a:xfrm>
            <a:off x="5830852" y="1251507"/>
            <a:ext cx="1406351" cy="26800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5830852" y="1988021"/>
            <a:ext cx="1352345" cy="278202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H="1" flipV="1">
            <a:off x="4273161" y="2108000"/>
            <a:ext cx="1671991" cy="2776347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 flipH="1" flipV="1">
            <a:off x="5820529" y="1278758"/>
            <a:ext cx="8327" cy="35756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>
          <a:xfrm flipV="1">
            <a:off x="4224445" y="1256856"/>
            <a:ext cx="1571309" cy="2725903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/>
          <p:nvPr/>
        </p:nvCxnSpPr>
        <p:spPr>
          <a:xfrm>
            <a:off x="4277066" y="2043249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/>
          <p:nvPr/>
        </p:nvCxnSpPr>
        <p:spPr>
          <a:xfrm>
            <a:off x="4205544" y="3914523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4440180" y="1344014"/>
            <a:ext cx="1120642" cy="65648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V="1">
            <a:off x="5830852" y="3931553"/>
            <a:ext cx="1441448" cy="83849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hape 181"/>
          <p:cNvSpPr/>
          <p:nvPr/>
        </p:nvSpPr>
        <p:spPr>
          <a:xfrm>
            <a:off x="5509010" y="965972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6" name="Shape 159"/>
          <p:cNvSpPr txBox="1">
            <a:spLocks/>
          </p:cNvSpPr>
          <p:nvPr/>
        </p:nvSpPr>
        <p:spPr>
          <a:xfrm>
            <a:off x="5550497" y="1017177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1</a:t>
            </a:r>
            <a:endParaRPr lang="en-US" sz="2400" baseline="-25000" dirty="0"/>
          </a:p>
        </p:txBody>
      </p:sp>
      <p:sp>
        <p:nvSpPr>
          <p:cNvPr id="39" name="Shape 181"/>
          <p:cNvSpPr/>
          <p:nvPr/>
        </p:nvSpPr>
        <p:spPr>
          <a:xfrm>
            <a:off x="6960783" y="361506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0" name="Shape 159"/>
          <p:cNvSpPr txBox="1">
            <a:spLocks/>
          </p:cNvSpPr>
          <p:nvPr/>
        </p:nvSpPr>
        <p:spPr>
          <a:xfrm>
            <a:off x="7002270" y="366627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3</a:t>
            </a:r>
            <a:endParaRPr lang="en-US" sz="2400" baseline="-25000" dirty="0"/>
          </a:p>
        </p:txBody>
      </p:sp>
      <p:sp>
        <p:nvSpPr>
          <p:cNvPr id="41" name="Shape 181"/>
          <p:cNvSpPr/>
          <p:nvPr/>
        </p:nvSpPr>
        <p:spPr>
          <a:xfrm>
            <a:off x="5519335" y="4479163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2" name="Shape 159"/>
          <p:cNvSpPr txBox="1">
            <a:spLocks/>
          </p:cNvSpPr>
          <p:nvPr/>
        </p:nvSpPr>
        <p:spPr>
          <a:xfrm>
            <a:off x="5560822" y="4530368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4</a:t>
            </a:r>
            <a:endParaRPr lang="en-US" sz="2400" baseline="-25000" dirty="0"/>
          </a:p>
        </p:txBody>
      </p:sp>
      <p:sp>
        <p:nvSpPr>
          <p:cNvPr id="43" name="Shape 181"/>
          <p:cNvSpPr/>
          <p:nvPr/>
        </p:nvSpPr>
        <p:spPr>
          <a:xfrm>
            <a:off x="3901349" y="178887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4" name="Shape 159"/>
          <p:cNvSpPr txBox="1">
            <a:spLocks/>
          </p:cNvSpPr>
          <p:nvPr/>
        </p:nvSpPr>
        <p:spPr>
          <a:xfrm>
            <a:off x="3942836" y="184007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AT" sz="2400" dirty="0"/>
              <a:t>t</a:t>
            </a:r>
            <a:endParaRPr lang="en-US" sz="2400" baseline="-25000" dirty="0"/>
          </a:p>
        </p:txBody>
      </p:sp>
      <p:sp>
        <p:nvSpPr>
          <p:cNvPr id="45" name="Shape 181"/>
          <p:cNvSpPr/>
          <p:nvPr/>
        </p:nvSpPr>
        <p:spPr>
          <a:xfrm>
            <a:off x="3936447" y="367908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6" name="Shape 159"/>
          <p:cNvSpPr txBox="1">
            <a:spLocks/>
          </p:cNvSpPr>
          <p:nvPr/>
        </p:nvSpPr>
        <p:spPr>
          <a:xfrm>
            <a:off x="3977934" y="373028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5</a:t>
            </a:r>
            <a:endParaRPr lang="en-US" sz="2400" baseline="-25000" dirty="0"/>
          </a:p>
        </p:txBody>
      </p:sp>
      <p:sp>
        <p:nvSpPr>
          <p:cNvPr id="78" name="Title 2">
            <a:extLst>
              <a:ext uri="{FF2B5EF4-FFF2-40B4-BE49-F238E27FC236}">
                <a16:creationId xmlns:a16="http://schemas.microsoft.com/office/drawing/2014/main" id="{4446E6E8-CA6A-4D5B-9894-A82F2EDB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04664" y="-17592"/>
            <a:ext cx="7555176" cy="857250"/>
          </a:xfrm>
        </p:spPr>
        <p:txBody>
          <a:bodyPr>
            <a:normAutofit/>
          </a:bodyPr>
          <a:lstStyle/>
          <a:p>
            <a:r>
              <a:rPr lang="de-DE" sz="3800" dirty="0"/>
              <a:t>C</a:t>
            </a:r>
            <a:r>
              <a:rPr lang="en-AT" sz="3800" dirty="0"/>
              <a:t>o</a:t>
            </a:r>
            <a:r>
              <a:rPr lang="de-DE" sz="3800" dirty="0"/>
              <a:t>n</a:t>
            </a:r>
            <a:r>
              <a:rPr lang="en-AT" sz="3800" dirty="0"/>
              <a:t>g</a:t>
            </a:r>
            <a:r>
              <a:rPr lang="de-DE" sz="3800" dirty="0"/>
              <a:t>e</a:t>
            </a:r>
            <a:r>
              <a:rPr lang="en-AT" sz="3800" dirty="0"/>
              <a:t>s</a:t>
            </a:r>
            <a:r>
              <a:rPr lang="de-DE" sz="3800" dirty="0"/>
              <a:t>t</a:t>
            </a:r>
            <a:r>
              <a:rPr lang="en-AT" sz="3800" dirty="0"/>
              <a:t>i</a:t>
            </a:r>
            <a:r>
              <a:rPr lang="de-DE" sz="3800" dirty="0"/>
              <a:t>o</a:t>
            </a:r>
            <a:r>
              <a:rPr lang="en-AT" sz="3800" dirty="0"/>
              <a:t>n-</a:t>
            </a:r>
            <a:r>
              <a:rPr lang="de-DE" sz="3800" dirty="0"/>
              <a:t>A</a:t>
            </a:r>
            <a:r>
              <a:rPr lang="en-AT" sz="3800" dirty="0"/>
              <a:t>w</a:t>
            </a:r>
            <a:r>
              <a:rPr lang="de-DE" sz="3800" dirty="0"/>
              <a:t>a</a:t>
            </a:r>
            <a:r>
              <a:rPr lang="en-AT" sz="3800" dirty="0"/>
              <a:t>r</a:t>
            </a:r>
            <a:r>
              <a:rPr lang="de-DE" sz="3800" dirty="0"/>
              <a:t>e</a:t>
            </a:r>
            <a:r>
              <a:rPr lang="en-AT" sz="3800" dirty="0"/>
              <a:t> </a:t>
            </a:r>
            <a:r>
              <a:rPr lang="de-DE" sz="3800" dirty="0"/>
              <a:t>F</a:t>
            </a:r>
            <a:r>
              <a:rPr lang="en-AT" sz="3800" dirty="0"/>
              <a:t>R</a:t>
            </a:r>
            <a:r>
              <a:rPr lang="de-DE" sz="3800" dirty="0"/>
              <a:t>R</a:t>
            </a:r>
          </a:p>
        </p:txBody>
      </p:sp>
      <p:cxnSp>
        <p:nvCxnSpPr>
          <p:cNvPr id="31" name="Gerade Verbindung mit Pfeil 2">
            <a:extLst>
              <a:ext uri="{FF2B5EF4-FFF2-40B4-BE49-F238E27FC236}">
                <a16:creationId xmlns:a16="http://schemas.microsoft.com/office/drawing/2014/main" id="{E1ACF6C1-0C8E-437E-A369-B3B57AF05305}"/>
              </a:ext>
            </a:extLst>
          </p:cNvPr>
          <p:cNvCxnSpPr>
            <a:cxnSpLocks/>
          </p:cNvCxnSpPr>
          <p:nvPr/>
        </p:nvCxnSpPr>
        <p:spPr>
          <a:xfrm flipH="1">
            <a:off x="4490965" y="1398654"/>
            <a:ext cx="972464" cy="5815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3">
            <a:extLst>
              <a:ext uri="{FF2B5EF4-FFF2-40B4-BE49-F238E27FC236}">
                <a16:creationId xmlns:a16="http://schemas.microsoft.com/office/drawing/2014/main" id="{5EB521CB-CF4B-4F79-B2AA-197802DE1729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4482896" y="2056796"/>
            <a:ext cx="2561496" cy="22962"/>
          </a:xfrm>
          <a:prstGeom prst="straightConnector1">
            <a:avLst/>
          </a:prstGeom>
          <a:ln w="76200">
            <a:solidFill>
              <a:srgbClr val="0202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52">
            <a:extLst>
              <a:ext uri="{FF2B5EF4-FFF2-40B4-BE49-F238E27FC236}">
                <a16:creationId xmlns:a16="http://schemas.microsoft.com/office/drawing/2014/main" id="{44E06625-B572-43AB-B655-39224DAEA9F2}"/>
              </a:ext>
            </a:extLst>
          </p:cNvPr>
          <p:cNvCxnSpPr>
            <a:cxnSpLocks/>
          </p:cNvCxnSpPr>
          <p:nvPr/>
        </p:nvCxnSpPr>
        <p:spPr>
          <a:xfrm flipH="1" flipV="1">
            <a:off x="4515338" y="2273088"/>
            <a:ext cx="2410347" cy="145720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181"/>
          <p:cNvSpPr/>
          <p:nvPr/>
        </p:nvSpPr>
        <p:spPr>
          <a:xfrm>
            <a:off x="6925685" y="172485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8" name="Shape 159"/>
          <p:cNvSpPr txBox="1">
            <a:spLocks/>
          </p:cNvSpPr>
          <p:nvPr/>
        </p:nvSpPr>
        <p:spPr>
          <a:xfrm>
            <a:off x="6967172" y="177606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2</a:t>
            </a:r>
            <a:endParaRPr lang="en-US" sz="2400" baseline="-25000" dirty="0"/>
          </a:p>
        </p:txBody>
      </p:sp>
      <p:sp>
        <p:nvSpPr>
          <p:cNvPr id="53" name="Shape 159">
            <a:extLst>
              <a:ext uri="{FF2B5EF4-FFF2-40B4-BE49-F238E27FC236}">
                <a16:creationId xmlns:a16="http://schemas.microsoft.com/office/drawing/2014/main" id="{2945CE9E-0367-44C8-A0C1-1ECB823E9B15}"/>
              </a:ext>
            </a:extLst>
          </p:cNvPr>
          <p:cNvSpPr txBox="1">
            <a:spLocks/>
          </p:cNvSpPr>
          <p:nvPr/>
        </p:nvSpPr>
        <p:spPr>
          <a:xfrm>
            <a:off x="2338416" y="790992"/>
            <a:ext cx="2441926" cy="857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1950" dirty="0"/>
              <a:t>Traffic demand:</a:t>
            </a:r>
          </a:p>
          <a:p>
            <a:pPr>
              <a:buSzPct val="25000"/>
            </a:pPr>
            <a:r>
              <a:rPr lang="en-US" sz="1950" dirty="0"/>
              <a:t>{1,2,3}-&gt;t</a:t>
            </a:r>
          </a:p>
        </p:txBody>
      </p:sp>
      <p:sp>
        <p:nvSpPr>
          <p:cNvPr id="55" name="Shape 159">
            <a:extLst>
              <a:ext uri="{FF2B5EF4-FFF2-40B4-BE49-F238E27FC236}">
                <a16:creationId xmlns:a16="http://schemas.microsoft.com/office/drawing/2014/main" id="{DE936D0D-2D0D-4E04-BD34-3ADA1EC98AC3}"/>
              </a:ext>
            </a:extLst>
          </p:cNvPr>
          <p:cNvSpPr txBox="1">
            <a:spLocks/>
          </p:cNvSpPr>
          <p:nvPr/>
        </p:nvSpPr>
        <p:spPr>
          <a:xfrm>
            <a:off x="6121462" y="4215477"/>
            <a:ext cx="3255901" cy="114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600" dirty="0">
                <a:solidFill>
                  <a:srgbClr val="FF0000"/>
                </a:solidFill>
              </a:rPr>
              <a:t>Without failures!</a:t>
            </a:r>
          </a:p>
        </p:txBody>
      </p:sp>
    </p:spTree>
    <p:extLst>
      <p:ext uri="{BB962C8B-B14F-4D97-AF65-F5344CB8AC3E}">
        <p14:creationId xmlns:p14="http://schemas.microsoft.com/office/powerpoint/2010/main" val="2124057238"/>
      </p:ext>
    </p:extLst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 Verbindung mit Pfeil 71"/>
          <p:cNvCxnSpPr/>
          <p:nvPr/>
        </p:nvCxnSpPr>
        <p:spPr>
          <a:xfrm flipV="1">
            <a:off x="4270677" y="2047635"/>
            <a:ext cx="2861875" cy="186688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endCxn id="44" idx="2"/>
          </p:cNvCxnSpPr>
          <p:nvPr/>
        </p:nvCxnSpPr>
        <p:spPr>
          <a:xfrm flipH="1" flipV="1">
            <a:off x="4212867" y="2319437"/>
            <a:ext cx="35098" cy="153637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/>
          <p:nvPr/>
        </p:nvCxnSpPr>
        <p:spPr>
          <a:xfrm>
            <a:off x="4362265" y="3970107"/>
            <a:ext cx="1468587" cy="79994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/>
          <p:nvPr/>
        </p:nvCxnSpPr>
        <p:spPr>
          <a:xfrm>
            <a:off x="7216459" y="2024187"/>
            <a:ext cx="55841" cy="188176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>
            <a:off x="5820528" y="1238278"/>
            <a:ext cx="1410286" cy="81851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>
            <a:off x="4178586" y="2077460"/>
            <a:ext cx="3208014" cy="1942791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/>
          <p:nvPr/>
        </p:nvCxnSpPr>
        <p:spPr>
          <a:xfrm>
            <a:off x="5830852" y="1251507"/>
            <a:ext cx="1406351" cy="26800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5830852" y="1988021"/>
            <a:ext cx="1352345" cy="278202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H="1" flipV="1">
            <a:off x="4273161" y="2108000"/>
            <a:ext cx="1671991" cy="2776347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 flipH="1" flipV="1">
            <a:off x="5820529" y="1278758"/>
            <a:ext cx="8327" cy="35756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>
          <a:xfrm flipV="1">
            <a:off x="4224445" y="1256856"/>
            <a:ext cx="1571309" cy="2725903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/>
          <p:nvPr/>
        </p:nvCxnSpPr>
        <p:spPr>
          <a:xfrm>
            <a:off x="4277066" y="2043249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/>
          <p:nvPr/>
        </p:nvCxnSpPr>
        <p:spPr>
          <a:xfrm>
            <a:off x="4205544" y="3914523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4440180" y="1344014"/>
            <a:ext cx="1120642" cy="65648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V="1">
            <a:off x="5830852" y="3931553"/>
            <a:ext cx="1441448" cy="83849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hape 181"/>
          <p:cNvSpPr/>
          <p:nvPr/>
        </p:nvSpPr>
        <p:spPr>
          <a:xfrm>
            <a:off x="5509010" y="965972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6" name="Shape 159"/>
          <p:cNvSpPr txBox="1">
            <a:spLocks/>
          </p:cNvSpPr>
          <p:nvPr/>
        </p:nvSpPr>
        <p:spPr>
          <a:xfrm>
            <a:off x="5550497" y="1017177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1</a:t>
            </a:r>
            <a:endParaRPr lang="en-US" sz="2400" baseline="-25000" dirty="0"/>
          </a:p>
        </p:txBody>
      </p:sp>
      <p:sp>
        <p:nvSpPr>
          <p:cNvPr id="39" name="Shape 181"/>
          <p:cNvSpPr/>
          <p:nvPr/>
        </p:nvSpPr>
        <p:spPr>
          <a:xfrm>
            <a:off x="6960783" y="361506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0" name="Shape 159"/>
          <p:cNvSpPr txBox="1">
            <a:spLocks/>
          </p:cNvSpPr>
          <p:nvPr/>
        </p:nvSpPr>
        <p:spPr>
          <a:xfrm>
            <a:off x="7002270" y="366627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3</a:t>
            </a:r>
            <a:endParaRPr lang="en-US" sz="2400" baseline="-25000" dirty="0"/>
          </a:p>
        </p:txBody>
      </p:sp>
      <p:sp>
        <p:nvSpPr>
          <p:cNvPr id="41" name="Shape 181"/>
          <p:cNvSpPr/>
          <p:nvPr/>
        </p:nvSpPr>
        <p:spPr>
          <a:xfrm>
            <a:off x="5519335" y="4479163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2" name="Shape 159"/>
          <p:cNvSpPr txBox="1">
            <a:spLocks/>
          </p:cNvSpPr>
          <p:nvPr/>
        </p:nvSpPr>
        <p:spPr>
          <a:xfrm>
            <a:off x="5560822" y="4530368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4</a:t>
            </a:r>
            <a:endParaRPr lang="en-US" sz="2400" baseline="-25000" dirty="0"/>
          </a:p>
        </p:txBody>
      </p:sp>
      <p:sp>
        <p:nvSpPr>
          <p:cNvPr id="43" name="Shape 181"/>
          <p:cNvSpPr/>
          <p:nvPr/>
        </p:nvSpPr>
        <p:spPr>
          <a:xfrm>
            <a:off x="3901349" y="178887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4" name="Shape 159"/>
          <p:cNvSpPr txBox="1">
            <a:spLocks/>
          </p:cNvSpPr>
          <p:nvPr/>
        </p:nvSpPr>
        <p:spPr>
          <a:xfrm>
            <a:off x="3942836" y="184007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AT" sz="2400" dirty="0"/>
              <a:t>t</a:t>
            </a:r>
            <a:endParaRPr lang="en-US" sz="2400" baseline="-25000" dirty="0"/>
          </a:p>
        </p:txBody>
      </p:sp>
      <p:sp>
        <p:nvSpPr>
          <p:cNvPr id="45" name="Shape 181"/>
          <p:cNvSpPr/>
          <p:nvPr/>
        </p:nvSpPr>
        <p:spPr>
          <a:xfrm>
            <a:off x="3936447" y="367908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6" name="Shape 159"/>
          <p:cNvSpPr txBox="1">
            <a:spLocks/>
          </p:cNvSpPr>
          <p:nvPr/>
        </p:nvSpPr>
        <p:spPr>
          <a:xfrm>
            <a:off x="3977934" y="373028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5</a:t>
            </a:r>
            <a:endParaRPr lang="en-US" sz="2400" baseline="-25000" dirty="0"/>
          </a:p>
        </p:txBody>
      </p:sp>
      <p:sp>
        <p:nvSpPr>
          <p:cNvPr id="78" name="Title 2">
            <a:extLst>
              <a:ext uri="{FF2B5EF4-FFF2-40B4-BE49-F238E27FC236}">
                <a16:creationId xmlns:a16="http://schemas.microsoft.com/office/drawing/2014/main" id="{4446E6E8-CA6A-4D5B-9894-A82F2EDB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04664" y="-17592"/>
            <a:ext cx="7555176" cy="857250"/>
          </a:xfrm>
        </p:spPr>
        <p:txBody>
          <a:bodyPr>
            <a:normAutofit/>
          </a:bodyPr>
          <a:lstStyle/>
          <a:p>
            <a:r>
              <a:rPr lang="de-DE" sz="3800" dirty="0"/>
              <a:t>C</a:t>
            </a:r>
            <a:r>
              <a:rPr lang="en-AT" sz="3800" dirty="0"/>
              <a:t>o</a:t>
            </a:r>
            <a:r>
              <a:rPr lang="de-DE" sz="3800" dirty="0"/>
              <a:t>n</a:t>
            </a:r>
            <a:r>
              <a:rPr lang="en-AT" sz="3800" dirty="0"/>
              <a:t>g</a:t>
            </a:r>
            <a:r>
              <a:rPr lang="de-DE" sz="3800" dirty="0"/>
              <a:t>e</a:t>
            </a:r>
            <a:r>
              <a:rPr lang="en-AT" sz="3800" dirty="0"/>
              <a:t>s</a:t>
            </a:r>
            <a:r>
              <a:rPr lang="de-DE" sz="3800" dirty="0"/>
              <a:t>t</a:t>
            </a:r>
            <a:r>
              <a:rPr lang="en-AT" sz="3800" dirty="0"/>
              <a:t>i</a:t>
            </a:r>
            <a:r>
              <a:rPr lang="de-DE" sz="3800" dirty="0"/>
              <a:t>o</a:t>
            </a:r>
            <a:r>
              <a:rPr lang="en-AT" sz="3800" dirty="0"/>
              <a:t>n-</a:t>
            </a:r>
            <a:r>
              <a:rPr lang="de-DE" sz="3800" dirty="0"/>
              <a:t>A</a:t>
            </a:r>
            <a:r>
              <a:rPr lang="en-AT" sz="3800" dirty="0"/>
              <a:t>w</a:t>
            </a:r>
            <a:r>
              <a:rPr lang="de-DE" sz="3800" dirty="0"/>
              <a:t>a</a:t>
            </a:r>
            <a:r>
              <a:rPr lang="en-AT" sz="3800" dirty="0"/>
              <a:t>r</a:t>
            </a:r>
            <a:r>
              <a:rPr lang="de-DE" sz="3800" dirty="0"/>
              <a:t>e</a:t>
            </a:r>
            <a:r>
              <a:rPr lang="en-AT" sz="3800" dirty="0"/>
              <a:t> </a:t>
            </a:r>
            <a:r>
              <a:rPr lang="de-DE" sz="3800" dirty="0"/>
              <a:t>F</a:t>
            </a:r>
            <a:r>
              <a:rPr lang="en-AT" sz="3800" dirty="0"/>
              <a:t>R</a:t>
            </a:r>
            <a:r>
              <a:rPr lang="de-DE" sz="3800" dirty="0"/>
              <a:t>R</a:t>
            </a:r>
          </a:p>
        </p:txBody>
      </p:sp>
      <p:cxnSp>
        <p:nvCxnSpPr>
          <p:cNvPr id="31" name="Gerade Verbindung mit Pfeil 2">
            <a:extLst>
              <a:ext uri="{FF2B5EF4-FFF2-40B4-BE49-F238E27FC236}">
                <a16:creationId xmlns:a16="http://schemas.microsoft.com/office/drawing/2014/main" id="{E1ACF6C1-0C8E-437E-A369-B3B57AF05305}"/>
              </a:ext>
            </a:extLst>
          </p:cNvPr>
          <p:cNvCxnSpPr>
            <a:cxnSpLocks/>
          </p:cNvCxnSpPr>
          <p:nvPr/>
        </p:nvCxnSpPr>
        <p:spPr>
          <a:xfrm flipH="1">
            <a:off x="4490965" y="1398654"/>
            <a:ext cx="972464" cy="5815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3">
            <a:extLst>
              <a:ext uri="{FF2B5EF4-FFF2-40B4-BE49-F238E27FC236}">
                <a16:creationId xmlns:a16="http://schemas.microsoft.com/office/drawing/2014/main" id="{5EB521CB-CF4B-4F79-B2AA-197802DE1729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4482896" y="2056796"/>
            <a:ext cx="2561496" cy="22962"/>
          </a:xfrm>
          <a:prstGeom prst="straightConnector1">
            <a:avLst/>
          </a:prstGeom>
          <a:ln w="76200">
            <a:solidFill>
              <a:srgbClr val="0202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52">
            <a:extLst>
              <a:ext uri="{FF2B5EF4-FFF2-40B4-BE49-F238E27FC236}">
                <a16:creationId xmlns:a16="http://schemas.microsoft.com/office/drawing/2014/main" id="{44E06625-B572-43AB-B655-39224DAEA9F2}"/>
              </a:ext>
            </a:extLst>
          </p:cNvPr>
          <p:cNvCxnSpPr>
            <a:cxnSpLocks/>
          </p:cNvCxnSpPr>
          <p:nvPr/>
        </p:nvCxnSpPr>
        <p:spPr>
          <a:xfrm flipH="1" flipV="1">
            <a:off x="4515338" y="2273088"/>
            <a:ext cx="2410347" cy="145720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181"/>
          <p:cNvSpPr/>
          <p:nvPr/>
        </p:nvSpPr>
        <p:spPr>
          <a:xfrm>
            <a:off x="6925685" y="172485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8" name="Shape 159"/>
          <p:cNvSpPr txBox="1">
            <a:spLocks/>
          </p:cNvSpPr>
          <p:nvPr/>
        </p:nvSpPr>
        <p:spPr>
          <a:xfrm>
            <a:off x="6967172" y="177606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2</a:t>
            </a:r>
            <a:endParaRPr lang="en-US" sz="2400" baseline="-25000" dirty="0"/>
          </a:p>
        </p:txBody>
      </p:sp>
      <p:sp>
        <p:nvSpPr>
          <p:cNvPr id="53" name="Shape 159">
            <a:extLst>
              <a:ext uri="{FF2B5EF4-FFF2-40B4-BE49-F238E27FC236}">
                <a16:creationId xmlns:a16="http://schemas.microsoft.com/office/drawing/2014/main" id="{2945CE9E-0367-44C8-A0C1-1ECB823E9B15}"/>
              </a:ext>
            </a:extLst>
          </p:cNvPr>
          <p:cNvSpPr txBox="1">
            <a:spLocks/>
          </p:cNvSpPr>
          <p:nvPr/>
        </p:nvSpPr>
        <p:spPr>
          <a:xfrm>
            <a:off x="2338416" y="790992"/>
            <a:ext cx="2441926" cy="857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1950" dirty="0"/>
              <a:t>Traffic demand:</a:t>
            </a:r>
          </a:p>
          <a:p>
            <a:pPr>
              <a:buSzPct val="25000"/>
            </a:pPr>
            <a:r>
              <a:rPr lang="en-US" sz="1950" dirty="0"/>
              <a:t>{1,2,3}-&gt;t</a:t>
            </a:r>
          </a:p>
        </p:txBody>
      </p:sp>
      <p:sp>
        <p:nvSpPr>
          <p:cNvPr id="55" name="Shape 159">
            <a:extLst>
              <a:ext uri="{FF2B5EF4-FFF2-40B4-BE49-F238E27FC236}">
                <a16:creationId xmlns:a16="http://schemas.microsoft.com/office/drawing/2014/main" id="{DE936D0D-2D0D-4E04-BD34-3ADA1EC98AC3}"/>
              </a:ext>
            </a:extLst>
          </p:cNvPr>
          <p:cNvSpPr txBox="1">
            <a:spLocks/>
          </p:cNvSpPr>
          <p:nvPr/>
        </p:nvSpPr>
        <p:spPr>
          <a:xfrm>
            <a:off x="6121462" y="4215477"/>
            <a:ext cx="3255901" cy="114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600" dirty="0">
                <a:solidFill>
                  <a:srgbClr val="FF0000"/>
                </a:solidFill>
              </a:rPr>
              <a:t>Without failures!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3025E1-14A9-4978-B029-0E17D6461255}"/>
              </a:ext>
            </a:extLst>
          </p:cNvPr>
          <p:cNvSpPr txBox="1"/>
          <p:nvPr/>
        </p:nvSpPr>
        <p:spPr>
          <a:xfrm>
            <a:off x="185837" y="2650994"/>
            <a:ext cx="3549932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de-D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A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o).</a:t>
            </a: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8453"/>
      </p:ext>
    </p:extLst>
  </p:cSld>
  <p:clrMapOvr>
    <a:masterClrMapping/>
  </p:clrMapOvr>
  <p:transition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 Verbindung mit Pfeil 71"/>
          <p:cNvCxnSpPr/>
          <p:nvPr/>
        </p:nvCxnSpPr>
        <p:spPr>
          <a:xfrm flipV="1">
            <a:off x="4270677" y="2047635"/>
            <a:ext cx="2861875" cy="186688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endCxn id="44" idx="2"/>
          </p:cNvCxnSpPr>
          <p:nvPr/>
        </p:nvCxnSpPr>
        <p:spPr>
          <a:xfrm flipH="1" flipV="1">
            <a:off x="4212867" y="2319437"/>
            <a:ext cx="35098" cy="153637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/>
          <p:nvPr/>
        </p:nvCxnSpPr>
        <p:spPr>
          <a:xfrm>
            <a:off x="4362265" y="3970107"/>
            <a:ext cx="1468587" cy="79994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/>
          <p:nvPr/>
        </p:nvCxnSpPr>
        <p:spPr>
          <a:xfrm>
            <a:off x="7216459" y="2024187"/>
            <a:ext cx="55841" cy="188176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>
            <a:off x="5820528" y="1238278"/>
            <a:ext cx="1410286" cy="81851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>
            <a:off x="4178586" y="2077460"/>
            <a:ext cx="3208014" cy="1942791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/>
          <p:nvPr/>
        </p:nvCxnSpPr>
        <p:spPr>
          <a:xfrm>
            <a:off x="5830852" y="1251507"/>
            <a:ext cx="1406351" cy="26800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5830852" y="1988021"/>
            <a:ext cx="1352345" cy="278202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H="1" flipV="1">
            <a:off x="4273161" y="2108000"/>
            <a:ext cx="1671991" cy="2776347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 flipH="1" flipV="1">
            <a:off x="5820529" y="1278758"/>
            <a:ext cx="8327" cy="35756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>
          <a:xfrm flipV="1">
            <a:off x="4224445" y="1256856"/>
            <a:ext cx="1571309" cy="2725903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/>
          <p:nvPr/>
        </p:nvCxnSpPr>
        <p:spPr>
          <a:xfrm>
            <a:off x="4277066" y="2043249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/>
          <p:nvPr/>
        </p:nvCxnSpPr>
        <p:spPr>
          <a:xfrm>
            <a:off x="4205544" y="3914523"/>
            <a:ext cx="2927007" cy="8446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4440180" y="1344014"/>
            <a:ext cx="1120642" cy="65648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V="1">
            <a:off x="5830852" y="3931553"/>
            <a:ext cx="1441448" cy="838494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hape 181"/>
          <p:cNvSpPr/>
          <p:nvPr/>
        </p:nvSpPr>
        <p:spPr>
          <a:xfrm>
            <a:off x="5509010" y="965972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6" name="Shape 159"/>
          <p:cNvSpPr txBox="1">
            <a:spLocks/>
          </p:cNvSpPr>
          <p:nvPr/>
        </p:nvSpPr>
        <p:spPr>
          <a:xfrm>
            <a:off x="5550497" y="1017177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1</a:t>
            </a:r>
            <a:endParaRPr lang="en-US" sz="2400" baseline="-25000" dirty="0"/>
          </a:p>
        </p:txBody>
      </p:sp>
      <p:sp>
        <p:nvSpPr>
          <p:cNvPr id="39" name="Shape 181"/>
          <p:cNvSpPr/>
          <p:nvPr/>
        </p:nvSpPr>
        <p:spPr>
          <a:xfrm>
            <a:off x="6960783" y="361506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0" name="Shape 159"/>
          <p:cNvSpPr txBox="1">
            <a:spLocks/>
          </p:cNvSpPr>
          <p:nvPr/>
        </p:nvSpPr>
        <p:spPr>
          <a:xfrm>
            <a:off x="7002270" y="366627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3</a:t>
            </a:r>
            <a:endParaRPr lang="en-US" sz="2400" baseline="-25000" dirty="0"/>
          </a:p>
        </p:txBody>
      </p:sp>
      <p:sp>
        <p:nvSpPr>
          <p:cNvPr id="41" name="Shape 181"/>
          <p:cNvSpPr/>
          <p:nvPr/>
        </p:nvSpPr>
        <p:spPr>
          <a:xfrm>
            <a:off x="5519335" y="4479163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2" name="Shape 159"/>
          <p:cNvSpPr txBox="1">
            <a:spLocks/>
          </p:cNvSpPr>
          <p:nvPr/>
        </p:nvSpPr>
        <p:spPr>
          <a:xfrm>
            <a:off x="5560822" y="4530368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4</a:t>
            </a:r>
            <a:endParaRPr lang="en-US" sz="2400" baseline="-25000" dirty="0"/>
          </a:p>
        </p:txBody>
      </p:sp>
      <p:sp>
        <p:nvSpPr>
          <p:cNvPr id="43" name="Shape 181"/>
          <p:cNvSpPr/>
          <p:nvPr/>
        </p:nvSpPr>
        <p:spPr>
          <a:xfrm>
            <a:off x="3901349" y="178887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4" name="Shape 159"/>
          <p:cNvSpPr txBox="1">
            <a:spLocks/>
          </p:cNvSpPr>
          <p:nvPr/>
        </p:nvSpPr>
        <p:spPr>
          <a:xfrm>
            <a:off x="3942836" y="184007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AT" sz="2400" dirty="0"/>
              <a:t>t</a:t>
            </a:r>
            <a:endParaRPr lang="en-US" sz="2400" baseline="-25000" dirty="0"/>
          </a:p>
        </p:txBody>
      </p:sp>
      <p:sp>
        <p:nvSpPr>
          <p:cNvPr id="45" name="Shape 181"/>
          <p:cNvSpPr/>
          <p:nvPr/>
        </p:nvSpPr>
        <p:spPr>
          <a:xfrm>
            <a:off x="3936447" y="3679084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6" name="Shape 159"/>
          <p:cNvSpPr txBox="1">
            <a:spLocks/>
          </p:cNvSpPr>
          <p:nvPr/>
        </p:nvSpPr>
        <p:spPr>
          <a:xfrm>
            <a:off x="3977934" y="3730289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5</a:t>
            </a:r>
            <a:endParaRPr lang="en-US" sz="2400" baseline="-25000" dirty="0"/>
          </a:p>
        </p:txBody>
      </p:sp>
      <p:sp>
        <p:nvSpPr>
          <p:cNvPr id="78" name="Title 2">
            <a:extLst>
              <a:ext uri="{FF2B5EF4-FFF2-40B4-BE49-F238E27FC236}">
                <a16:creationId xmlns:a16="http://schemas.microsoft.com/office/drawing/2014/main" id="{4446E6E8-CA6A-4D5B-9894-A82F2EDB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04664" y="-17592"/>
            <a:ext cx="7555176" cy="857250"/>
          </a:xfrm>
        </p:spPr>
        <p:txBody>
          <a:bodyPr>
            <a:normAutofit/>
          </a:bodyPr>
          <a:lstStyle/>
          <a:p>
            <a:r>
              <a:rPr lang="de-DE" sz="3800" dirty="0"/>
              <a:t>C</a:t>
            </a:r>
            <a:r>
              <a:rPr lang="en-AT" sz="3800" dirty="0"/>
              <a:t>o</a:t>
            </a:r>
            <a:r>
              <a:rPr lang="de-DE" sz="3800" dirty="0"/>
              <a:t>n</a:t>
            </a:r>
            <a:r>
              <a:rPr lang="en-AT" sz="3800" dirty="0"/>
              <a:t>g</a:t>
            </a:r>
            <a:r>
              <a:rPr lang="de-DE" sz="3800" dirty="0"/>
              <a:t>e</a:t>
            </a:r>
            <a:r>
              <a:rPr lang="en-AT" sz="3800" dirty="0"/>
              <a:t>s</a:t>
            </a:r>
            <a:r>
              <a:rPr lang="de-DE" sz="3800" dirty="0"/>
              <a:t>t</a:t>
            </a:r>
            <a:r>
              <a:rPr lang="en-AT" sz="3800" dirty="0"/>
              <a:t>i</a:t>
            </a:r>
            <a:r>
              <a:rPr lang="de-DE" sz="3800" dirty="0"/>
              <a:t>o</a:t>
            </a:r>
            <a:r>
              <a:rPr lang="en-AT" sz="3800" dirty="0"/>
              <a:t>n-</a:t>
            </a:r>
            <a:r>
              <a:rPr lang="de-DE" sz="3800" dirty="0"/>
              <a:t>A</a:t>
            </a:r>
            <a:r>
              <a:rPr lang="en-AT" sz="3800" dirty="0"/>
              <a:t>w</a:t>
            </a:r>
            <a:r>
              <a:rPr lang="de-DE" sz="3800" dirty="0"/>
              <a:t>a</a:t>
            </a:r>
            <a:r>
              <a:rPr lang="en-AT" sz="3800" dirty="0"/>
              <a:t>r</a:t>
            </a:r>
            <a:r>
              <a:rPr lang="de-DE" sz="3800" dirty="0"/>
              <a:t>e</a:t>
            </a:r>
            <a:r>
              <a:rPr lang="en-AT" sz="3800" dirty="0"/>
              <a:t> </a:t>
            </a:r>
            <a:r>
              <a:rPr lang="de-DE" sz="3800" dirty="0"/>
              <a:t>F</a:t>
            </a:r>
            <a:r>
              <a:rPr lang="en-AT" sz="3800" dirty="0"/>
              <a:t>R</a:t>
            </a:r>
            <a:r>
              <a:rPr lang="de-DE" sz="3800" dirty="0"/>
              <a:t>R</a:t>
            </a:r>
          </a:p>
        </p:txBody>
      </p:sp>
      <p:cxnSp>
        <p:nvCxnSpPr>
          <p:cNvPr id="31" name="Gerade Verbindung mit Pfeil 2">
            <a:extLst>
              <a:ext uri="{FF2B5EF4-FFF2-40B4-BE49-F238E27FC236}">
                <a16:creationId xmlns:a16="http://schemas.microsoft.com/office/drawing/2014/main" id="{E1ACF6C1-0C8E-437E-A369-B3B57AF05305}"/>
              </a:ext>
            </a:extLst>
          </p:cNvPr>
          <p:cNvCxnSpPr>
            <a:cxnSpLocks/>
          </p:cNvCxnSpPr>
          <p:nvPr/>
        </p:nvCxnSpPr>
        <p:spPr>
          <a:xfrm flipH="1">
            <a:off x="4490965" y="1398654"/>
            <a:ext cx="972464" cy="5815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3">
            <a:extLst>
              <a:ext uri="{FF2B5EF4-FFF2-40B4-BE49-F238E27FC236}">
                <a16:creationId xmlns:a16="http://schemas.microsoft.com/office/drawing/2014/main" id="{5EB521CB-CF4B-4F79-B2AA-197802DE1729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4482896" y="2056796"/>
            <a:ext cx="2561496" cy="22962"/>
          </a:xfrm>
          <a:prstGeom prst="straightConnector1">
            <a:avLst/>
          </a:prstGeom>
          <a:ln w="76200">
            <a:solidFill>
              <a:srgbClr val="0202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52">
            <a:extLst>
              <a:ext uri="{FF2B5EF4-FFF2-40B4-BE49-F238E27FC236}">
                <a16:creationId xmlns:a16="http://schemas.microsoft.com/office/drawing/2014/main" id="{44E06625-B572-43AB-B655-39224DAEA9F2}"/>
              </a:ext>
            </a:extLst>
          </p:cNvPr>
          <p:cNvCxnSpPr>
            <a:cxnSpLocks/>
          </p:cNvCxnSpPr>
          <p:nvPr/>
        </p:nvCxnSpPr>
        <p:spPr>
          <a:xfrm flipH="1" flipV="1">
            <a:off x="4515338" y="2273088"/>
            <a:ext cx="2410347" cy="145720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181"/>
          <p:cNvSpPr/>
          <p:nvPr/>
        </p:nvSpPr>
        <p:spPr>
          <a:xfrm>
            <a:off x="6925685" y="1724857"/>
            <a:ext cx="581547" cy="58176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63500" cap="flat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8" name="Shape 159"/>
          <p:cNvSpPr txBox="1">
            <a:spLocks/>
          </p:cNvSpPr>
          <p:nvPr/>
        </p:nvSpPr>
        <p:spPr>
          <a:xfrm>
            <a:off x="6967172" y="1776062"/>
            <a:ext cx="540060" cy="47935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2400" dirty="0"/>
              <a:t>2</a:t>
            </a:r>
            <a:endParaRPr lang="en-US" sz="2400" baseline="-25000" dirty="0"/>
          </a:p>
        </p:txBody>
      </p:sp>
      <p:sp>
        <p:nvSpPr>
          <p:cNvPr id="53" name="Shape 159">
            <a:extLst>
              <a:ext uri="{FF2B5EF4-FFF2-40B4-BE49-F238E27FC236}">
                <a16:creationId xmlns:a16="http://schemas.microsoft.com/office/drawing/2014/main" id="{2945CE9E-0367-44C8-A0C1-1ECB823E9B15}"/>
              </a:ext>
            </a:extLst>
          </p:cNvPr>
          <p:cNvSpPr txBox="1">
            <a:spLocks/>
          </p:cNvSpPr>
          <p:nvPr/>
        </p:nvSpPr>
        <p:spPr>
          <a:xfrm>
            <a:off x="2338416" y="790992"/>
            <a:ext cx="2441926" cy="857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1950" dirty="0"/>
              <a:t>Traffic demand:</a:t>
            </a:r>
          </a:p>
          <a:p>
            <a:pPr>
              <a:buSzPct val="25000"/>
            </a:pPr>
            <a:r>
              <a:rPr lang="en-US" sz="1950" dirty="0"/>
              <a:t>{1,2,3}-&gt;t</a:t>
            </a:r>
          </a:p>
        </p:txBody>
      </p:sp>
      <p:sp>
        <p:nvSpPr>
          <p:cNvPr id="35" name="Shape 159">
            <a:extLst>
              <a:ext uri="{FF2B5EF4-FFF2-40B4-BE49-F238E27FC236}">
                <a16:creationId xmlns:a16="http://schemas.microsoft.com/office/drawing/2014/main" id="{289134B4-F34E-44E8-9A31-6CE8BF5E7545}"/>
              </a:ext>
            </a:extLst>
          </p:cNvPr>
          <p:cNvSpPr txBox="1">
            <a:spLocks/>
          </p:cNvSpPr>
          <p:nvPr/>
        </p:nvSpPr>
        <p:spPr>
          <a:xfrm>
            <a:off x="7355" y="4083918"/>
            <a:ext cx="2603156" cy="114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SzPct val="25000"/>
            </a:pPr>
            <a:r>
              <a:rPr lang="en-US" sz="1800" b="0" dirty="0"/>
              <a:t>Preinstalled failover rules</a:t>
            </a:r>
          </a:p>
          <a:p>
            <a:pPr>
              <a:buSzPct val="25000"/>
            </a:pPr>
            <a:r>
              <a:rPr lang="en-US" sz="1800" b="0" dirty="0"/>
              <a:t>for </a:t>
            </a:r>
            <a:r>
              <a:rPr lang="en-US" sz="1800" b="0" dirty="0">
                <a:solidFill>
                  <a:srgbClr val="FF0000"/>
                </a:solidFill>
              </a:rPr>
              <a:t>red</a:t>
            </a:r>
            <a:r>
              <a:rPr lang="en-US" sz="1800" b="0" dirty="0"/>
              <a:t> flow</a:t>
            </a:r>
          </a:p>
        </p:txBody>
      </p:sp>
      <p:sp>
        <p:nvSpPr>
          <p:cNvPr id="61" name="Shape 159">
            <a:extLst>
              <a:ext uri="{FF2B5EF4-FFF2-40B4-BE49-F238E27FC236}">
                <a16:creationId xmlns:a16="http://schemas.microsoft.com/office/drawing/2014/main" id="{ABB7C4F4-AB0D-4061-B989-73370D6C54EE}"/>
              </a:ext>
            </a:extLst>
          </p:cNvPr>
          <p:cNvSpPr txBox="1">
            <a:spLocks/>
          </p:cNvSpPr>
          <p:nvPr/>
        </p:nvSpPr>
        <p:spPr>
          <a:xfrm>
            <a:off x="5142163" y="-36535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2,3,4,5,…</a:t>
            </a:r>
          </a:p>
        </p:txBody>
      </p:sp>
      <p:sp>
        <p:nvSpPr>
          <p:cNvPr id="63" name="Shape 159">
            <a:extLst>
              <a:ext uri="{FF2B5EF4-FFF2-40B4-BE49-F238E27FC236}">
                <a16:creationId xmlns:a16="http://schemas.microsoft.com/office/drawing/2014/main" id="{7E9C7271-CCED-4B3D-8D14-F791C117A1B5}"/>
              </a:ext>
            </a:extLst>
          </p:cNvPr>
          <p:cNvSpPr txBox="1">
            <a:spLocks/>
          </p:cNvSpPr>
          <p:nvPr/>
        </p:nvSpPr>
        <p:spPr>
          <a:xfrm>
            <a:off x="7550136" y="1265193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3,4,5,…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chemeClr val="bg1"/>
                </a:solidFill>
              </a:rPr>
              <a:t>flow 2-&gt;6: 3,4,5,…</a:t>
            </a:r>
          </a:p>
        </p:txBody>
      </p:sp>
      <p:sp>
        <p:nvSpPr>
          <p:cNvPr id="64" name="Shape 159">
            <a:extLst>
              <a:ext uri="{FF2B5EF4-FFF2-40B4-BE49-F238E27FC236}">
                <a16:creationId xmlns:a16="http://schemas.microsoft.com/office/drawing/2014/main" id="{D7845A13-2733-4B8C-817A-DCA8C71F22D4}"/>
              </a:ext>
            </a:extLst>
          </p:cNvPr>
          <p:cNvSpPr txBox="1">
            <a:spLocks/>
          </p:cNvSpPr>
          <p:nvPr/>
        </p:nvSpPr>
        <p:spPr>
          <a:xfrm>
            <a:off x="7575592" y="3163322"/>
            <a:ext cx="2251631" cy="14299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 rt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l">
              <a:buSzPct val="25000"/>
            </a:pPr>
            <a:r>
              <a:rPr lang="en-US" sz="1400" dirty="0"/>
              <a:t>Failover table:</a:t>
            </a:r>
          </a:p>
          <a:p>
            <a:pPr algn="l">
              <a:buSzPct val="25000"/>
            </a:pPr>
            <a:r>
              <a:rPr lang="en-US" sz="1400" b="0" dirty="0">
                <a:solidFill>
                  <a:srgbClr val="FF0000"/>
                </a:solidFill>
              </a:rPr>
              <a:t>flow 1-&gt;</a:t>
            </a:r>
            <a:r>
              <a:rPr lang="en-AT" sz="1400" b="0" dirty="0">
                <a:solidFill>
                  <a:srgbClr val="FF0000"/>
                </a:solidFill>
              </a:rPr>
              <a:t>t</a:t>
            </a:r>
            <a:r>
              <a:rPr lang="en-US" sz="1400" b="0" dirty="0">
                <a:solidFill>
                  <a:srgbClr val="FF0000"/>
                </a:solidFill>
              </a:rPr>
              <a:t>: 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chemeClr val="bg1"/>
                </a:solidFill>
              </a:rPr>
              <a:t>flow 2-&gt;6: 3,4,5,…</a:t>
            </a:r>
          </a:p>
          <a:p>
            <a:pPr algn="l">
              <a:buSzPct val="25000"/>
            </a:pPr>
            <a:r>
              <a:rPr lang="en-US" sz="1400" b="0" dirty="0">
                <a:solidFill>
                  <a:schemeClr val="bg1"/>
                </a:solidFill>
              </a:rPr>
              <a:t>flow 3-&gt;6: 4,5,…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365ECB-693D-4333-AC82-670498C45552}"/>
              </a:ext>
            </a:extLst>
          </p:cNvPr>
          <p:cNvSpPr/>
          <p:nvPr/>
        </p:nvSpPr>
        <p:spPr>
          <a:xfrm>
            <a:off x="8664152" y="474339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sz="2000" dirty="0">
                <a:solidFill>
                  <a:schemeClr val="bg1">
                    <a:lumMod val="75000"/>
                  </a:schemeClr>
                </a:solidFill>
              </a:rPr>
              <a:t>49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6" name="Cloud Callout 54">
            <a:extLst>
              <a:ext uri="{FF2B5EF4-FFF2-40B4-BE49-F238E27FC236}">
                <a16:creationId xmlns:a16="http://schemas.microsoft.com/office/drawing/2014/main" id="{A255930E-D751-4FCB-B14C-6D2FC0C65434}"/>
              </a:ext>
            </a:extLst>
          </p:cNvPr>
          <p:cNvSpPr/>
          <p:nvPr/>
        </p:nvSpPr>
        <p:spPr bwMode="auto">
          <a:xfrm>
            <a:off x="7044392" y="4164667"/>
            <a:ext cx="2016224" cy="857250"/>
          </a:xfrm>
          <a:prstGeom prst="cloudCallout">
            <a:avLst>
              <a:gd name="adj1" fmla="val 2190"/>
              <a:gd name="adj2" fmla="val -79439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2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Don‘t</a:t>
            </a:r>
            <a:r>
              <a:rPr lang="de-DE" sz="12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try</a:t>
            </a:r>
            <a:r>
              <a:rPr lang="de-DE" sz="12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2 </a:t>
            </a:r>
            <a:r>
              <a:rPr lang="de-DE" sz="12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or</a:t>
            </a:r>
            <a:r>
              <a:rPr lang="de-DE" sz="12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1: loop! So </a:t>
            </a:r>
            <a:r>
              <a:rPr lang="de-DE" sz="12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go</a:t>
            </a:r>
            <a:r>
              <a:rPr lang="de-DE" sz="12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along</a:t>
            </a:r>
            <a:r>
              <a:rPr lang="de-DE" sz="12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a </a:t>
            </a:r>
            <a:r>
              <a:rPr lang="de-DE" sz="12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permutation</a:t>
            </a:r>
            <a:r>
              <a:rPr lang="de-DE" sz="12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!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301854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13849</Words>
  <Application>Microsoft Office PowerPoint</Application>
  <PresentationFormat>On-screen Show (16:9)</PresentationFormat>
  <Paragraphs>2427</Paragraphs>
  <Slides>178</Slides>
  <Notes>178</Notes>
  <HiddenSlides>8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178</vt:i4>
      </vt:variant>
    </vt:vector>
  </HeadingPairs>
  <TitlesOfParts>
    <vt:vector size="191" baseType="lpstr">
      <vt:lpstr>Meiryo</vt:lpstr>
      <vt:lpstr>ＭＳ Ｐゴシック</vt:lpstr>
      <vt:lpstr>Arial</vt:lpstr>
      <vt:lpstr>Calibri</vt:lpstr>
      <vt:lpstr>Cambria Math</vt:lpstr>
      <vt:lpstr>Consolas</vt:lpstr>
      <vt:lpstr>Gill Sans</vt:lpstr>
      <vt:lpstr>Helvetica</vt:lpstr>
      <vt:lpstr>Helvetica Neue</vt:lpstr>
      <vt:lpstr>Helvetica Neue Medium</vt:lpstr>
      <vt:lpstr>Source Sans Pro Semibold</vt:lpstr>
      <vt:lpstr>Wingdings</vt:lpstr>
      <vt:lpstr>Office Theme</vt:lpstr>
      <vt:lpstr>Disconnected cooperation in resilient networks and  the algorithmic challenges of local fast re-routing</vt:lpstr>
      <vt:lpstr>Communication Networks</vt:lpstr>
      <vt:lpstr>Roadmap</vt:lpstr>
      <vt:lpstr>Roadmap</vt:lpstr>
      <vt:lpstr>Traditional Networks </vt:lpstr>
      <vt:lpstr>Software-Defined Networks (SDN) </vt:lpstr>
      <vt:lpstr>Software-Defined Networks (SDN) </vt:lpstr>
      <vt:lpstr>Restoration in control plane takes time -&gt; packet drops!</vt:lpstr>
      <vt:lpstr>Failover: Control Plane vs Data Plane</vt:lpstr>
      <vt:lpstr>Approaches for Failover</vt:lpstr>
      <vt:lpstr>Approaches for Failover</vt:lpstr>
      <vt:lpstr>The FRR Problem</vt:lpstr>
      <vt:lpstr>The FRR Problem</vt:lpstr>
      <vt:lpstr>The FRR Problem</vt:lpstr>
      <vt:lpstr>The FRR Problem</vt:lpstr>
      <vt:lpstr>The FRR Problem</vt:lpstr>
      <vt:lpstr>The FRR Problem</vt:lpstr>
      <vt:lpstr>The FRR Problem</vt:lpstr>
      <vt:lpstr>The FRR Problem</vt:lpstr>
      <vt:lpstr>The FRR Problem</vt:lpstr>
      <vt:lpstr>What information is locally available in a switch for handling a packet?</vt:lpstr>
      <vt:lpstr>PowerPoint Presentation</vt:lpstr>
      <vt:lpstr>PowerPoint Presentation</vt:lpstr>
      <vt:lpstr>PowerPoint Presentation</vt:lpstr>
      <vt:lpstr>PowerPoint Presentation</vt:lpstr>
      <vt:lpstr>Raises an Interesting Question</vt:lpstr>
      <vt:lpstr>Roadmap</vt:lpstr>
      <vt:lpstr>So: How many failures can be tolerated by static forwarding tables?</vt:lpstr>
      <vt:lpstr>If we partition the network,  there is not much to do</vt:lpstr>
      <vt:lpstr>The connectivity k of a network 𝑁: the minimum number of link deletions that partitions 𝑁  </vt:lpstr>
      <vt:lpstr>Resilience Criteria </vt:lpstr>
      <vt:lpstr>Resilience Criteria </vt:lpstr>
      <vt:lpstr>Spectrum of Models</vt:lpstr>
      <vt:lpstr>Spectrum of Models</vt:lpstr>
      <vt:lpstr>Per-destination routing cannot cope with even one link failure</vt:lpstr>
      <vt:lpstr>Can we achieve k – 1 resiliency in k-connected graph here?</vt:lpstr>
      <vt:lpstr>Can we achieve k – 1 resiliency in k-connected graph here?</vt:lpstr>
      <vt:lpstr>Can we achieve k – 1 resiliency in k-connected graph here?</vt:lpstr>
      <vt:lpstr>Ideal Resilience: Example 2-dim Torus?</vt:lpstr>
      <vt:lpstr>Ideal Resilience: Example 2-dim Torus?</vt:lpstr>
      <vt:lpstr>Idea: Decomposition into Hamilton Cycles</vt:lpstr>
      <vt:lpstr>Idea: Decomposition into Hamilton Cycles</vt:lpstr>
      <vt:lpstr>Idea: Decomposition into Hamilton Cycles</vt:lpstr>
      <vt:lpstr>Idea: Decomposition into Hamilton Cycles</vt:lpstr>
      <vt:lpstr>Ideal Resilience with Hamilton Cycles</vt:lpstr>
      <vt:lpstr>Ideal Resilience in General k-Connected Graphs</vt:lpstr>
      <vt:lpstr>Ideal Resilience in General k-Connected Graphs</vt:lpstr>
      <vt:lpstr>A k-connected network contains  k arc-disjoint spanning arborescences [Edmonds, 1972] </vt:lpstr>
      <vt:lpstr>A k-connected network contains  k arc-disjoint spanning arborescences [Edmonds, 1972] </vt:lpstr>
      <vt:lpstr>A k-connected network contains  k arc-disjoint spanning arborescences [Edmonds, 1972] </vt:lpstr>
      <vt:lpstr>A k-connected network contains  k arc-disjoint spanning arborescences [Edmonds, 1972] </vt:lpstr>
      <vt:lpstr>A k-connected network contains  k arc-disjoint spanning arborescences [Edmonds, 1972] </vt:lpstr>
      <vt:lpstr>A k-connected network contains  k arc-disjoint spanning arborescences [Edmonds, 1972] </vt:lpstr>
      <vt:lpstr>General technique: routing along the same tree</vt:lpstr>
      <vt:lpstr>When a failed link is hit…</vt:lpstr>
      <vt:lpstr>… how do we choose the next arborescence?</vt:lpstr>
      <vt:lpstr>But how do we choose the next arborescence?</vt:lpstr>
      <vt:lpstr>Circular arborescence-routing is (k/2-1)-resilient</vt:lpstr>
      <vt:lpstr>Circular arborescence-routing is (k/2-1)-resilient</vt:lpstr>
      <vt:lpstr>Circular arborescence-routing is (k/2-1)-resilient</vt:lpstr>
      <vt:lpstr>Circular arborescence-routing is (k/2-1)-resilient</vt:lpstr>
      <vt:lpstr>Circular arborescence-routing is (k/2-1)-resilient</vt:lpstr>
      <vt:lpstr>Circular arborescence-routing is (k/2-1)-resilient</vt:lpstr>
      <vt:lpstr>An Alternative Algorithm: Bouncing Arborescence</vt:lpstr>
      <vt:lpstr>Bouncing-Arborescence is 1-Resilient</vt:lpstr>
      <vt:lpstr>Bouncing-Arborescence is 1-Resilient</vt:lpstr>
      <vt:lpstr>Bouncing-Arborescence is 1-Resilient</vt:lpstr>
      <vt:lpstr>Idea: Bounce on „Good Arborescences“</vt:lpstr>
      <vt:lpstr>Idea: Bounce on „Good Arborescences“</vt:lpstr>
      <vt:lpstr>Idea: Bounce on „Good Arborescences“</vt:lpstr>
      <vt:lpstr>Idea: Bounce on „Good Arborescences“</vt:lpstr>
      <vt:lpstr>Idea: Bounce on „Good Arborescences“</vt:lpstr>
      <vt:lpstr>Idea: Bounce on „Good Arborescences“</vt:lpstr>
      <vt:lpstr>Ideas</vt:lpstr>
      <vt:lpstr>Resilience Criteria </vt:lpstr>
      <vt:lpstr>Resilience Criteria </vt:lpstr>
      <vt:lpstr>Relevant Neighbors</vt:lpstr>
      <vt:lpstr>Relevant Neighbors</vt:lpstr>
      <vt:lpstr>How to Achieve Perfect Resilience?</vt:lpstr>
      <vt:lpstr>Impossibility: On Planar Graphs</vt:lpstr>
      <vt:lpstr>Impossibility: On Planar Graphs</vt:lpstr>
      <vt:lpstr>Why does it have to be a permutation? Because each incoming neighbor could be the source, and I need to send it to each remaining relevant neighbor (it could be the only one left). </vt:lpstr>
      <vt:lpstr>Impossibility: On Planar Graphs</vt:lpstr>
      <vt:lpstr>Impossibility: On Planar Graphs</vt:lpstr>
      <vt:lpstr>Impossibility: On Planar Graphs</vt:lpstr>
      <vt:lpstr>Impossibility: On Planar Graphs</vt:lpstr>
      <vt:lpstr>Impossibility: On Planar Graphs</vt:lpstr>
      <vt:lpstr>Impossibility</vt:lpstr>
      <vt:lpstr>A Pity: Planar Graphs Are Important</vt:lpstr>
      <vt:lpstr>A Pity: Planar Graphs Are Important</vt:lpstr>
      <vt:lpstr>Where Can Perfect Resilience Be Achieved?</vt:lpstr>
      <vt:lpstr>Some Observations</vt:lpstr>
      <vt:lpstr>What we know about perfect resilience</vt:lpstr>
      <vt:lpstr>Roadmap</vt:lpstr>
      <vt:lpstr>Congestion-Aware FRR</vt:lpstr>
      <vt:lpstr>Congestion-Aware FRR</vt:lpstr>
      <vt:lpstr>Congestion-Aware FRR</vt:lpstr>
      <vt:lpstr>Congestion-Aware FRR</vt:lpstr>
      <vt:lpstr>Congestion-Aware FRR</vt:lpstr>
      <vt:lpstr>Congestion-Aware FRR</vt:lpstr>
      <vt:lpstr>Congestion-Aware FRR</vt:lpstr>
      <vt:lpstr>Congestion-Aware FRR</vt:lpstr>
      <vt:lpstr>Congestion-Aware FRR</vt:lpstr>
      <vt:lpstr>Congestion-Aware FRR</vt:lpstr>
      <vt:lpstr>Congestion-Aware FRR</vt:lpstr>
      <vt:lpstr>Failover Matrix Representation</vt:lpstr>
      <vt:lpstr>Failover Matrix Representation</vt:lpstr>
      <vt:lpstr>What Are Good Failover Matrices?</vt:lpstr>
      <vt:lpstr>Challenging Example: Incast</vt:lpstr>
      <vt:lpstr>A Bad Matrix for Load</vt:lpstr>
      <vt:lpstr>A Bad Matrix for Load</vt:lpstr>
      <vt:lpstr>Good Failover Matrices?</vt:lpstr>
      <vt:lpstr>Good Failover Matrices?</vt:lpstr>
      <vt:lpstr>Connection to Block Designs</vt:lpstr>
      <vt:lpstr>Overview of Results</vt:lpstr>
      <vt:lpstr>Randomized Failover</vt:lpstr>
      <vt:lpstr>The Power of Randomization</vt:lpstr>
      <vt:lpstr>Benefits in Datacenter Networks</vt:lpstr>
      <vt:lpstr>What About Path Length and Stretch?</vt:lpstr>
      <vt:lpstr>Swapping Operations Which Maintain Decomposition</vt:lpstr>
      <vt:lpstr>Roadmap</vt:lpstr>
      <vt:lpstr>Roadmap</vt:lpstr>
      <vt:lpstr>Case Study: MPLS Networks</vt:lpstr>
      <vt:lpstr>How (MPLS) Networks Work</vt:lpstr>
      <vt:lpstr>How (MPLS) Networks Work</vt:lpstr>
      <vt:lpstr>How (MPLS) Networks Work</vt:lpstr>
      <vt:lpstr>Fast Reroute Around 1 Failure</vt:lpstr>
      <vt:lpstr>Fast Reroute Around 1 Failure</vt:lpstr>
      <vt:lpstr>Fast Reroute Around 1 Failure</vt:lpstr>
      <vt:lpstr>2 Failures: Push Recursively</vt:lpstr>
      <vt:lpstr>2 Failures: Push Recursively</vt:lpstr>
      <vt:lpstr>2 Failures: Push Recursively</vt:lpstr>
      <vt:lpstr>2 Failures: Push Recursively</vt:lpstr>
      <vt:lpstr>Responsibilities of a Sysadmin</vt:lpstr>
      <vt:lpstr>Responsibilities of a Sysadmin</vt:lpstr>
      <vt:lpstr>Responsibilities of a Sysadmin</vt:lpstr>
      <vt:lpstr>Responsibilities of a Sysadmin</vt:lpstr>
      <vt:lpstr>Responsibilities of a Sysadmin</vt:lpstr>
      <vt:lpstr>Responsibilities of a Sysadmin</vt:lpstr>
      <vt:lpstr>Responsibilities of a Sysadmin</vt:lpstr>
      <vt:lpstr>Approach: Automation and Formal Methods</vt:lpstr>
      <vt:lpstr>Approach: Automation and Formal Methods</vt:lpstr>
      <vt:lpstr>AalWiNes Tool</vt:lpstr>
      <vt:lpstr>Example</vt:lpstr>
      <vt:lpstr>Why AalWiNes is Fast (Polytime): Automata Theory</vt:lpstr>
      <vt:lpstr>AalWiNes</vt:lpstr>
      <vt:lpstr>Network Model</vt:lpstr>
      <vt:lpstr>Network Model</vt:lpstr>
      <vt:lpstr>Network Model</vt:lpstr>
      <vt:lpstr>Routing</vt:lpstr>
      <vt:lpstr>MPLS Network Model</vt:lpstr>
      <vt:lpstr>MPLS Prefix Rewriting System</vt:lpstr>
      <vt:lpstr>MPLS Prefix Rewriting System</vt:lpstr>
      <vt:lpstr>Example Rules:  Regular Forwarding on Top-Most Label</vt:lpstr>
      <vt:lpstr>Example Failover Rules </vt:lpstr>
      <vt:lpstr>Case Study: NORDUnet</vt:lpstr>
      <vt:lpstr>Evaluation in Synthetic Scenarios </vt:lpstr>
      <vt:lpstr>Generalizes to Quantitative Properties</vt:lpstr>
      <vt:lpstr>Conclusion</vt:lpstr>
      <vt:lpstr>What About The Control Plane?</vt:lpstr>
      <vt:lpstr>What About Segment Routing?</vt:lpstr>
      <vt:lpstr>What About Segment Routing?</vt:lpstr>
      <vt:lpstr>What About Segment Routing?</vt:lpstr>
      <vt:lpstr>Two Cases</vt:lpstr>
      <vt:lpstr>TI-LFA Under Double Failure</vt:lpstr>
      <vt:lpstr>TI-MFA Under Double Failure</vt:lpstr>
      <vt:lpstr>TI-MFA Under Double Failure</vt:lpstr>
      <vt:lpstr>PowerPoint Presentation</vt:lpstr>
      <vt:lpstr>PowerPoint Presentation</vt:lpstr>
      <vt:lpstr>Efficient Implementation of FRR?</vt:lpstr>
      <vt:lpstr>A Recent Survey</vt:lpstr>
      <vt:lpstr>References</vt:lpstr>
      <vt:lpstr>More References</vt:lpstr>
      <vt:lpstr>Questions?</vt:lpstr>
      <vt:lpstr>Backup Slides</vt:lpstr>
      <vt:lpstr>Remark: Traditional Approach LFA</vt:lpstr>
      <vt:lpstr>Remark: Traditional Approach LFA</vt:lpstr>
      <vt:lpstr>Remark: Traditional Approach LFA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2017-09-15T21:43:03Z</dcterms:created>
  <dcterms:modified xsi:type="dcterms:W3CDTF">2021-08-19T05:10:43Z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</Properties>
</file>